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E24C4E-112E-48B6-87EF-37FFD9D6E6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58CC63D-CAB2-4345-9674-D674AD7FD3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5003CC3-9CE7-494D-9201-822A3EFA5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35B78-1041-4621-9BB3-65DA434DC2FD}" type="datetimeFigureOut">
              <a:rPr lang="zh-CN" altLang="en-US" smtClean="0"/>
              <a:t>2021/10/18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54D9D2E-5AC1-4DC2-A784-10ACF5A0B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53877FA-BC7B-4506-B1F8-AEF240516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B9BCD-E2E8-4FBE-A000-89E27ACA9B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2796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436D10-D52C-401C-9A50-13687F664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3FE68E7-CBDF-4350-9F4D-4CE5FFC1B1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1047D6D-DC6F-4627-98EB-1C56D3BF6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35B78-1041-4621-9BB3-65DA434DC2FD}" type="datetimeFigureOut">
              <a:rPr lang="zh-CN" altLang="en-US" smtClean="0"/>
              <a:t>2021/10/18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B4F0B7C-2A9A-4AD8-8714-A8926FD57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193950B-FA32-44FD-B0F3-4FE86BA30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B9BCD-E2E8-4FBE-A000-89E27ACA9B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0606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7CB6C5-FF4E-4D01-9A9E-95E4D9E2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780B5EA-1B7B-4314-91B2-9B35C2CDC0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C24DA25-098F-4484-88DC-6DEED2C06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35B78-1041-4621-9BB3-65DA434DC2FD}" type="datetimeFigureOut">
              <a:rPr lang="zh-CN" altLang="en-US" smtClean="0"/>
              <a:t>2021/10/18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3BA52DD-2EAC-4254-A545-5D9BD5FE9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4385759-BA19-4E08-8C8C-56F0EB121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B9BCD-E2E8-4FBE-A000-89E27ACA9B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4824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12229A-923D-405C-8B4A-752192C7A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CD9703B-062A-4AC0-BCBC-EFCD5B6770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D051214-DE54-4FEA-A291-3515C8130A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E12E064-5CB6-4B28-9042-AD1B08324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35B78-1041-4621-9BB3-65DA434DC2FD}" type="datetimeFigureOut">
              <a:rPr lang="zh-CN" altLang="en-US" smtClean="0"/>
              <a:t>2021/10/18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4082907-C662-4EFD-AD47-C23C1C081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415A29E-7DF2-43BE-AE42-396F29540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B9BCD-E2E8-4FBE-A000-89E27ACA9B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2566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91B945-0229-40F0-A066-D3EC2E657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7884B9A-3285-45F8-A99E-7F68AF8BAA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529760B-D6A6-4E3A-85F0-495A307674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4913095-ADF8-4EFE-A549-748A74BDEE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EEDC516-AABB-4917-804B-736D8BF950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79ED399-B955-4EFC-9C21-CA31FCE9E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35B78-1041-4621-9BB3-65DA434DC2FD}" type="datetimeFigureOut">
              <a:rPr lang="zh-CN" altLang="en-US" smtClean="0"/>
              <a:t>2021/10/18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231C703-3D28-4052-BF4C-1418712C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6E26DA5-0AC5-4CC3-8834-10B05835C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B9BCD-E2E8-4FBE-A000-89E27ACA9B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7759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471A7F-38A6-4618-AD6D-B997B033F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31D0CDE-F905-4A6D-BC43-CB9F6CEBC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35B78-1041-4621-9BB3-65DA434DC2FD}" type="datetimeFigureOut">
              <a:rPr lang="zh-CN" altLang="en-US" smtClean="0"/>
              <a:t>2021/10/18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12830DD-D7B7-40FD-916A-2DB5A67D9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68EBC40-9F2E-4B26-B4B8-26A47F70F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B9BCD-E2E8-4FBE-A000-89E27ACA9B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0199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FD2343-16EF-40DB-BA39-C44E6960B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35B78-1041-4621-9BB3-65DA434DC2FD}" type="datetimeFigureOut">
              <a:rPr lang="zh-CN" altLang="en-US" smtClean="0"/>
              <a:t>2021/10/18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B526940-BA7E-4A1E-897A-F0A183A34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07BB6E8-0FBF-4851-AB6F-6A1E1372F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B9BCD-E2E8-4FBE-A000-89E27ACA9B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3186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F99C79-797E-417B-AEA3-0CA409441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797A7A-8BC5-4720-B164-04DE65FC10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D0E1963-CC20-4591-BFAF-4D2A454A0B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F84B69-F3AE-49C8-9E87-B38DD6F50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35B78-1041-4621-9BB3-65DA434DC2FD}" type="datetimeFigureOut">
              <a:rPr lang="zh-CN" altLang="en-US" smtClean="0"/>
              <a:t>2021/10/18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49641F0-A586-4C18-B8F0-C52B70CD2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1485141-C72F-4142-85BC-ED951B0EF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B9BCD-E2E8-4FBE-A000-89E27ACA9B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01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A746C5-951E-4277-B672-77E4EF24B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55BF225-24EF-4E55-A1F4-7042CE81F1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1646098-1760-4A81-9643-8263E8041F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F4853BA-769E-49DA-B6BD-03DA7096A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35B78-1041-4621-9BB3-65DA434DC2FD}" type="datetimeFigureOut">
              <a:rPr lang="zh-CN" altLang="en-US" smtClean="0"/>
              <a:t>2021/10/18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91956A7-CFE5-4B8F-BE9A-D0D9B0B23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99893AF-026E-43C0-9290-036C9B7B4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B9BCD-E2E8-4FBE-A000-89E27ACA9B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8842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489ACC-6AD2-4646-ABDE-1FDA1C1A6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7C1AF28-7599-4EE9-9F8B-9E4CAE3C12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1FFF65E-B39C-41D9-8EF0-F4C9C2F2F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35B78-1041-4621-9BB3-65DA434DC2FD}" type="datetimeFigureOut">
              <a:rPr lang="zh-CN" altLang="en-US" smtClean="0"/>
              <a:t>2021/10/18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09DFD07-BC81-4F5F-BDB6-5BDA9D4C4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90C1A0E-4401-4654-BED6-ADBC249DB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B9BCD-E2E8-4FBE-A000-89E27ACA9B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4130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E36F177-7CDD-4845-99A4-2D43D3DC84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B78D0FB-8C63-495F-B846-E99B6AE0B2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000AC73-9D6B-4F7B-A24E-5A0A252B2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35B78-1041-4621-9BB3-65DA434DC2FD}" type="datetimeFigureOut">
              <a:rPr lang="zh-CN" altLang="en-US" smtClean="0"/>
              <a:t>2021/10/18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9D91825-1E9C-4004-9525-664C106C8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26E1591-013F-4B67-8E84-643D91BCA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B9BCD-E2E8-4FBE-A000-89E27ACA9B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4646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9F48AD6A-3FBF-4205-8F22-12A7DCEA1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EACB455-1E56-43DD-ACED-957801BAF3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556DAE8-1D66-450D-A71D-8FC9B8DC1C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35B78-1041-4621-9BB3-65DA434DC2FD}" type="datetimeFigureOut">
              <a:rPr lang="zh-CN" altLang="en-US" smtClean="0"/>
              <a:t>2021/10/18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017CEBE-8BF5-4CB3-B5F5-15BC89552D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FB8853F-EC51-4106-A4B9-C4A216391B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B9BCD-E2E8-4FBE-A000-89E27ACA9B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5054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emf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80CDCB-B38D-49F8-89AF-01A512420C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9520" y="1122363"/>
            <a:ext cx="9845040" cy="2387600"/>
          </a:xfrm>
        </p:spPr>
        <p:txBody>
          <a:bodyPr>
            <a:normAutofit/>
          </a:bodyPr>
          <a:lstStyle/>
          <a:p>
            <a:r>
              <a:rPr lang="zh-CN" altLang="en-US" sz="4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引力子光子振荡</a:t>
            </a:r>
            <a:br>
              <a:rPr lang="en-US" altLang="zh-CN" sz="4800" dirty="0"/>
            </a:br>
            <a:endParaRPr lang="zh-CN" altLang="en-US" sz="36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A9404BC-4F98-4A23-8523-CF66CFA46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6560" y="4374198"/>
            <a:ext cx="9144000" cy="1655762"/>
          </a:xfrm>
        </p:spPr>
        <p:txBody>
          <a:bodyPr>
            <a:normAutofit/>
          </a:bodyPr>
          <a:lstStyle/>
          <a:p>
            <a:endParaRPr lang="en-US" altLang="zh-CN" dirty="0"/>
          </a:p>
          <a:p>
            <a:r>
              <a:rPr lang="en-US" altLang="zh-CN" sz="3000" b="1" dirty="0">
                <a:latin typeface="仿宋" panose="02010609060101010101" pitchFamily="49" charset="-122"/>
                <a:ea typeface="仿宋" panose="02010609060101010101" pitchFamily="49" charset="-122"/>
              </a:rPr>
              <a:t> </a:t>
            </a:r>
            <a:r>
              <a:rPr lang="zh-CN" altLang="en-US" sz="3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李淼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40219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AC126C-1183-485B-B621-8C8409F7C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7030A0"/>
                </a:solidFill>
                <a:latin typeface="Baskerville Old Face" panose="02020602080505020303" pitchFamily="18" charset="0"/>
              </a:rPr>
              <a:t>Gravitational Wave</a:t>
            </a:r>
            <a:endParaRPr lang="zh-CN" altLang="en-US" b="1" dirty="0">
              <a:solidFill>
                <a:srgbClr val="7030A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55E000D-11CD-47CA-A698-6D6C5280F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97160" cy="4351338"/>
          </a:xfrm>
        </p:spPr>
        <p:txBody>
          <a:bodyPr/>
          <a:lstStyle/>
          <a:p>
            <a:r>
              <a:rPr lang="en-US" altLang="zh-CN" b="1" dirty="0">
                <a:solidFill>
                  <a:schemeClr val="accent1"/>
                </a:solidFill>
                <a:latin typeface="Lucida Bright" panose="02040602050505020304" pitchFamily="18" charset="0"/>
              </a:rPr>
              <a:t>Gravity is weak between common objects</a:t>
            </a:r>
          </a:p>
          <a:p>
            <a:r>
              <a:rPr lang="en-US" altLang="zh-CN" b="1" dirty="0">
                <a:solidFill>
                  <a:schemeClr val="accent1"/>
                </a:solidFill>
                <a:latin typeface="Lucida Bright" panose="02040602050505020304" pitchFamily="18" charset="0"/>
              </a:rPr>
              <a:t>Need to look in the universe for strong gravity</a:t>
            </a:r>
          </a:p>
          <a:p>
            <a:r>
              <a:rPr lang="en-US" altLang="zh-CN" b="1" dirty="0">
                <a:solidFill>
                  <a:srgbClr val="FF0000"/>
                </a:solidFill>
                <a:latin typeface="Lucida Bright" panose="02040602050505020304" pitchFamily="18" charset="0"/>
              </a:rPr>
              <a:t>Need to rotate celestial very fast, better close to speed of light, to generate strong gravitational wave</a:t>
            </a:r>
          </a:p>
          <a:p>
            <a:r>
              <a:rPr lang="en-US" altLang="zh-CN" b="1" dirty="0">
                <a:solidFill>
                  <a:schemeClr val="accent1"/>
                </a:solidFill>
                <a:latin typeface="Lucida Bright" panose="02040602050505020304" pitchFamily="18" charset="0"/>
              </a:rPr>
              <a:t>Gravitational wave has been detected when two blackholes merge</a:t>
            </a:r>
          </a:p>
          <a:p>
            <a:r>
              <a:rPr lang="en-US" altLang="zh-CN" b="1" dirty="0">
                <a:solidFill>
                  <a:schemeClr val="accent1"/>
                </a:solidFill>
                <a:latin typeface="Lucida Bright" panose="02040602050505020304" pitchFamily="18" charset="0"/>
              </a:rPr>
              <a:t>LIGO has detected many cases</a:t>
            </a:r>
          </a:p>
          <a:p>
            <a:pPr lvl="1"/>
            <a:r>
              <a:rPr lang="en-US" altLang="zh-CN" b="1" dirty="0">
                <a:solidFill>
                  <a:srgbClr val="FF0000"/>
                </a:solidFill>
                <a:latin typeface="Lucida Bright" panose="02040602050505020304" pitchFamily="18" charset="0"/>
              </a:rPr>
              <a:t>Frequency up to more than 100Hz</a:t>
            </a:r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5F13B73-19D8-43C5-8322-A79278E26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340" y="4242380"/>
            <a:ext cx="4315460" cy="2522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741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AC126C-1183-485B-B621-8C8409F7C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7030A0"/>
                </a:solidFill>
                <a:latin typeface="Baskerville Old Face" panose="02020602080505020303" pitchFamily="18" charset="0"/>
              </a:rPr>
              <a:t>Gravitons</a:t>
            </a:r>
            <a:endParaRPr lang="zh-CN" altLang="en-US" b="1" dirty="0">
              <a:solidFill>
                <a:srgbClr val="7030A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55E000D-11CD-47CA-A698-6D6C5280F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0025"/>
            <a:ext cx="10297160" cy="2380615"/>
          </a:xfrm>
        </p:spPr>
        <p:txBody>
          <a:bodyPr/>
          <a:lstStyle/>
          <a:p>
            <a:r>
              <a:rPr lang="en-US" altLang="zh-CN" b="1" dirty="0">
                <a:solidFill>
                  <a:srgbClr val="FF0000"/>
                </a:solidFill>
                <a:latin typeface="Lucida Bright" panose="02040602050505020304" pitchFamily="18" charset="0"/>
              </a:rPr>
              <a:t>Always assumed by physics community to exist</a:t>
            </a:r>
          </a:p>
          <a:p>
            <a:r>
              <a:rPr lang="en-US" altLang="zh-CN" b="1" dirty="0">
                <a:solidFill>
                  <a:srgbClr val="00B050"/>
                </a:solidFill>
                <a:latin typeface="Lucida Bright" panose="02040602050505020304" pitchFamily="18" charset="0"/>
              </a:rPr>
              <a:t>E = hf</a:t>
            </a:r>
          </a:p>
          <a:p>
            <a:r>
              <a:rPr lang="en-US" altLang="zh-CN" b="1" dirty="0">
                <a:solidFill>
                  <a:schemeClr val="accent1"/>
                </a:solidFill>
                <a:latin typeface="Lucida Bright" panose="02040602050505020304" pitchFamily="18" charset="0"/>
              </a:rPr>
              <a:t>Need high frequency to observe quantum properties</a:t>
            </a:r>
          </a:p>
          <a:p>
            <a:pPr lvl="1"/>
            <a:r>
              <a:rPr lang="en-US" altLang="zh-CN" b="1" dirty="0">
                <a:solidFill>
                  <a:schemeClr val="accent1"/>
                </a:solidFill>
                <a:latin typeface="Lucida Bright" panose="02040602050505020304" pitchFamily="18" charset="0"/>
              </a:rPr>
              <a:t>At least visible light frequency</a:t>
            </a:r>
          </a:p>
          <a:p>
            <a:pPr lvl="1"/>
            <a:r>
              <a:rPr lang="en-US" altLang="zh-CN" b="1" dirty="0">
                <a:solidFill>
                  <a:srgbClr val="FF0000"/>
                </a:solidFill>
                <a:latin typeface="Lucida Bright" panose="02040602050505020304" pitchFamily="18" charset="0"/>
              </a:rPr>
              <a:t>Better f &gt; 10^14 Hz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E265E27-A539-4750-9429-96B21D484B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3720777"/>
            <a:ext cx="5259069" cy="2906081"/>
          </a:xfrm>
          <a:prstGeom prst="rect">
            <a:avLst/>
          </a:prstGeom>
        </p:spPr>
      </p:pic>
      <p:sp>
        <p:nvSpPr>
          <p:cNvPr id="6" name="内容占位符 2">
            <a:extLst>
              <a:ext uri="{FF2B5EF4-FFF2-40B4-BE49-F238E27FC236}">
                <a16:creationId xmlns:a16="http://schemas.microsoft.com/office/drawing/2014/main" id="{131D691E-257F-413D-A2C1-F34AF00CB8BD}"/>
              </a:ext>
            </a:extLst>
          </p:cNvPr>
          <p:cNvSpPr txBox="1">
            <a:spLocks/>
          </p:cNvSpPr>
          <p:nvPr/>
        </p:nvSpPr>
        <p:spPr>
          <a:xfrm>
            <a:off x="838200" y="3983509"/>
            <a:ext cx="5999480" cy="23806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solidFill>
                  <a:schemeClr val="accent1"/>
                </a:solidFill>
                <a:latin typeface="Lucida Bright" panose="02040602050505020304" pitchFamily="18" charset="0"/>
              </a:rPr>
              <a:t>Impossible for celestial objs.</a:t>
            </a:r>
          </a:p>
          <a:p>
            <a:r>
              <a:rPr lang="en-US" altLang="zh-CN" b="1" dirty="0">
                <a:solidFill>
                  <a:schemeClr val="accent1"/>
                </a:solidFill>
                <a:latin typeface="Lucida Bright" panose="02040602050505020304" pitchFamily="18" charset="0"/>
              </a:rPr>
              <a:t>Need 10^19 </a:t>
            </a:r>
            <a:r>
              <a:rPr lang="en-US" altLang="zh-CN" b="1" dirty="0" err="1">
                <a:solidFill>
                  <a:schemeClr val="accent1"/>
                </a:solidFill>
                <a:latin typeface="Lucida Bright" panose="02040602050505020304" pitchFamily="18" charset="0"/>
              </a:rPr>
              <a:t>Gev</a:t>
            </a:r>
            <a:r>
              <a:rPr lang="en-US" altLang="zh-CN" b="1" dirty="0">
                <a:solidFill>
                  <a:schemeClr val="accent1"/>
                </a:solidFill>
                <a:latin typeface="Lucida Bright" panose="02040602050505020304" pitchFamily="18" charset="0"/>
              </a:rPr>
              <a:t> for particles</a:t>
            </a:r>
          </a:p>
          <a:p>
            <a:pPr lvl="1"/>
            <a:r>
              <a:rPr lang="en-US" altLang="zh-CN" b="1" dirty="0">
                <a:solidFill>
                  <a:srgbClr val="FF0000"/>
                </a:solidFill>
                <a:latin typeface="Lucida Bright" panose="02040602050505020304" pitchFamily="18" charset="0"/>
              </a:rPr>
              <a:t>LHC 10^4 GeV</a:t>
            </a:r>
          </a:p>
        </p:txBody>
      </p:sp>
    </p:spTree>
    <p:extLst>
      <p:ext uri="{BB962C8B-B14F-4D97-AF65-F5344CB8AC3E}">
        <p14:creationId xmlns:p14="http://schemas.microsoft.com/office/powerpoint/2010/main" val="1472656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AC126C-1183-485B-B621-8C8409F7C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7030A0"/>
                </a:solidFill>
                <a:latin typeface="Baskerville Old Face" panose="02020602080505020303" pitchFamily="18" charset="0"/>
              </a:rPr>
              <a:t>Gravitational Wave and Gravitons</a:t>
            </a:r>
            <a:endParaRPr lang="zh-CN" altLang="en-US" b="1" dirty="0">
              <a:solidFill>
                <a:srgbClr val="7030A0"/>
              </a:solidFill>
              <a:latin typeface="Baskerville Old Face" panose="020206020805050203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055E000D-11CD-47CA-A698-6D6C5280F13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70025"/>
                <a:ext cx="10297160" cy="1517015"/>
              </a:xfrm>
            </p:spPr>
            <p:txBody>
              <a:bodyPr>
                <a:normAutofit/>
              </a:bodyPr>
              <a:lstStyle/>
              <a:p>
                <a:r>
                  <a:rPr lang="en-US" altLang="zh-CN" b="1" dirty="0">
                    <a:solidFill>
                      <a:schemeClr val="accent1"/>
                    </a:solidFill>
                    <a:latin typeface="Lucida Bright" panose="02040602050505020304" pitchFamily="18" charset="0"/>
                  </a:rPr>
                  <a:t>Plane wave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b="1" i="1" kern="100" smtClea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𝒈</m:t>
                          </m:r>
                        </m:e>
                        <m:sub>
                          <m:r>
                            <a:rPr lang="en-US" altLang="zh-CN" b="1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𝝁𝝂</m:t>
                          </m:r>
                        </m:sub>
                      </m:sSub>
                      <m:r>
                        <a:rPr lang="en-US" altLang="zh-CN" b="1" kern="10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zh-CN" b="1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𝜼</m:t>
                          </m:r>
                        </m:e>
                        <m:sub>
                          <m:r>
                            <a:rPr lang="en-US" altLang="zh-CN" b="1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𝝁𝝂</m:t>
                          </m:r>
                        </m:sub>
                      </m:sSub>
                      <m:r>
                        <a:rPr lang="en-US" altLang="zh-CN" b="1" kern="10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zh-CN" altLang="zh-CN" b="1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𝒉</m:t>
                          </m:r>
                        </m:e>
                        <m:sub>
                          <m:r>
                            <a:rPr lang="en-US" altLang="zh-CN" b="1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𝝁𝝂</m:t>
                          </m:r>
                        </m:sub>
                      </m:sSub>
                    </m:oMath>
                  </m:oMathPara>
                </a14:m>
                <a:endParaRPr lang="en-US" altLang="zh-CN" b="1" kern="100" dirty="0"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b="1" i="1" kern="10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 kern="10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altLang="zh-CN" b="1" i="1" kern="10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𝜇𝜈</m:t>
                          </m:r>
                        </m:sub>
                      </m:sSub>
                      <m:r>
                        <a:rPr lang="en-US" altLang="zh-CN" b="1" i="1" kern="10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zh-CN" b="1" i="1" kern="10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 kern="10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altLang="zh-CN" b="1" i="1" kern="10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𝜇𝜈</m:t>
                          </m:r>
                        </m:sub>
                      </m:sSub>
                      <m:sSup>
                        <m:sSupPr>
                          <m:ctrlPr>
                            <a:rPr lang="zh-CN" altLang="zh-CN" b="1" i="1" kern="10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CN" b="1" i="1" kern="10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b="1" i="1" kern="10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𝑖𝑘𝑥</m:t>
                          </m:r>
                        </m:sup>
                      </m:sSup>
                      <m:r>
                        <a:rPr lang="en-US" altLang="zh-CN" b="1" i="1" kern="10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zh-CN" altLang="zh-CN" b="1" i="1" kern="10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zh-CN" altLang="zh-CN" b="1" i="1" kern="10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1" i="1" kern="10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b="1" i="1" kern="10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  <m:sub>
                          <m:r>
                            <a:rPr lang="en-US" altLang="zh-CN" b="1" i="1" kern="10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𝜇𝜈</m:t>
                          </m:r>
                        </m:sub>
                      </m:sSub>
                      <m:sSup>
                        <m:sSupPr>
                          <m:ctrlPr>
                            <a:rPr lang="zh-CN" altLang="zh-CN" b="1" i="1" kern="10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CN" b="1" i="1" kern="10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b="1" i="1" kern="10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altLang="zh-CN" b="1" i="1" kern="10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𝑖𝑘𝑥</m:t>
                          </m:r>
                        </m:sup>
                      </m:sSup>
                    </m:oMath>
                  </m:oMathPara>
                </a14:m>
                <a:endParaRPr lang="zh-CN" altLang="zh-CN" b="1" i="1" kern="100" dirty="0">
                  <a:solidFill>
                    <a:srgbClr val="00B05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055E000D-11CD-47CA-A698-6D6C5280F1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70025"/>
                <a:ext cx="10297160" cy="1517015"/>
              </a:xfrm>
              <a:blipFill>
                <a:blip r:embed="rId3"/>
                <a:stretch>
                  <a:fillRect l="-1066" t="-68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内容占位符 2">
                <a:extLst>
                  <a:ext uri="{FF2B5EF4-FFF2-40B4-BE49-F238E27FC236}">
                    <a16:creationId xmlns:a16="http://schemas.microsoft.com/office/drawing/2014/main" id="{131D691E-257F-413D-A2C1-F34AF00CB8B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79360" y="3048789"/>
                <a:ext cx="4257040" cy="336217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25000" lnSpcReduction="2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8000" b="1" dirty="0">
                    <a:solidFill>
                      <a:schemeClr val="accent1"/>
                    </a:solidFill>
                    <a:latin typeface="Lucida Bright" panose="02040602050505020304" pitchFamily="18" charset="0"/>
                  </a:rPr>
                  <a:t>Polarization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8000" b="1" i="1" smtClean="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8000" b="1" i="1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𝒌</m:t>
                        </m:r>
                      </m:e>
                      <m:sub>
                        <m:r>
                          <a:rPr lang="en-US" altLang="zh-CN" sz="8000" b="1" i="1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𝝁</m:t>
                        </m:r>
                      </m:sub>
                    </m:sSub>
                    <m:r>
                      <a:rPr lang="en-US" altLang="zh-CN" sz="8000" b="1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=(</m:t>
                    </m:r>
                    <m:r>
                      <a:rPr lang="en-US" altLang="zh-CN" sz="8000" b="1" i="1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𝝎</m:t>
                    </m:r>
                    <m:r>
                      <a:rPr lang="en-US" altLang="zh-CN" sz="8000" b="1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altLang="zh-CN" sz="8000" b="1" i="1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𝟎</m:t>
                    </m:r>
                    <m:r>
                      <a:rPr lang="en-US" altLang="zh-CN" sz="8000" b="1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altLang="zh-CN" sz="8000" b="1" i="1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𝟎</m:t>
                    </m:r>
                    <m:r>
                      <a:rPr lang="en-US" altLang="zh-CN" sz="8000" b="1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altLang="zh-CN" sz="8000" b="1" i="1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𝝎</m:t>
                    </m:r>
                    <m:r>
                      <a:rPr lang="en-US" altLang="zh-CN" sz="8000" b="1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en-US" altLang="zh-CN" sz="8000" b="1" kern="100" dirty="0">
                  <a:solidFill>
                    <a:srgbClr val="00B050"/>
                  </a:solidFill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zh-CN" altLang="zh-CN" sz="8000" b="1" kern="100" dirty="0">
                  <a:solidFill>
                    <a:srgbClr val="00B050"/>
                  </a:solidFill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sz="8000" b="1" i="1" kern="100" smtClea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8000" b="1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𝒆</m:t>
                          </m:r>
                        </m:e>
                        <m:sub>
                          <m:r>
                            <a:rPr lang="en-US" altLang="zh-CN" sz="8000" b="1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𝝁𝝂</m:t>
                          </m:r>
                        </m:sub>
                      </m:sSub>
                      <m:r>
                        <a:rPr lang="en-US" altLang="zh-CN" sz="8000" b="1" kern="10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zh-CN" altLang="zh-CN" sz="8000" b="1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zh-CN" altLang="zh-CN" sz="8000" b="1" i="1" kern="100">
                                  <a:solidFill>
                                    <a:srgbClr val="00B05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zh-CN" altLang="zh-CN" sz="8000" b="1" i="1" kern="100">
                                        <a:solidFill>
                                          <a:srgbClr val="00B05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en-US" altLang="zh-CN" sz="80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𝟎</m:t>
                                      </m:r>
                                    </m:e>
                                    <m:e>
                                      <m:r>
                                        <a:rPr lang="en-US" altLang="zh-CN" sz="80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𝟎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altLang="zh-CN" sz="80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𝟎</m:t>
                                      </m:r>
                                    </m:e>
                                    <m:e>
                                      <m:sSub>
                                        <m:sSubPr>
                                          <m:ctrlPr>
                                            <a:rPr lang="zh-CN" altLang="zh-CN" sz="8000" b="1" i="1" kern="100"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8000" b="1" i="1" kern="100"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等线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  <m:t>𝒆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8000" b="1" i="1" kern="100"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等线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  <m:t>𝟏𝟏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zh-CN" altLang="zh-CN" sz="8000" b="1" i="1" kern="100">
                                        <a:solidFill>
                                          <a:srgbClr val="00B05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en-US" altLang="zh-CN" sz="80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𝟎</m:t>
                                      </m:r>
                                    </m:e>
                                    <m:e>
                                      <m:r>
                                        <a:rPr lang="en-US" altLang="zh-CN" sz="80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𝟎</m:t>
                                      </m:r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zh-CN" altLang="zh-CN" sz="8000" b="1" i="1" kern="100"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8000" b="1" i="1" kern="100"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等线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  <m:t>𝒆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8000" b="1" i="1" kern="100"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等线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  <m:t>𝟏𝟐</m:t>
                                          </m:r>
                                        </m:sub>
                                      </m:sSub>
                                    </m:e>
                                    <m:e>
                                      <m:r>
                                        <a:rPr lang="en-US" altLang="zh-CN" sz="80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𝟎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zh-CN" altLang="zh-CN" sz="8000" b="1" i="1" kern="100">
                                        <a:solidFill>
                                          <a:srgbClr val="00B05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en-US" altLang="zh-CN" sz="80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𝟎</m:t>
                                      </m:r>
                                    </m:e>
                                    <m:e>
                                      <m:sSub>
                                        <m:sSubPr>
                                          <m:ctrlPr>
                                            <a:rPr lang="zh-CN" altLang="zh-CN" sz="8000" b="1" i="1" kern="100"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8000" b="1" i="1" kern="100"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等线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  <m:t>𝒆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8000" b="1" i="1" kern="100"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等线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  <m:t>𝟏𝟐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r>
                                        <a:rPr lang="en-US" altLang="zh-CN" sz="80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𝟎</m:t>
                                      </m:r>
                                    </m:e>
                                    <m:e>
                                      <m:r>
                                        <a:rPr lang="en-US" altLang="zh-CN" sz="80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𝟎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zh-CN" altLang="zh-CN" sz="8000" b="1" i="1" kern="100">
                                        <a:solidFill>
                                          <a:srgbClr val="00B05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zh-CN" altLang="zh-CN" sz="8000" b="1" i="1" kern="100"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zh-CN" altLang="en-US" sz="8000" b="1" i="1" kern="100"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微软雅黑" panose="020B0503020204020204" pitchFamily="34" charset="-122"/>
                                              <a:cs typeface="微软雅黑" panose="020B0503020204020204" pitchFamily="34" charset="-122"/>
                                            </a:rPr>
                                            <m:t>−</m:t>
                                          </m:r>
                                          <m:r>
                                            <a:rPr lang="en-US" altLang="zh-CN" sz="8000" b="1" i="1" kern="100"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等线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  <m:t>𝒆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8000" b="1" i="1" kern="100"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等线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  <m:t>𝟏𝟏</m:t>
                                          </m:r>
                                        </m:sub>
                                      </m:sSub>
                                    </m:e>
                                    <m:e>
                                      <m:r>
                                        <a:rPr lang="en-US" altLang="zh-CN" sz="80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𝟎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altLang="zh-CN" sz="80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𝟎</m:t>
                                      </m:r>
                                    </m:e>
                                    <m:e>
                                      <m:r>
                                        <a:rPr lang="en-US" altLang="zh-CN" sz="80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𝟎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CN" sz="8000" b="1" dirty="0">
                  <a:solidFill>
                    <a:srgbClr val="00B050"/>
                  </a:solidFill>
                  <a:latin typeface="Lucida Bright" panose="02040602050505020304" pitchFamily="18" charset="0"/>
                </a:endParaRPr>
              </a:p>
              <a:p>
                <a:pPr marL="0" indent="0">
                  <a:buNone/>
                </a:pPr>
                <a:endParaRPr lang="en-US" altLang="zh-CN" sz="8000" b="1" dirty="0">
                  <a:solidFill>
                    <a:srgbClr val="00B050"/>
                  </a:solidFill>
                  <a:latin typeface="Lucida Bright" panose="02040602050505020304" pitchFamily="18" charset="0"/>
                </a:endParaRPr>
              </a:p>
              <a:p>
                <a:r>
                  <a:rPr lang="en-US" altLang="zh-CN" sz="8000" b="1" dirty="0">
                    <a:solidFill>
                      <a:schemeClr val="accent1"/>
                    </a:solidFill>
                    <a:latin typeface="Lucida Bright" panose="02040602050505020304" pitchFamily="18" charset="0"/>
                  </a:rPr>
                  <a:t>Stress Energy Tensor </a:t>
                </a:r>
              </a:p>
              <a:p>
                <a:pPr marL="0" indent="0">
                  <a:buNone/>
                </a:pPr>
                <a:endParaRPr lang="en-US" altLang="zh-CN" sz="8000" b="1" dirty="0">
                  <a:solidFill>
                    <a:srgbClr val="00B050"/>
                  </a:solidFill>
                  <a:latin typeface="Lucida Bright" panose="020406020505050203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〈"/>
                          <m:endChr m:val="〉"/>
                          <m:ctrlPr>
                            <a:rPr lang="zh-CN" altLang="zh-CN" sz="80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zh-CN" altLang="zh-CN" sz="80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80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altLang="zh-CN" sz="80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𝜇𝜈</m:t>
                              </m:r>
                            </m:sub>
                          </m:sSub>
                        </m:e>
                      </m:d>
                      <m:r>
                        <a:rPr lang="en-US" altLang="zh-CN" sz="8000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zh-CN" sz="80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zh-CN" altLang="zh-CN" sz="80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80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altLang="zh-CN" sz="80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𝜇</m:t>
                              </m:r>
                            </m:sub>
                          </m:sSub>
                          <m:sSub>
                            <m:sSubPr>
                              <m:ctrlPr>
                                <a:rPr lang="zh-CN" altLang="zh-CN" sz="80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80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altLang="zh-CN" sz="80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𝜈</m:t>
                              </m:r>
                            </m:sub>
                          </m:sSub>
                        </m:num>
                        <m:den>
                          <m:r>
                            <a:rPr lang="en-US" altLang="zh-CN" sz="80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8</m:t>
                          </m:r>
                          <m:r>
                            <a:rPr lang="en-US" altLang="zh-CN" sz="80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𝜋</m:t>
                          </m:r>
                          <m:r>
                            <a:rPr lang="en-US" altLang="zh-CN" sz="80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den>
                      </m:f>
                      <m:d>
                        <m:dPr>
                          <m:ctrlPr>
                            <a:rPr lang="zh-CN" altLang="zh-CN" sz="80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zh-CN" altLang="zh-CN" sz="80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zh-CN" altLang="zh-CN" sz="80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zh-CN" altLang="zh-CN" sz="80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80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𝑒</m:t>
                                      </m:r>
                                    </m:e>
                                    <m:sub>
                                      <m:r>
                                        <a:rPr lang="en-US" altLang="zh-CN" sz="80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11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altLang="zh-CN" sz="80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CN" sz="80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zh-CN" altLang="zh-CN" sz="80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zh-CN" altLang="zh-CN" sz="80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zh-CN" altLang="zh-CN" sz="80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80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𝑒</m:t>
                                      </m:r>
                                    </m:e>
                                    <m:sub>
                                      <m:r>
                                        <a:rPr lang="en-US" altLang="zh-CN" sz="80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12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altLang="zh-CN" sz="80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altLang="zh-CN" sz="8000" b="1" dirty="0">
                  <a:solidFill>
                    <a:srgbClr val="00B050"/>
                  </a:solidFill>
                  <a:latin typeface="Lucida Bright" panose="02040602050505020304" pitchFamily="18" charset="0"/>
                </a:endParaRPr>
              </a:p>
              <a:p>
                <a:pPr marL="0" indent="0">
                  <a:buNone/>
                </a:pPr>
                <a:endParaRPr lang="en-US" altLang="zh-CN" b="1" dirty="0">
                  <a:solidFill>
                    <a:srgbClr val="00B050"/>
                  </a:solidFill>
                  <a:latin typeface="Lucida Bright" panose="02040602050505020304" pitchFamily="18" charset="0"/>
                </a:endParaRPr>
              </a:p>
            </p:txBody>
          </p:sp>
        </mc:Choice>
        <mc:Fallback xmlns="">
          <p:sp>
            <p:nvSpPr>
              <p:cNvPr id="6" name="内容占位符 2">
                <a:extLst>
                  <a:ext uri="{FF2B5EF4-FFF2-40B4-BE49-F238E27FC236}">
                    <a16:creationId xmlns:a16="http://schemas.microsoft.com/office/drawing/2014/main" id="{131D691E-257F-413D-A2C1-F34AF00CB8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9360" y="3048789"/>
                <a:ext cx="4257040" cy="3362172"/>
              </a:xfrm>
              <a:prstGeom prst="rect">
                <a:avLst/>
              </a:prstGeom>
              <a:blipFill>
                <a:blip r:embed="rId4"/>
                <a:stretch>
                  <a:fillRect l="-1288" t="-32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>
            <a:extLst>
              <a:ext uri="{FF2B5EF4-FFF2-40B4-BE49-F238E27FC236}">
                <a16:creationId xmlns:a16="http://schemas.microsoft.com/office/drawing/2014/main" id="{C79AEC49-BD69-432A-B28E-7F9C30E36D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1450" y="980440"/>
            <a:ext cx="2292350" cy="20066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内容占位符 2">
                <a:extLst>
                  <a:ext uri="{FF2B5EF4-FFF2-40B4-BE49-F238E27FC236}">
                    <a16:creationId xmlns:a16="http://schemas.microsoft.com/office/drawing/2014/main" id="{42865401-7D01-4383-80D7-4CBC7074BD1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1840" y="3475509"/>
                <a:ext cx="6715760" cy="256969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b="1" dirty="0">
                    <a:solidFill>
                      <a:schemeClr val="accent1"/>
                    </a:solidFill>
                    <a:latin typeface="Lucida Bright" panose="02040602050505020304" pitchFamily="18" charset="0"/>
                  </a:rPr>
                  <a:t>Classical gravitational field is measured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b="1" i="1" kern="10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1" i="1" kern="10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b>
                        <m:r>
                          <a:rPr lang="en-US" altLang="zh-CN" b="1" i="1" kern="10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𝜇𝜈</m:t>
                        </m:r>
                      </m:sub>
                    </m:sSub>
                  </m:oMath>
                </a14:m>
                <a:endParaRPr lang="en-US" altLang="zh-CN" b="1" dirty="0">
                  <a:solidFill>
                    <a:schemeClr val="accent1"/>
                  </a:solidFill>
                  <a:latin typeface="Lucida Bright" panose="020406020505050203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b="1" i="1" kern="10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1" i="1" kern="10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b>
                        <m:r>
                          <a:rPr lang="en-US" altLang="zh-CN" b="1" i="1" kern="10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𝜇𝜈</m:t>
                        </m:r>
                      </m:sub>
                    </m:sSub>
                    <m:r>
                      <a:rPr lang="en-US" altLang="zh-CN" b="1" i="1" kern="10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altLang="zh-CN" b="1" dirty="0">
                    <a:solidFill>
                      <a:schemeClr val="accent1"/>
                    </a:solidFill>
                    <a:latin typeface="Lucida Bright" panose="02040602050505020304" pitchFamily="18" charset="0"/>
                  </a:rPr>
                  <a:t>much smaller when frequency goes higher</a:t>
                </a:r>
              </a:p>
              <a:p>
                <a:r>
                  <a:rPr lang="en-US" altLang="zh-CN" b="1" dirty="0">
                    <a:solidFill>
                      <a:srgbClr val="FF0000"/>
                    </a:solidFill>
                    <a:latin typeface="Lucida Bright" panose="02040602050505020304" pitchFamily="18" charset="0"/>
                  </a:rPr>
                  <a:t>Single graviton energy higher</a:t>
                </a:r>
              </a:p>
              <a:p>
                <a:pPr marL="0" indent="0">
                  <a:buNone/>
                </a:pPr>
                <a:endParaRPr lang="en-US" altLang="zh-CN" b="1" dirty="0">
                  <a:solidFill>
                    <a:srgbClr val="00B050"/>
                  </a:solidFill>
                  <a:latin typeface="Lucida Bright" panose="02040602050505020304" pitchFamily="18" charset="0"/>
                </a:endParaRPr>
              </a:p>
            </p:txBody>
          </p:sp>
        </mc:Choice>
        <mc:Fallback xmlns="">
          <p:sp>
            <p:nvSpPr>
              <p:cNvPr id="9" name="内容占位符 2">
                <a:extLst>
                  <a:ext uri="{FF2B5EF4-FFF2-40B4-BE49-F238E27FC236}">
                    <a16:creationId xmlns:a16="http://schemas.microsoft.com/office/drawing/2014/main" id="{42865401-7D01-4383-80D7-4CBC7074BD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840" y="3475509"/>
                <a:ext cx="6715760" cy="2569691"/>
              </a:xfrm>
              <a:prstGeom prst="rect">
                <a:avLst/>
              </a:prstGeom>
              <a:blipFill>
                <a:blip r:embed="rId6"/>
                <a:stretch>
                  <a:fillRect l="-1633" t="-402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6335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AC126C-1183-485B-B621-8C8409F7C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7030A0"/>
                </a:solidFill>
                <a:latin typeface="Baskerville Old Face" panose="02020602080505020303" pitchFamily="18" charset="0"/>
              </a:rPr>
              <a:t>From Gravitons to Photons</a:t>
            </a:r>
            <a:endParaRPr lang="zh-CN" altLang="en-US" b="1" dirty="0">
              <a:solidFill>
                <a:srgbClr val="7030A0"/>
              </a:solidFill>
              <a:latin typeface="Baskerville Old Face" panose="020206020805050203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055E000D-11CD-47CA-A698-6D6C5280F13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70025"/>
                <a:ext cx="6629400" cy="1517015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US" altLang="zh-CN" b="1" dirty="0">
                    <a:solidFill>
                      <a:schemeClr val="accent1"/>
                    </a:solidFill>
                    <a:latin typeface="Lucida Bright" panose="02040602050505020304" pitchFamily="18" charset="0"/>
                  </a:rPr>
                  <a:t>EM Action with gravity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𝑳</m:t>
                      </m:r>
                      <m:r>
                        <a:rPr lang="en-US" altLang="zh-CN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zh-CN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zh-CN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𝒅</m:t>
                              </m:r>
                            </m:e>
                            <m:sup>
                              <m:r>
                                <a:rPr lang="en-US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sup>
                          </m:sSup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nary>
                      <m:rad>
                        <m:radPr>
                          <m:degHide m:val="on"/>
                          <m:ctrlPr>
                            <a:rPr lang="zh-CN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𝒈</m:t>
                          </m:r>
                        </m:e>
                      </m:rad>
                      <m:d>
                        <m:dPr>
                          <m:begChr m:val="["/>
                          <m:endChr m:val="]"/>
                          <m:ctrlPr>
                            <a:rPr lang="zh-CN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zh-CN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den>
                          </m:f>
                          <m:sSup>
                            <m:sSupPr>
                              <m:ctrlPr>
                                <a:rPr lang="zh-CN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𝒈</m:t>
                              </m:r>
                            </m:e>
                            <m:sup>
                              <m:r>
                                <a:rPr lang="en-US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𝝁𝝆</m:t>
                              </m:r>
                            </m:sup>
                          </m:sSup>
                          <m:sSup>
                            <m:sSupPr>
                              <m:ctrlPr>
                                <a:rPr lang="zh-CN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𝒈</m:t>
                              </m:r>
                            </m:e>
                            <m:sup>
                              <m:r>
                                <a:rPr lang="en-US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𝝂𝝈</m:t>
                              </m:r>
                            </m:sup>
                          </m:sSup>
                          <m:sSub>
                            <m:sSubPr>
                              <m:ctrlPr>
                                <a:rPr lang="zh-CN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US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𝝁𝝂</m:t>
                              </m:r>
                            </m:sub>
                          </m:sSub>
                          <m:sSub>
                            <m:sSubPr>
                              <m:ctrlPr>
                                <a:rPr lang="zh-CN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US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𝝆𝝈</m:t>
                              </m:r>
                            </m:sub>
                          </m:sSub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zh-CN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𝒈</m:t>
                              </m:r>
                            </m:e>
                            <m:sup>
                              <m:r>
                                <a:rPr lang="en-US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𝝁𝝂</m:t>
                              </m:r>
                            </m:sup>
                          </m:sSup>
                          <m:sSub>
                            <m:sSubPr>
                              <m:ctrlPr>
                                <a:rPr lang="zh-CN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𝒋</m:t>
                              </m:r>
                            </m:e>
                            <m:sub>
                              <m:r>
                                <a:rPr lang="en-US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𝝁</m:t>
                              </m:r>
                            </m:sub>
                          </m:sSub>
                          <m:d>
                            <m:dPr>
                              <m:ctrlPr>
                                <a:rPr lang="zh-CN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  <m:sSub>
                            <m:sSubPr>
                              <m:ctrlPr>
                                <a:rPr lang="zh-CN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</m:e>
                            <m:sub>
                              <m:r>
                                <a:rPr lang="en-US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𝝂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zh-CN" altLang="zh-CN" b="1" dirty="0">
                  <a:solidFill>
                    <a:srgbClr val="00B05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𝑫</m:t>
                          </m:r>
                        </m:e>
                        <m:sub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𝝁</m:t>
                          </m:r>
                        </m:sub>
                      </m:sSub>
                      <m:sSub>
                        <m:sSubPr>
                          <m:ctrlPr>
                            <a:rPr lang="zh-CN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b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𝝂</m:t>
                          </m:r>
                        </m:sub>
                      </m:sSub>
                      <m:r>
                        <a:rPr lang="en-US" altLang="zh-CN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zh-CN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𝑫</m:t>
                          </m:r>
                        </m:e>
                        <m:sub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𝝂</m:t>
                          </m:r>
                        </m:sub>
                      </m:sSub>
                      <m:sSub>
                        <m:sSubPr>
                          <m:ctrlPr>
                            <a:rPr lang="zh-CN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b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𝝁</m:t>
                          </m:r>
                        </m:sub>
                      </m:sSub>
                      <m:r>
                        <a:rPr lang="en-US" altLang="zh-CN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𝝏</m:t>
                          </m:r>
                        </m:e>
                        <m:sub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𝝁</m:t>
                          </m:r>
                        </m:sub>
                      </m:sSub>
                      <m:sSub>
                        <m:sSubPr>
                          <m:ctrlPr>
                            <a:rPr lang="zh-CN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b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𝝂</m:t>
                          </m:r>
                        </m:sub>
                      </m:sSub>
                      <m:r>
                        <a:rPr lang="en-US" altLang="zh-CN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zh-CN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𝝏</m:t>
                          </m:r>
                        </m:e>
                        <m:sub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𝝂</m:t>
                          </m:r>
                        </m:sub>
                      </m:sSub>
                      <m:sSub>
                        <m:sSubPr>
                          <m:ctrlPr>
                            <a:rPr lang="zh-CN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b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𝝁</m:t>
                          </m:r>
                        </m:sub>
                      </m:sSub>
                      <m:r>
                        <a:rPr lang="en-US" altLang="zh-CN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𝝁𝝂</m:t>
                          </m:r>
                        </m:sub>
                      </m:sSub>
                    </m:oMath>
                  </m:oMathPara>
                </a14:m>
                <a:endParaRPr lang="zh-CN" altLang="zh-CN" b="1" dirty="0"/>
              </a:p>
              <a:p>
                <a:pPr marL="0" indent="0">
                  <a:buNone/>
                </a:pPr>
                <a:endParaRPr lang="zh-CN" altLang="zh-CN" b="1" i="1" kern="100" dirty="0">
                  <a:solidFill>
                    <a:srgbClr val="00B05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055E000D-11CD-47CA-A698-6D6C5280F1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70025"/>
                <a:ext cx="6629400" cy="1517015"/>
              </a:xfrm>
              <a:blipFill>
                <a:blip r:embed="rId3"/>
                <a:stretch>
                  <a:fillRect l="-1104" t="-92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内容占位符 2">
                <a:extLst>
                  <a:ext uri="{FF2B5EF4-FFF2-40B4-BE49-F238E27FC236}">
                    <a16:creationId xmlns:a16="http://schemas.microsoft.com/office/drawing/2014/main" id="{42865401-7D01-4383-80D7-4CBC7074BD1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65200" y="3251989"/>
                <a:ext cx="10515600" cy="324088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𝑳</m:t>
                      </m:r>
                      <m:d>
                        <m:dPr>
                          <m:ctrlPr>
                            <a:rPr lang="zh-CN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𝒉</m:t>
                          </m:r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</m:d>
                      <m:r>
                        <a:rPr lang="en-US" altLang="zh-CN" sz="2400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zh-CN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𝒅</m:t>
                              </m:r>
                            </m:e>
                            <m:sup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sup>
                          </m:sSup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nary>
                      <m:d>
                        <m:dPr>
                          <m:ctrlPr>
                            <a:rPr lang="zh-CN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</m:den>
                          </m:f>
                          <m:sSup>
                            <m:sSupPr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zh-CN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𝒉</m:t>
                                  </m:r>
                                </m:e>
                                <m:sub>
                                  <m:r>
                                    <a:rPr lang="en-US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𝝆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𝝆</m:t>
                              </m:r>
                            </m:sup>
                          </m:sSup>
                          <m:sSub>
                            <m:sSubPr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zh-CN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𝑭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𝝁𝝂</m:t>
                              </m:r>
                            </m:sub>
                          </m:sSub>
                          <m:sSup>
                            <m:sSupPr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𝑭</m:t>
                              </m:r>
                            </m:e>
                            <m:sup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𝝁𝝂</m:t>
                              </m:r>
                            </m:sup>
                          </m:sSup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  <m:sSub>
                            <m:sSubPr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zh-CN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𝑭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𝝁𝝆</m:t>
                              </m:r>
                            </m:sub>
                          </m:sSub>
                          <m:sSup>
                            <m:sSupPr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zh-CN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𝝂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𝝆</m:t>
                              </m:r>
                            </m:sup>
                          </m:sSup>
                          <m:sSup>
                            <m:sSupPr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𝒉</m:t>
                              </m:r>
                            </m:e>
                            <m:sup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𝝁𝝂</m:t>
                              </m:r>
                            </m:sup>
                          </m:sSup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  <m:sSup>
                            <m:sSupPr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zh-CN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𝒉</m:t>
                                  </m:r>
                                </m:e>
                                <m:sub>
                                  <m:r>
                                    <a:rPr lang="en-US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𝝂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𝝂</m:t>
                              </m:r>
                            </m:sup>
                          </m:sSup>
                          <m:sSub>
                            <m:sSubPr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𝒋</m:t>
                              </m:r>
                            </m:e>
                            <m:sub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𝝁</m:t>
                              </m:r>
                            </m:sub>
                          </m:sSub>
                          <m:sSup>
                            <m:sSupPr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</m:e>
                            <m:sup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𝝁</m:t>
                              </m:r>
                            </m:sup>
                          </m:sSup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𝒋</m:t>
                              </m:r>
                            </m:e>
                            <m:sub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𝝁</m:t>
                              </m:r>
                            </m:sub>
                          </m:sSub>
                          <m:sSub>
                            <m:sSubPr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</m:e>
                            <m:sub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𝝂</m:t>
                              </m:r>
                            </m:sub>
                          </m:sSub>
                          <m:sSup>
                            <m:sSupPr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𝒉</m:t>
                              </m:r>
                            </m:e>
                            <m:sup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𝝁𝝂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zh-CN" altLang="zh-CN" sz="2400" b="1" dirty="0">
                  <a:solidFill>
                    <a:srgbClr val="00B050"/>
                  </a:solidFill>
                </a:endParaRPr>
              </a:p>
              <a:p>
                <a:r>
                  <a:rPr lang="en-US" altLang="zh-CN" sz="2400" b="1" dirty="0">
                    <a:solidFill>
                      <a:schemeClr val="accent1"/>
                    </a:solidFill>
                    <a:latin typeface="Lucida Bright" panose="02040602050505020304" pitchFamily="18" charset="0"/>
                  </a:rPr>
                  <a:t>Background field help to generate EM radiation, charge doesn’t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zh-CN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altLang="zh-CN" sz="2400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US" altLang="zh-CN" sz="2400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𝑅𝑒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zh-CN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nary>
                      <m:d>
                        <m:dPr>
                          <m:begChr m:val="["/>
                          <m:endChr m:val="]"/>
                          <m:ctrlPr>
                            <a:rPr lang="zh-CN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  <m:sSub>
                            <m:sSubPr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̅"/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  <m:sSub>
                            <m:sSubPr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</m:e>
                      </m:d>
                      <m:sSup>
                        <m:sSupPr>
                          <m:ctrlPr>
                            <a:rPr lang="zh-CN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zh-CN" altLang="zh-CN" sz="2400" b="1" i="1" dirty="0">
                  <a:solidFill>
                    <a:srgbClr val="00B050"/>
                  </a:solidFill>
                </a:endParaRPr>
              </a:p>
              <a:p>
                <a:r>
                  <a:rPr lang="en-US" altLang="zh-CN" sz="2400" b="1" dirty="0">
                    <a:solidFill>
                      <a:schemeClr val="accent1"/>
                    </a:solidFill>
                    <a:latin typeface="Lucida Bright" panose="02040602050505020304" pitchFamily="18" charset="0"/>
                  </a:rPr>
                  <a:t>Background electric or magnetic field perpendicular to gravitational wave propagation generate EM radiation,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4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altLang="zh-CN" sz="2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11</m:t>
                        </m:r>
                      </m:sub>
                    </m:sSub>
                  </m:oMath>
                </a14:m>
                <a:r>
                  <a:rPr lang="en-US" altLang="zh-CN" sz="2400" b="1" dirty="0">
                    <a:solidFill>
                      <a:schemeClr val="accent1"/>
                    </a:solidFill>
                    <a:latin typeface="Lucida Bright" panose="02040602050505020304" pitchFamily="18" charset="0"/>
                  </a:rPr>
                  <a:t> 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altLang="zh-CN" sz="2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sub>
                    </m:sSub>
                  </m:oMath>
                </a14:m>
                <a:r>
                  <a:rPr lang="en-US" altLang="zh-CN" sz="2400" b="1" dirty="0">
                    <a:solidFill>
                      <a:schemeClr val="accent1"/>
                    </a:solidFill>
                    <a:latin typeface="Lucida Bright" panose="02040602050505020304" pitchFamily="18" charset="0"/>
                  </a:rPr>
                  <a:t> generate different polarization </a:t>
                </a:r>
              </a:p>
              <a:p>
                <a:pPr marL="0" indent="0">
                  <a:buNone/>
                </a:pPr>
                <a:endParaRPr lang="en-US" altLang="zh-CN" b="1" dirty="0">
                  <a:solidFill>
                    <a:srgbClr val="00B050"/>
                  </a:solidFill>
                  <a:latin typeface="Lucida Bright" panose="02040602050505020304" pitchFamily="18" charset="0"/>
                </a:endParaRPr>
              </a:p>
            </p:txBody>
          </p:sp>
        </mc:Choice>
        <mc:Fallback xmlns="">
          <p:sp>
            <p:nvSpPr>
              <p:cNvPr id="9" name="内容占位符 2">
                <a:extLst>
                  <a:ext uri="{FF2B5EF4-FFF2-40B4-BE49-F238E27FC236}">
                    <a16:creationId xmlns:a16="http://schemas.microsoft.com/office/drawing/2014/main" id="{42865401-7D01-4383-80D7-4CBC7074BD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200" y="3251989"/>
                <a:ext cx="10515600" cy="3240886"/>
              </a:xfrm>
              <a:prstGeom prst="rect">
                <a:avLst/>
              </a:prstGeom>
              <a:blipFill>
                <a:blip r:embed="rId4"/>
                <a:stretch>
                  <a:fillRect l="-638" r="-696" b="-5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>
            <a:extLst>
              <a:ext uri="{FF2B5EF4-FFF2-40B4-BE49-F238E27FC236}">
                <a16:creationId xmlns:a16="http://schemas.microsoft.com/office/drawing/2014/main" id="{CA6CC0AD-23B8-4891-861A-1036D7BEFD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0320" y="1408275"/>
            <a:ext cx="4155440" cy="184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046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AC126C-1183-485B-B621-8C8409F7C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7030A0"/>
                </a:solidFill>
                <a:latin typeface="Baskerville Old Face" panose="02020602080505020303" pitchFamily="18" charset="0"/>
              </a:rPr>
              <a:t>From Photon to Graviton</a:t>
            </a:r>
            <a:endParaRPr lang="zh-CN" altLang="en-US" b="1" dirty="0">
              <a:solidFill>
                <a:srgbClr val="7030A0"/>
              </a:solidFill>
              <a:latin typeface="Baskerville Old Face" panose="020206020805050203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055E000D-11CD-47CA-A698-6D6C5280F13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90898" y="1578091"/>
                <a:ext cx="7258396" cy="2334164"/>
              </a:xfrm>
            </p:spPr>
            <p:txBody>
              <a:bodyPr>
                <a:normAutofit/>
              </a:bodyPr>
              <a:lstStyle/>
              <a:p>
                <a:pPr marL="571500" indent="-342900" algn="just">
                  <a:buFont typeface="Wingdings" panose="05000000000000000000" pitchFamily="2" charset="2"/>
                  <a:buChar char="l"/>
                </a:pPr>
                <a:r>
                  <a:rPr lang="en-US" altLang="zh-CN" sz="2400" b="1" kern="1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T</a:t>
                </a:r>
                <a:r>
                  <a:rPr lang="en-US" altLang="zh-CN" sz="2400" b="1" kern="1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he stress-energy tensor of electro-magnetic field:</a:t>
                </a:r>
                <a:r>
                  <a:rPr lang="en-US" altLang="zh-CN" sz="1800" b="1" kern="100" dirty="0">
                    <a:effectLst/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 </a:t>
                </a:r>
                <a:endParaRPr lang="zh-CN" altLang="zh-CN" sz="1800" b="1" kern="100" dirty="0"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sz="2400" i="1" kern="100" smtClea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zh-CN" sz="2400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𝐸𝑀</m:t>
                          </m:r>
                          <m:r>
                            <a:rPr lang="en-US" altLang="zh-CN" sz="2400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𝜇𝜈</m:t>
                          </m:r>
                        </m:sub>
                      </m:sSub>
                      <m:r>
                        <a:rPr lang="en-US" altLang="zh-CN" sz="2400" i="1" kern="10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zh-CN" sz="2400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altLang="zh-CN" sz="2400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𝜇𝜆</m:t>
                          </m:r>
                        </m:sub>
                      </m:sSub>
                      <m:sSub>
                        <m:sSubPr>
                          <m:ctrlPr>
                            <a:rPr lang="zh-CN" altLang="zh-CN" sz="2400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zh-CN" altLang="zh-CN" sz="2400" i="1" kern="100">
                                  <a:solidFill>
                                    <a:srgbClr val="00B05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i="1" kern="100">
                                  <a:solidFill>
                                    <a:srgbClr val="00B05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Times New Roman" panose="02020603050405020304" pitchFamily="18" charset="0"/>
                                </a:rPr>
                                <m:t>𝐹</m:t>
                              </m:r>
                            </m:e>
                            <m:sup>
                              <m:r>
                                <a:rPr lang="en-US" altLang="zh-CN" sz="2400" i="1" kern="100">
                                  <a:solidFill>
                                    <a:srgbClr val="00B05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Times New Roman" panose="02020603050405020304" pitchFamily="18" charset="0"/>
                                </a:rPr>
                                <m:t>𝜆</m:t>
                              </m:r>
                            </m:sup>
                          </m:sSup>
                        </m:e>
                        <m:sub>
                          <m:r>
                            <a:rPr lang="en-US" altLang="zh-CN" sz="2400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𝜈</m:t>
                          </m:r>
                        </m:sub>
                      </m:sSub>
                      <m:r>
                        <a:rPr lang="en-US" altLang="zh-CN" sz="2400" i="1" kern="10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lang="zh-CN" altLang="zh-CN" sz="2400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  <m:sSub>
                        <m:sSubPr>
                          <m:ctrlPr>
                            <a:rPr lang="zh-CN" altLang="zh-CN" sz="2400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altLang="zh-CN" sz="2400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𝜇𝜈</m:t>
                          </m:r>
                        </m:sub>
                      </m:sSub>
                      <m:sSub>
                        <m:sSubPr>
                          <m:ctrlPr>
                            <a:rPr lang="zh-CN" altLang="zh-CN" sz="2400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altLang="zh-CN" sz="2400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𝜌𝜎</m:t>
                          </m:r>
                        </m:sub>
                      </m:sSub>
                      <m:sSup>
                        <m:sSupPr>
                          <m:ctrlPr>
                            <a:rPr lang="zh-CN" altLang="zh-CN" sz="2400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US" altLang="zh-CN" sz="2400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𝜌𝜎</m:t>
                          </m:r>
                        </m:sup>
                      </m:sSup>
                    </m:oMath>
                  </m:oMathPara>
                </a14:m>
                <a:endParaRPr lang="en-US" altLang="zh-CN" b="1" dirty="0"/>
              </a:p>
              <a:p>
                <a:pPr algn="just">
                  <a:buFont typeface="Wingdings" panose="05000000000000000000" pitchFamily="2" charset="2"/>
                  <a:buChar char="l"/>
                </a:pPr>
                <a:r>
                  <a:rPr lang="en-US" altLang="zh-CN" sz="2400" b="1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 Background field breaks angular momentum conservation</a:t>
                </a:r>
                <a:endParaRPr lang="zh-CN" altLang="zh-CN" sz="2400" b="1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zh-CN" altLang="zh-CN" b="1" i="1" kern="100" dirty="0">
                  <a:solidFill>
                    <a:srgbClr val="00B05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055E000D-11CD-47CA-A698-6D6C5280F1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0898" y="1578091"/>
                <a:ext cx="7258396" cy="2334164"/>
              </a:xfrm>
              <a:blipFill>
                <a:blip r:embed="rId3"/>
                <a:stretch>
                  <a:fillRect l="-1175" t="-3655" r="-125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内容占位符 2">
                <a:extLst>
                  <a:ext uri="{FF2B5EF4-FFF2-40B4-BE49-F238E27FC236}">
                    <a16:creationId xmlns:a16="http://schemas.microsoft.com/office/drawing/2014/main" id="{42865401-7D01-4383-80D7-4CBC7074BD1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6436" y="4112827"/>
                <a:ext cx="7106458" cy="233416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47500" lnSpcReduction="2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endParaRPr lang="zh-CN" altLang="zh-CN" sz="2400" b="1" dirty="0">
                  <a:solidFill>
                    <a:srgbClr val="00B050"/>
                  </a:solidFill>
                </a:endParaRPr>
              </a:p>
              <a:p>
                <a:r>
                  <a:rPr lang="en-US" altLang="zh-CN" sz="4200" b="1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等线" panose="02010600030101010101" pitchFamily="2" charset="-122"/>
                  </a:rPr>
                  <a:t>With a back ground electric field in x direction, and EM wave polarized in x direction</a:t>
                </a:r>
              </a:p>
              <a:p>
                <a:endParaRPr lang="zh-CN" altLang="zh-CN" sz="4200" b="1" i="1" dirty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zh-CN" altLang="zh-CN" sz="29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zh-CN" altLang="zh-CN" sz="29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zh-CN" altLang="zh-CN" sz="2900" b="1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𝝎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zh-CN" altLang="zh-CN" sz="29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zh-CN" sz="29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𝑬</m:t>
                                          </m:r>
                                        </m:e>
                                      </m:acc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𝑨𝒄𝒐𝒔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𝝎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𝒛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𝝎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𝒕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  <m:e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𝟎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𝟎</m:t>
                                      </m:r>
                                    </m:e>
                                    <m:e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𝝎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zh-CN" altLang="zh-CN" sz="29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zh-CN" sz="29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𝑬</m:t>
                                          </m:r>
                                        </m:e>
                                      </m:acc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𝑨𝒄𝒐𝒔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𝝎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𝒛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𝝎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𝒕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zh-CN" altLang="zh-CN" sz="2900" b="1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𝟎</m:t>
                                      </m:r>
                                    </m:e>
                                    <m:e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𝝎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zh-CN" altLang="zh-CN" sz="29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zh-CN" sz="29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𝑬</m:t>
                                          </m:r>
                                        </m:e>
                                      </m:acc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𝑨𝒄𝒐𝒔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𝝎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𝒛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𝝎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𝒕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𝟎</m:t>
                                      </m:r>
                                    </m:e>
                                    <m:e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𝟎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zh-CN" altLang="zh-CN" sz="2900" b="1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𝟎</m:t>
                                      </m:r>
                                    </m:e>
                                    <m:e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𝟎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𝝎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zh-CN" altLang="zh-CN" sz="29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zh-CN" sz="29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𝑬</m:t>
                                          </m:r>
                                        </m:e>
                                      </m:acc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𝑨𝒄𝒐𝒔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𝝎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𝒛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𝝎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𝒕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  <m:e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𝟎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zh-CN" altLang="zh-CN" sz="2900" b="1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𝝎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zh-CN" altLang="zh-CN" sz="29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zh-CN" sz="29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𝑬</m:t>
                                          </m:r>
                                        </m:e>
                                      </m:acc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𝑨𝒄𝒐𝒔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𝝎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𝒛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𝝎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𝒕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  <m:e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𝟎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𝟎</m:t>
                                      </m:r>
                                    </m:e>
                                    <m:e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𝝎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zh-CN" altLang="zh-CN" sz="29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zh-CN" sz="29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𝑬</m:t>
                                          </m:r>
                                        </m:e>
                                      </m:acc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𝑨𝒄𝒐𝒔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𝝎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𝒛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𝝎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𝒕</m:t>
                                      </m:r>
                                      <m:r>
                                        <a:rPr lang="en-US" altLang="zh-CN" sz="29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CN" sz="2900" b="1" dirty="0">
                  <a:solidFill>
                    <a:srgbClr val="00B05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内容占位符 2">
                <a:extLst>
                  <a:ext uri="{FF2B5EF4-FFF2-40B4-BE49-F238E27FC236}">
                    <a16:creationId xmlns:a16="http://schemas.microsoft.com/office/drawing/2014/main" id="{42865401-7D01-4383-80D7-4CBC7074BD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436" y="4112827"/>
                <a:ext cx="7106458" cy="2334164"/>
              </a:xfrm>
              <a:prstGeom prst="rect">
                <a:avLst/>
              </a:prstGeom>
              <a:blipFill>
                <a:blip r:embed="rId4"/>
                <a:stretch>
                  <a:fillRect l="-773" r="-17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内容占位符 2">
                <a:extLst>
                  <a:ext uri="{FF2B5EF4-FFF2-40B4-BE49-F238E27FC236}">
                    <a16:creationId xmlns:a16="http://schemas.microsoft.com/office/drawing/2014/main" id="{4EE3E383-812D-45CE-8B6C-D9B1B6E3212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21781" y="1665057"/>
                <a:ext cx="3859869" cy="247719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endParaRPr lang="zh-CN" altLang="zh-CN" sz="2400" b="1" dirty="0">
                  <a:solidFill>
                    <a:srgbClr val="00B050"/>
                  </a:solidFill>
                </a:endParaRPr>
              </a:p>
              <a:p>
                <a:r>
                  <a:rPr lang="en-US" altLang="zh-CN" sz="2000" b="1" dirty="0">
                    <a:solidFill>
                      <a:schemeClr val="accent1"/>
                    </a:solidFill>
                    <a:latin typeface="Lucida Bright" panose="02040602050505020304" pitchFamily="18" charset="0"/>
                  </a:rPr>
                  <a:t>Plane wave energy tensor</a:t>
                </a:r>
              </a:p>
              <a:p>
                <a:endParaRPr lang="en-US" altLang="zh-CN" sz="2000" b="1" dirty="0">
                  <a:solidFill>
                    <a:schemeClr val="accent1"/>
                  </a:solidFill>
                  <a:latin typeface="Lucida Bright" panose="020406020505050203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sz="1800" b="1" i="1" kern="100" smtClea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b="1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en-US" altLang="zh-CN" sz="1800" b="1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𝑬𝑴</m:t>
                          </m:r>
                          <m:r>
                            <a:rPr lang="en-US" altLang="zh-CN" sz="1800" b="1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𝝁𝝂</m:t>
                          </m:r>
                        </m:sub>
                      </m:sSub>
                      <m:r>
                        <a:rPr lang="en-US" altLang="zh-CN" sz="1800" b="1" kern="10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zh-CN" altLang="zh-CN" sz="1800" b="1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zh-CN" altLang="zh-CN" sz="1800" b="1" i="1" kern="100">
                                  <a:solidFill>
                                    <a:srgbClr val="00B05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zh-CN" altLang="zh-CN" sz="1800" b="1" i="1" kern="100">
                                        <a:solidFill>
                                          <a:srgbClr val="00B05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p>
                                        <m:sSupPr>
                                          <m:ctrlPr>
                                            <a:rPr lang="zh-CN" altLang="zh-CN" sz="1800" b="1" i="1" kern="100"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CN" sz="1800" b="1" i="1" kern="100"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等线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  <m:t>−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zh-CN" altLang="zh-CN" sz="1800" b="1" i="1" kern="100">
                                                  <a:solidFill>
                                                    <a:srgbClr val="00B050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  <a:cs typeface="Times New Roman" panose="020206030504050203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altLang="zh-CN" sz="1800" b="1" i="1" kern="100">
                                                  <a:solidFill>
                                                    <a:srgbClr val="00B050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  <a:ea typeface="等线" panose="02010600030101010101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  <m:t>𝝎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altLang="zh-CN" sz="1800" b="1" i="1" kern="100">
                                                  <a:solidFill>
                                                    <a:srgbClr val="00B050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  <a:ea typeface="等线" panose="02010600030101010101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  <m:t>𝟐</m:t>
                                              </m:r>
                                            </m:sup>
                                          </m:sSup>
                                          <m:r>
                                            <a:rPr lang="en-US" altLang="zh-CN" sz="1800" b="1" i="1" kern="100"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等线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  <m:t>𝑨</m:t>
                                          </m:r>
                                        </m:e>
                                        <m:sup>
                                          <m:r>
                                            <a:rPr lang="en-US" altLang="zh-CN" sz="1800" b="1" i="1" kern="100"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等线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  <m:t>𝟐</m:t>
                                          </m:r>
                                        </m:sup>
                                      </m:sSup>
                                    </m:e>
                                    <m:e>
                                      <m:r>
                                        <a:rPr lang="en-US" altLang="zh-CN" sz="18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𝟎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altLang="zh-CN" sz="18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𝟎</m:t>
                                      </m:r>
                                    </m:e>
                                    <m:e>
                                      <m:r>
                                        <a:rPr lang="en-US" altLang="zh-CN" sz="18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𝟎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zh-CN" altLang="zh-CN" sz="1800" b="1" i="1" kern="100">
                                        <a:solidFill>
                                          <a:srgbClr val="00B05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en-US" altLang="zh-CN" sz="18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𝟎</m:t>
                                      </m:r>
                                    </m:e>
                                    <m:e>
                                      <m:sSup>
                                        <m:sSupPr>
                                          <m:ctrlPr>
                                            <a:rPr lang="zh-CN" altLang="zh-CN" sz="1800" b="1" i="1" kern="100"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sSup>
                                            <m:sSupPr>
                                              <m:ctrlPr>
                                                <a:rPr lang="zh-CN" altLang="zh-CN" sz="1800" b="1" i="1" kern="100">
                                                  <a:solidFill>
                                                    <a:srgbClr val="00B050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  <a:cs typeface="Times New Roman" panose="020206030504050203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altLang="zh-CN" sz="1800" b="1" i="1" kern="100">
                                                  <a:solidFill>
                                                    <a:srgbClr val="00B050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  <a:ea typeface="等线" panose="02010600030101010101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  <m:t>𝝎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altLang="zh-CN" sz="1800" b="1" i="1" kern="100">
                                                  <a:solidFill>
                                                    <a:srgbClr val="00B050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  <a:ea typeface="等线" panose="02010600030101010101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  <m:t>𝟐</m:t>
                                              </m:r>
                                            </m:sup>
                                          </m:sSup>
                                          <m:r>
                                            <a:rPr lang="en-US" altLang="zh-CN" sz="1800" b="1" i="1" kern="100"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等线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  <m:t>𝑨</m:t>
                                          </m:r>
                                        </m:e>
                                        <m:sup>
                                          <m:r>
                                            <a:rPr lang="en-US" altLang="zh-CN" sz="1800" b="1" i="1" kern="100"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等线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  <m:t>𝟐</m:t>
                                          </m:r>
                                        </m:sup>
                                      </m:sSup>
                                    </m:e>
                                  </m:mr>
                                  <m:mr>
                                    <m:e>
                                      <m:r>
                                        <a:rPr lang="en-US" altLang="zh-CN" sz="18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𝟎</m:t>
                                      </m:r>
                                    </m:e>
                                    <m:e>
                                      <m:r>
                                        <a:rPr lang="en-US" altLang="zh-CN" sz="18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𝟎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zh-CN" altLang="zh-CN" sz="1800" b="1" i="1" kern="100">
                                        <a:solidFill>
                                          <a:srgbClr val="00B05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en-US" altLang="zh-CN" sz="18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𝟎</m:t>
                                      </m:r>
                                    </m:e>
                                    <m:e>
                                      <m:r>
                                        <a:rPr lang="en-US" altLang="zh-CN" sz="18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𝟎</m:t>
                                      </m:r>
                                    </m:e>
                                  </m:mr>
                                  <m:mr>
                                    <m:e>
                                      <m:sSup>
                                        <m:sSupPr>
                                          <m:ctrlPr>
                                            <a:rPr lang="zh-CN" altLang="zh-CN" sz="1800" b="1" i="1" kern="100"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sSup>
                                            <m:sSupPr>
                                              <m:ctrlPr>
                                                <a:rPr lang="zh-CN" altLang="zh-CN" sz="1800" b="1" i="1" kern="100">
                                                  <a:solidFill>
                                                    <a:srgbClr val="00B050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  <a:cs typeface="Times New Roman" panose="020206030504050203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altLang="zh-CN" sz="1800" b="1" i="1" kern="100">
                                                  <a:solidFill>
                                                    <a:srgbClr val="00B050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  <a:ea typeface="等线" panose="02010600030101010101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  <m:t>𝝎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altLang="zh-CN" sz="1800" b="1" i="1" kern="100">
                                                  <a:solidFill>
                                                    <a:srgbClr val="00B050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  <a:ea typeface="等线" panose="02010600030101010101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  <m:t>𝟐</m:t>
                                              </m:r>
                                            </m:sup>
                                          </m:sSup>
                                          <m:r>
                                            <a:rPr lang="en-US" altLang="zh-CN" sz="1800" b="1" i="1" kern="100"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等线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  <m:t>𝑨</m:t>
                                          </m:r>
                                        </m:e>
                                        <m:sup>
                                          <m:r>
                                            <a:rPr lang="en-US" altLang="zh-CN" sz="1800" b="1" i="1" kern="100"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等线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  <m:t>𝟐</m:t>
                                          </m:r>
                                        </m:sup>
                                      </m:sSup>
                                    </m:e>
                                    <m:e>
                                      <m:r>
                                        <a:rPr lang="en-US" altLang="zh-CN" sz="18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𝟎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zh-CN" altLang="zh-CN" sz="1800" b="1" i="1" kern="100">
                                        <a:solidFill>
                                          <a:srgbClr val="00B05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en-US" altLang="zh-CN" sz="18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𝟎</m:t>
                                      </m:r>
                                    </m:e>
                                    <m:e>
                                      <m:r>
                                        <a:rPr lang="en-US" altLang="zh-CN" sz="18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𝟎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altLang="zh-CN" sz="18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𝟎</m:t>
                                      </m:r>
                                    </m:e>
                                    <m:e>
                                      <m:sSup>
                                        <m:sSupPr>
                                          <m:ctrlPr>
                                            <a:rPr lang="zh-CN" altLang="zh-CN" sz="1800" b="1" i="1" kern="100"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sSup>
                                            <m:sSupPr>
                                              <m:ctrlPr>
                                                <a:rPr lang="zh-CN" altLang="zh-CN" sz="1800" b="1" i="1" kern="100">
                                                  <a:solidFill>
                                                    <a:srgbClr val="00B050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  <a:cs typeface="Times New Roman" panose="020206030504050203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altLang="zh-CN" sz="1800" b="1" i="1" kern="100">
                                                  <a:solidFill>
                                                    <a:srgbClr val="00B050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  <a:ea typeface="等线" panose="02010600030101010101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  <m:t>𝝎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altLang="zh-CN" sz="1800" b="1" i="1" kern="100">
                                                  <a:solidFill>
                                                    <a:srgbClr val="00B050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  <a:ea typeface="等线" panose="02010600030101010101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  <m:t>𝟐</m:t>
                                              </m:r>
                                            </m:sup>
                                          </m:sSup>
                                          <m:r>
                                            <a:rPr lang="en-US" altLang="zh-CN" sz="1800" b="1" i="1" kern="100"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等线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  <m:t>𝑨</m:t>
                                          </m:r>
                                        </m:e>
                                        <m:sup>
                                          <m:r>
                                            <a:rPr lang="en-US" altLang="zh-CN" sz="1800" b="1" i="1" kern="100"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等线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  <m:t>𝟐</m:t>
                                          </m:r>
                                        </m:sup>
                                      </m:sSup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zh-CN" sz="1800" b="1" kern="100" dirty="0"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  <a:p>
                <a:endParaRPr lang="en-US" altLang="zh-CN" sz="2000" b="1" dirty="0">
                  <a:solidFill>
                    <a:schemeClr val="accent1"/>
                  </a:solidFill>
                  <a:latin typeface="Lucida Bright" panose="02040602050505020304" pitchFamily="18" charset="0"/>
                </a:endParaRPr>
              </a:p>
            </p:txBody>
          </p:sp>
        </mc:Choice>
        <mc:Fallback xmlns="">
          <p:sp>
            <p:nvSpPr>
              <p:cNvPr id="6" name="内容占位符 2">
                <a:extLst>
                  <a:ext uri="{FF2B5EF4-FFF2-40B4-BE49-F238E27FC236}">
                    <a16:creationId xmlns:a16="http://schemas.microsoft.com/office/drawing/2014/main" id="{4EE3E383-812D-45CE-8B6C-D9B1B6E321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1781" y="1665057"/>
                <a:ext cx="3859869" cy="2477194"/>
              </a:xfrm>
              <a:prstGeom prst="rect">
                <a:avLst/>
              </a:prstGeom>
              <a:blipFill>
                <a:blip r:embed="rId5"/>
                <a:stretch>
                  <a:fillRect l="-14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内容占位符 2">
                <a:extLst>
                  <a:ext uri="{FF2B5EF4-FFF2-40B4-BE49-F238E27FC236}">
                    <a16:creationId xmlns:a16="http://schemas.microsoft.com/office/drawing/2014/main" id="{399A8A2E-CB98-4FF7-ABBB-1D905C859EE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49295" y="4142251"/>
                <a:ext cx="4093316" cy="247719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70000" lnSpcReduction="2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endParaRPr lang="zh-CN" altLang="zh-CN" sz="2400" b="1" dirty="0">
                  <a:solidFill>
                    <a:srgbClr val="00B050"/>
                  </a:solidFill>
                </a:endParaRPr>
              </a:p>
              <a:p>
                <a:pPr algn="just"/>
                <a:r>
                  <a:rPr lang="en-US" altLang="zh-CN" sz="2900" kern="1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With a back ground electric field in x direction, and EM wave polarized in y direction, the linear term of stress energy tensor is:</a:t>
                </a:r>
              </a:p>
              <a:p>
                <a:pPr algn="just"/>
                <a:endParaRPr lang="zh-CN" altLang="zh-CN" sz="1800" kern="100" dirty="0"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zh-CN" altLang="zh-CN" sz="1900" b="1" i="1" kern="100" smtClea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zh-CN" altLang="zh-CN" sz="1900" b="1" i="1" kern="100">
                                  <a:solidFill>
                                    <a:srgbClr val="00B05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zh-CN" altLang="zh-CN" sz="1900" b="1" i="1" kern="100">
                                        <a:solidFill>
                                          <a:srgbClr val="00B05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en-US" altLang="zh-CN" sz="19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𝟎</m:t>
                                      </m:r>
                                    </m:e>
                                    <m:e>
                                      <m:r>
                                        <a:rPr lang="en-US" altLang="zh-CN" sz="19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𝟎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altLang="zh-CN" sz="19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𝟎</m:t>
                                      </m:r>
                                    </m:e>
                                    <m:e>
                                      <m:r>
                                        <a:rPr lang="en-US" altLang="zh-CN" sz="19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𝟎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zh-CN" altLang="zh-CN" sz="1900" b="1" i="1" kern="100">
                                        <a:solidFill>
                                          <a:srgbClr val="00B05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en-US" altLang="zh-CN" sz="19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𝟎</m:t>
                                      </m:r>
                                    </m:e>
                                    <m:e>
                                      <m:r>
                                        <a:rPr lang="en-US" altLang="zh-CN" sz="19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𝟎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altLang="zh-CN" sz="19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zh-CN" sz="19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𝝎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zh-CN" altLang="zh-CN" sz="1900" b="1" i="1" kern="100"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zh-CN" sz="1900" b="1" i="1" kern="100"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等线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  <m:t>𝑬</m:t>
                                          </m:r>
                                        </m:e>
                                      </m:acc>
                                      <m:r>
                                        <a:rPr lang="en-US" altLang="zh-CN" sz="19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𝑨𝒄𝒐𝒔</m:t>
                                      </m:r>
                                      <m:r>
                                        <a:rPr lang="en-US" altLang="zh-CN" sz="19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altLang="zh-CN" sz="19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𝝎</m:t>
                                      </m:r>
                                      <m:r>
                                        <a:rPr lang="en-US" altLang="zh-CN" sz="19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𝒛</m:t>
                                      </m:r>
                                      <m:r>
                                        <a:rPr lang="en-US" altLang="zh-CN" sz="19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zh-CN" sz="19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𝝎</m:t>
                                      </m:r>
                                      <m:r>
                                        <a:rPr lang="en-US" altLang="zh-CN" sz="19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𝒕</m:t>
                                      </m:r>
                                      <m:r>
                                        <a:rPr lang="en-US" altLang="zh-CN" sz="19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)</m:t>
                                      </m:r>
                                    </m:e>
                                    <m:e>
                                      <m:r>
                                        <a:rPr lang="en-US" altLang="zh-CN" sz="19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𝟎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zh-CN" altLang="zh-CN" sz="1900" b="1" i="1" kern="100">
                                        <a:solidFill>
                                          <a:srgbClr val="00B05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en-US" altLang="zh-CN" sz="19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𝟎</m:t>
                                      </m:r>
                                    </m:e>
                                    <m:e>
                                      <m:r>
                                        <a:rPr lang="en-US" altLang="zh-CN" sz="19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zh-CN" sz="19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𝝎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zh-CN" altLang="zh-CN" sz="1900" b="1" i="1" kern="100"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zh-CN" sz="1900" b="1" i="1" kern="100"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等线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  <m:t>𝑬</m:t>
                                          </m:r>
                                        </m:e>
                                      </m:acc>
                                      <m:r>
                                        <a:rPr lang="en-US" altLang="zh-CN" sz="19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𝑨𝒄𝒐𝒔</m:t>
                                      </m:r>
                                      <m:r>
                                        <a:rPr lang="en-US" altLang="zh-CN" sz="19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altLang="zh-CN" sz="19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𝝎</m:t>
                                      </m:r>
                                      <m:r>
                                        <a:rPr lang="en-US" altLang="zh-CN" sz="19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𝒛</m:t>
                                      </m:r>
                                      <m:r>
                                        <a:rPr lang="en-US" altLang="zh-CN" sz="19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zh-CN" sz="19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𝝎</m:t>
                                      </m:r>
                                      <m:r>
                                        <a:rPr lang="en-US" altLang="zh-CN" sz="19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𝒕</m:t>
                                      </m:r>
                                      <m:r>
                                        <a:rPr lang="en-US" altLang="zh-CN" sz="19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)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altLang="zh-CN" sz="19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𝟎</m:t>
                                      </m:r>
                                    </m:e>
                                    <m:e>
                                      <m:r>
                                        <a:rPr lang="en-US" altLang="zh-CN" sz="19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𝟎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zh-CN" altLang="zh-CN" sz="1900" b="1" i="1" kern="100">
                                        <a:solidFill>
                                          <a:srgbClr val="00B05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en-US" altLang="zh-CN" sz="19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𝟎</m:t>
                                      </m:r>
                                    </m:e>
                                    <m:e>
                                      <m:r>
                                        <a:rPr lang="en-US" altLang="zh-CN" sz="19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𝟎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altLang="zh-CN" sz="19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𝟎</m:t>
                                      </m:r>
                                    </m:e>
                                    <m:e>
                                      <m:r>
                                        <a:rPr lang="en-US" altLang="zh-CN" sz="19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𝟎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zh-CN" sz="1900" b="1" kern="100" dirty="0"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zh-CN" altLang="zh-CN" sz="1800" b="1" kern="100" dirty="0"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  <a:p>
                <a:endParaRPr lang="en-US" altLang="zh-CN" sz="2000" b="1" dirty="0">
                  <a:solidFill>
                    <a:schemeClr val="accent1"/>
                  </a:solidFill>
                  <a:latin typeface="Lucida Bright" panose="02040602050505020304" pitchFamily="18" charset="0"/>
                </a:endParaRPr>
              </a:p>
            </p:txBody>
          </p:sp>
        </mc:Choice>
        <mc:Fallback xmlns="">
          <p:sp>
            <p:nvSpPr>
              <p:cNvPr id="8" name="内容占位符 2">
                <a:extLst>
                  <a:ext uri="{FF2B5EF4-FFF2-40B4-BE49-F238E27FC236}">
                    <a16:creationId xmlns:a16="http://schemas.microsoft.com/office/drawing/2014/main" id="{399A8A2E-CB98-4FF7-ABBB-1D905C859E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9295" y="4142251"/>
                <a:ext cx="4093316" cy="2477194"/>
              </a:xfrm>
              <a:prstGeom prst="rect">
                <a:avLst/>
              </a:prstGeom>
              <a:blipFill>
                <a:blip r:embed="rId6"/>
                <a:stretch>
                  <a:fillRect l="-1341" r="-14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5758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AC126C-1183-485B-B621-8C8409F7C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7030A0"/>
                </a:solidFill>
                <a:latin typeface="Baskerville Old Face" panose="02020602080505020303" pitchFamily="18" charset="0"/>
              </a:rPr>
              <a:t>Computation</a:t>
            </a:r>
            <a:endParaRPr lang="zh-CN" altLang="en-US" b="1" dirty="0">
              <a:solidFill>
                <a:srgbClr val="7030A0"/>
              </a:solidFill>
              <a:latin typeface="Baskerville Old Face" panose="020206020805050203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055E000D-11CD-47CA-A698-6D6C5280F13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78090"/>
                <a:ext cx="10268296" cy="2739909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10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b="1" kern="1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The effective current:</a:t>
                </a:r>
                <a:endParaRPr lang="zh-CN" altLang="zh-CN" b="1" kern="100" dirty="0">
                  <a:solidFill>
                    <a:srgbClr val="0070C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𝒋</m:t>
                          </m:r>
                        </m:e>
                        <m:sub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sub>
                      </m:sSub>
                      <m:r>
                        <a:rPr lang="en-US" altLang="zh-CN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altLang="zh-CN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altLang="zh-CN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𝝎</m:t>
                      </m:r>
                      <m:acc>
                        <m:accPr>
                          <m:chr m:val="̅"/>
                          <m:ctrlPr>
                            <a:rPr lang="zh-CN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</m:acc>
                      <m:d>
                        <m:dPr>
                          <m:begChr m:val="|"/>
                          <m:endChr m:val="|"/>
                          <m:ctrlPr>
                            <a:rPr lang="zh-CN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zh-CN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e>
                            <m:sub>
                              <m:r>
                                <a:rPr lang="en-US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𝟏𝟏</m:t>
                              </m:r>
                            </m:sub>
                          </m:sSub>
                        </m:e>
                      </m:d>
                      <m:r>
                        <a:rPr lang="en-US" altLang="zh-CN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𝒄𝒐𝒔</m:t>
                      </m:r>
                      <m:r>
                        <a:rPr lang="en-US" altLang="zh-CN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𝝎</m:t>
                      </m:r>
                      <m:r>
                        <a:rPr lang="en-US" altLang="zh-CN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US" altLang="zh-CN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𝝎</m:t>
                      </m:r>
                      <m:r>
                        <a:rPr lang="en-US" altLang="zh-CN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altLang="zh-CN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b="1" dirty="0">
                  <a:solidFill>
                    <a:srgbClr val="00B050"/>
                  </a:solidFill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𝒋</m:t>
                          </m:r>
                        </m:e>
                        <m:sub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sub>
                      </m:sSub>
                      <m:r>
                        <a:rPr lang="en-US" altLang="zh-CN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altLang="zh-CN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altLang="zh-CN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𝝎</m:t>
                      </m:r>
                      <m:acc>
                        <m:accPr>
                          <m:chr m:val="̅"/>
                          <m:ctrlPr>
                            <a:rPr lang="zh-CN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</m:acc>
                      <m:d>
                        <m:dPr>
                          <m:begChr m:val="|"/>
                          <m:endChr m:val="|"/>
                          <m:ctrlPr>
                            <a:rPr lang="zh-CN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zh-CN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e>
                            <m:sub>
                              <m:r>
                                <a:rPr lang="en-US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𝟏𝟐</m:t>
                              </m:r>
                            </m:sub>
                          </m:sSub>
                        </m:e>
                      </m:d>
                      <m:r>
                        <a:rPr lang="en-US" altLang="zh-CN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𝒄𝒐𝒔</m:t>
                      </m:r>
                      <m:r>
                        <a:rPr lang="en-US" altLang="zh-CN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𝝎</m:t>
                      </m:r>
                      <m:r>
                        <a:rPr lang="en-US" altLang="zh-CN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US" altLang="zh-CN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𝝎</m:t>
                      </m:r>
                      <m:r>
                        <a:rPr lang="en-US" altLang="zh-CN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altLang="zh-CN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zh-CN" b="1" i="1" dirty="0">
                  <a:solidFill>
                    <a:srgbClr val="00B050"/>
                  </a:solidFill>
                </a:endParaRPr>
              </a:p>
              <a:p>
                <a:pPr algn="just">
                  <a:buFont typeface="Wingdings" panose="05000000000000000000" pitchFamily="2" charset="2"/>
                  <a:buChar char="l"/>
                </a:pPr>
                <a:r>
                  <a:rPr lang="en-US" altLang="zh-CN" sz="2800" b="1" kern="1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Use Green’s Function</a:t>
                </a:r>
                <a:endParaRPr lang="en-US" altLang="zh-CN" b="1" dirty="0"/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zh-CN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⃗"/>
                              <m:ctrlPr>
                                <a:rPr lang="zh-CN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̂"/>
                                  <m:ctrlPr>
                                    <a:rPr lang="zh-CN" altLang="zh-CN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acc>
                            </m:e>
                          </m:acc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CN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nary>
                        <m:naryPr>
                          <m:limLoc m:val="subSup"/>
                          <m:ctrlPr>
                            <a:rPr lang="zh-CN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𝑖𝑛𝑠𝑖𝑑𝑒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zh-CN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sSup>
                            <m:sSupPr>
                              <m:ctrlPr>
                                <a:rPr lang="zh-CN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f>
                            <m:fPr>
                              <m:ctrlPr>
                                <a:rPr lang="zh-CN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acc>
                                <m:accPr>
                                  <m:chr m:val="̅"/>
                                  <m:ctrlPr>
                                    <a:rPr lang="zh-CN" altLang="zh-CN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acc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zh-CN" altLang="zh-CN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zh-CN" altLang="zh-CN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b>
                                      <m:r>
                                        <a:rPr lang="en-US" altLang="zh-CN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11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r>
                                <a:rPr lang="en-US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nary>
                      <m:func>
                        <m:funcPr>
                          <m:ctrlPr>
                            <a:rPr lang="zh-CN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zh-CN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d>
                                <m:dPr>
                                  <m:ctrlPr>
                                    <a:rPr lang="zh-CN" altLang="zh-CN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zh-CN" altLang="zh-CN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p>
                                      <m:r>
                                        <a:rPr lang="en-US" altLang="zh-CN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en-US" altLang="zh-CN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altLang="zh-CN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altLang="zh-CN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altLang="zh-CN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altLang="zh-CN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zh-CN" altLang="zh-CN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zh-CN" altLang="zh-CN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zh-CN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</m:acc>
                                    </m:e>
                                  </m:acc>
                                  <m:r>
                                    <a:rPr lang="en-US" altLang="zh-CN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∙</m:t>
                                  </m:r>
                                  <m:sSup>
                                    <m:sSupPr>
                                      <m:ctrlPr>
                                        <a:rPr lang="zh-CN" altLang="zh-CN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zh-CN" altLang="zh-CN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zh-CN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</m:e>
                                    <m:sup>
                                      <m:r>
                                        <a:rPr lang="en-US" altLang="zh-CN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US" altLang="zh-CN" b="1" i="1" dirty="0">
                  <a:solidFill>
                    <a:srgbClr val="00B05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zh-CN" altLang="zh-CN" b="1" i="1" kern="100" dirty="0">
                  <a:solidFill>
                    <a:srgbClr val="00B05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055E000D-11CD-47CA-A698-6D6C5280F1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78090"/>
                <a:ext cx="10268296" cy="2739909"/>
              </a:xfrm>
              <a:blipFill>
                <a:blip r:embed="rId3"/>
                <a:stretch>
                  <a:fillRect l="-1069" t="-245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内容占位符 2">
                <a:extLst>
                  <a:ext uri="{FF2B5EF4-FFF2-40B4-BE49-F238E27FC236}">
                    <a16:creationId xmlns:a16="http://schemas.microsoft.com/office/drawing/2014/main" id="{42865401-7D01-4383-80D7-4CBC7074BD1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6436" y="4632959"/>
                <a:ext cx="10018684" cy="181403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2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</a:rPr>
                  <a:t>Probability for a graviton turning into photon in background electric field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𝐸𝑀</m:t>
                          </m:r>
                        </m:sub>
                      </m:sSub>
                      <m:r>
                        <a:rPr lang="en-US" altLang="zh-CN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𝐸𝑀</m:t>
                          </m:r>
                        </m:sub>
                      </m:sSub>
                      <m:r>
                        <a:rPr lang="en-US" altLang="zh-CN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b>
                        <m:sSubPr>
                          <m:ctrlPr>
                            <a:rPr lang="zh-CN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  <m:r>
                        <a:rPr lang="en-US" altLang="zh-CN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altLang="zh-CN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altLang="zh-CN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sSub>
                        <m:sSubPr>
                          <m:ctrlPr>
                            <a:rPr lang="zh-CN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zh-CN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̅"/>
                              <m:ctrlPr>
                                <a:rPr lang="zh-CN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</m:e>
                        <m:sup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zh-CN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zh-CN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zh-CN" altLang="zh-CN" b="1" i="1" dirty="0">
                  <a:solidFill>
                    <a:srgbClr val="00B050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altLang="zh-CN" sz="2200" b="1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等线" panose="02010600030101010101" pitchFamily="2" charset="-122"/>
                  </a:rPr>
                  <a:t> I</a:t>
                </a:r>
                <a:r>
                  <a:rPr lang="en-US" altLang="zh-CN" sz="22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</a:rPr>
                  <a:t>n background magnetic field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zh-CN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  <m:r>
                                <a:rPr lang="en-US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𝐸𝑀</m:t>
                              </m:r>
                            </m:sub>
                          </m:sSub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𝐸𝑀</m:t>
                          </m:r>
                        </m:sub>
                      </m:sSub>
                      <m:r>
                        <a:rPr lang="en-US" altLang="zh-CN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b>
                        <m:sSubPr>
                          <m:ctrlPr>
                            <a:rPr lang="zh-CN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  <m:r>
                        <a:rPr lang="en-US" altLang="zh-CN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altLang="zh-CN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altLang="zh-CN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sSup>
                        <m:sSupPr>
                          <m:ctrlPr>
                            <a:rPr lang="zh-CN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zh-CN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̅"/>
                              <m:ctrlPr>
                                <a:rPr lang="zh-CN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</m:e>
                        <m:sup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b>
                        <m:sSubPr>
                          <m:ctrlPr>
                            <a:rPr lang="zh-CN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zh-CN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altLang="zh-CN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zh-CN" altLang="zh-CN" b="1" i="1" dirty="0">
                  <a:solidFill>
                    <a:srgbClr val="00B05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altLang="zh-CN" b="1" i="1" dirty="0">
                  <a:solidFill>
                    <a:srgbClr val="00B050"/>
                  </a:solidFill>
                  <a:latin typeface="Cambria Math" panose="02040503050406030204" pitchFamily="18" charset="0"/>
                </a:endParaRPr>
              </a:p>
              <a:p>
                <a:endParaRPr lang="zh-CN" altLang="zh-CN" sz="4200" b="1" i="1" dirty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endParaRPr lang="en-US" altLang="zh-CN" sz="2900" b="1" dirty="0">
                  <a:solidFill>
                    <a:srgbClr val="00B05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内容占位符 2">
                <a:extLst>
                  <a:ext uri="{FF2B5EF4-FFF2-40B4-BE49-F238E27FC236}">
                    <a16:creationId xmlns:a16="http://schemas.microsoft.com/office/drawing/2014/main" id="{42865401-7D01-4383-80D7-4CBC7074BD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436" y="4632959"/>
                <a:ext cx="10018684" cy="1814031"/>
              </a:xfrm>
              <a:prstGeom prst="rect">
                <a:avLst/>
              </a:prstGeom>
              <a:blipFill>
                <a:blip r:embed="rId4"/>
                <a:stretch>
                  <a:fillRect l="-730" t="-40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25842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AC126C-1183-485B-B621-8C8409F7C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7030A0"/>
                </a:solidFill>
                <a:latin typeface="Baskerville Old Face" panose="02020602080505020303" pitchFamily="18" charset="0"/>
              </a:rPr>
              <a:t>Analysis</a:t>
            </a:r>
            <a:endParaRPr lang="zh-CN" altLang="en-US" b="1" dirty="0">
              <a:solidFill>
                <a:srgbClr val="7030A0"/>
              </a:solidFill>
              <a:latin typeface="Baskerville Old Face" panose="020206020805050203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055E000D-11CD-47CA-A698-6D6C5280F13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78090"/>
                <a:ext cx="7482840" cy="5005590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10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400" b="1" kern="1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As a graviton travels in background EM field, it slowly turns into a photon, the probability amplitude is proportional to distance, the probability is proportional to distance square.  </a:t>
                </a:r>
                <a:endParaRPr lang="zh-CN" altLang="zh-CN" sz="2400" b="1" kern="100" dirty="0">
                  <a:solidFill>
                    <a:srgbClr val="0070C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  <a:p>
                <a:pPr algn="just">
                  <a:buFont typeface="Wingdings" panose="05000000000000000000" pitchFamily="2" charset="2"/>
                  <a:buChar char="l"/>
                </a:pPr>
                <a:r>
                  <a:rPr lang="en-US" altLang="zh-CN" sz="2400" b="1" kern="1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In the lab and in the universe, it is easier to have a stronger magnetic field than electric field.</a:t>
                </a:r>
                <a:endParaRPr lang="en-US" altLang="zh-CN" sz="2400" b="1" dirty="0"/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sz="26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6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altLang="zh-CN" sz="26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r>
                            <a:rPr lang="en-US" altLang="zh-CN" sz="26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6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𝐸𝑀</m:t>
                          </m:r>
                        </m:sub>
                      </m:sSub>
                      <m:r>
                        <a:rPr lang="en-US" altLang="zh-CN" sz="2600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=8.2×</m:t>
                      </m:r>
                      <m:sSup>
                        <m:sSupPr>
                          <m:ctrlPr>
                            <a:rPr lang="zh-CN" altLang="zh-CN" sz="26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6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altLang="zh-CN" sz="26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−38</m:t>
                          </m:r>
                        </m:sup>
                      </m:sSup>
                      <m:sSup>
                        <m:sSupPr>
                          <m:ctrlPr>
                            <a:rPr lang="zh-CN" altLang="zh-CN" sz="26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6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zh-CN" altLang="zh-CN" sz="26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altLang="zh-CN" sz="26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BL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n-US" altLang="zh-CN" sz="26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  <m:r>
                                <a:rPr lang="en-US" altLang="zh-CN" sz="26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26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den>
                          </m:f>
                          <m:r>
                            <a:rPr lang="en-US" altLang="zh-CN" sz="26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altLang="zh-CN" sz="26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zh-CN" altLang="zh-CN" sz="2600" b="1" i="1" dirty="0">
                  <a:solidFill>
                    <a:srgbClr val="00B050"/>
                  </a:solidFill>
                  <a:latin typeface="Cambria Math" panose="02040503050406030204" pitchFamily="18" charset="0"/>
                </a:endParaRPr>
              </a:p>
              <a:p>
                <a:pPr algn="just">
                  <a:buFont typeface="Wingdings" panose="05000000000000000000" pitchFamily="2" charset="2"/>
                  <a:buChar char="l"/>
                </a:pPr>
                <a:r>
                  <a:rPr lang="en-US" altLang="zh-CN" sz="2400" b="1" kern="1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A photon travels in the background EM field will have the same probability to turn into graviton. Given a long enough distance, there will be oscillation</a:t>
                </a:r>
              </a:p>
              <a:p>
                <a:pPr algn="just">
                  <a:buFont typeface="Wingdings" panose="05000000000000000000" pitchFamily="2" charset="2"/>
                  <a:buChar char="l"/>
                </a:pPr>
                <a:r>
                  <a:rPr lang="en-US" altLang="zh-CN" sz="2400" b="1" kern="1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The key is that both photon and graviton travels in the speed of light</a:t>
                </a:r>
                <a:endParaRPr lang="zh-CN" altLang="zh-CN" sz="2400" b="1" kern="100" dirty="0">
                  <a:solidFill>
                    <a:srgbClr val="0070C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055E000D-11CD-47CA-A698-6D6C5280F1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78090"/>
                <a:ext cx="7482840" cy="5005590"/>
              </a:xfrm>
              <a:blipFill>
                <a:blip r:embed="rId3"/>
                <a:stretch>
                  <a:fillRect l="-1141" t="-974" r="-1222" b="-85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内容占位符 2">
                <a:extLst>
                  <a:ext uri="{FF2B5EF4-FFF2-40B4-BE49-F238E27FC236}">
                    <a16:creationId xmlns:a16="http://schemas.microsoft.com/office/drawing/2014/main" id="{42865401-7D01-4383-80D7-4CBC7074BD1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656320" y="1868308"/>
                <a:ext cx="3413760" cy="267321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200" b="1" kern="1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If we make a graviton detector with 30T magnetic field and 10km length</a:t>
                </a:r>
                <a:endParaRPr lang="zh-CN" altLang="zh-CN" sz="2200" b="1" kern="100" dirty="0">
                  <a:solidFill>
                    <a:srgbClr val="0070C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sz="26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6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altLang="zh-CN" sz="26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r>
                            <a:rPr lang="en-US" altLang="zh-CN" sz="26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6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𝐸𝑀</m:t>
                          </m:r>
                        </m:sub>
                      </m:sSub>
                      <m:r>
                        <a:rPr lang="en-US" altLang="zh-CN" sz="2600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=7.2×</m:t>
                      </m:r>
                      <m:sSup>
                        <m:sSupPr>
                          <m:ctrlPr>
                            <a:rPr lang="zh-CN" altLang="zh-CN" sz="26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6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altLang="zh-CN" sz="26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−27</m:t>
                          </m:r>
                        </m:sup>
                      </m:sSup>
                    </m:oMath>
                  </m:oMathPara>
                </a14:m>
                <a:endParaRPr lang="zh-CN" altLang="zh-CN" sz="4200" b="1" i="1" dirty="0">
                  <a:solidFill>
                    <a:srgbClr val="0070C0"/>
                  </a:solidFill>
                </a:endParaRPr>
              </a:p>
              <a:p>
                <a:pPr>
                  <a:buFont typeface="Wingdings" panose="05000000000000000000" pitchFamily="2" charset="2"/>
                  <a:buChar char="l"/>
                </a:pPr>
                <a:r>
                  <a:rPr lang="en-US" altLang="zh-CN" sz="2200" b="1" kern="1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for 1W wave of </a:t>
                </a:r>
                <a14:m>
                  <m:oMath xmlns:m="http://schemas.openxmlformats.org/officeDocument/2006/math">
                    <m:r>
                      <a:rPr lang="en-US" altLang="zh-CN" sz="2200" b="1" kern="10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𝜔</m:t>
                    </m:r>
                    <m:r>
                      <a:rPr lang="en-US" altLang="zh-CN" sz="2200" b="1" kern="10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zh-CN" altLang="zh-CN" sz="2200" b="1" i="1" kern="1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200" b="1" kern="1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sz="2200" b="1" kern="1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14</m:t>
                        </m:r>
                      </m:sup>
                    </m:sSup>
                    <m:r>
                      <a:rPr lang="en-US" altLang="zh-CN" sz="2200" b="1" kern="10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𝐻𝑧</m:t>
                    </m:r>
                  </m:oMath>
                </a14:m>
                <a:r>
                  <a:rPr lang="en-US" altLang="zh-CN" sz="2200" b="1" kern="1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, we will get about 2 events a month. </a:t>
                </a:r>
              </a:p>
              <a:p>
                <a:pPr marL="0" indent="0">
                  <a:buNone/>
                </a:pPr>
                <a:endParaRPr lang="en-US" altLang="zh-CN" sz="2900" b="1" dirty="0">
                  <a:solidFill>
                    <a:srgbClr val="00B05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内容占位符 2">
                <a:extLst>
                  <a:ext uri="{FF2B5EF4-FFF2-40B4-BE49-F238E27FC236}">
                    <a16:creationId xmlns:a16="http://schemas.microsoft.com/office/drawing/2014/main" id="{42865401-7D01-4383-80D7-4CBC7074BD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6320" y="1868308"/>
                <a:ext cx="3413760" cy="2673212"/>
              </a:xfrm>
              <a:prstGeom prst="rect">
                <a:avLst/>
              </a:prstGeom>
              <a:blipFill>
                <a:blip r:embed="rId4"/>
                <a:stretch>
                  <a:fillRect l="-1964" t="-2506" r="-2857" b="-15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内容占位符 2">
                <a:extLst>
                  <a:ext uri="{FF2B5EF4-FFF2-40B4-BE49-F238E27FC236}">
                    <a16:creationId xmlns:a16="http://schemas.microsoft.com/office/drawing/2014/main" id="{DD71FAEC-1ADF-44B9-8AFC-AA7F4DFB85B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483600" y="4520068"/>
                <a:ext cx="3413760" cy="206361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en-US" altLang="zh-CN" sz="1800" kern="1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For non-constant magnetic field, when wave length small compares to the distance scale of variation</a:t>
                </a:r>
                <a:endParaRPr lang="zh-CN" altLang="zh-CN" sz="1800" kern="100" dirty="0">
                  <a:solidFill>
                    <a:srgbClr val="0070C0"/>
                  </a:solidFill>
                  <a:effectLst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sz="1400" b="1" i="1" kern="100" smtClea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b="1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𝝐</m:t>
                          </m:r>
                        </m:e>
                        <m:sub>
                          <m:r>
                            <a:rPr lang="en-US" altLang="zh-CN" sz="1400" b="1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𝑮</m:t>
                          </m:r>
                          <m:r>
                            <a:rPr lang="en-US" altLang="zh-CN" sz="1400" b="1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altLang="zh-CN" sz="1400" b="1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𝑬𝑴</m:t>
                          </m:r>
                        </m:sub>
                      </m:sSub>
                      <m:r>
                        <a:rPr lang="en-US" altLang="zh-CN" sz="1400" b="1" i="1" kern="10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altLang="zh-CN" sz="1400" b="1" i="1" kern="10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𝟒</m:t>
                      </m:r>
                      <m:r>
                        <a:rPr lang="en-US" altLang="zh-CN" sz="1400" b="1" i="1" kern="10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𝝅</m:t>
                      </m:r>
                      <m:r>
                        <a:rPr lang="en-US" altLang="zh-CN" sz="1400" b="1" i="1" kern="10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𝑮</m:t>
                      </m:r>
                      <m:r>
                        <a:rPr lang="en-US" altLang="zh-CN" sz="1400" b="1" i="1" kern="10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/</m:t>
                      </m:r>
                      <m:sSub>
                        <m:sSubPr>
                          <m:ctrlPr>
                            <a:rPr lang="zh-CN" altLang="zh-CN" sz="1400" b="1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b="1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𝝁</m:t>
                          </m:r>
                        </m:e>
                        <m:sub>
                          <m:r>
                            <a:rPr lang="en-US" altLang="zh-CN" sz="1400" b="1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𝟎</m:t>
                          </m:r>
                        </m:sub>
                      </m:sSub>
                      <m:sSup>
                        <m:sSupPr>
                          <m:ctrlPr>
                            <a:rPr lang="zh-CN" altLang="zh-CN" sz="1400" b="1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CN" sz="1400" b="1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𝒄</m:t>
                          </m:r>
                        </m:e>
                        <m:sup>
                          <m:r>
                            <a:rPr lang="en-US" altLang="zh-CN" sz="1400" b="1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𝟒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zh-CN" altLang="zh-CN" sz="1400" b="1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zh-CN" altLang="zh-CN" sz="1400" b="1" i="1" kern="100">
                                  <a:solidFill>
                                    <a:srgbClr val="00B05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400" b="1" i="1" kern="100">
                                  <a:solidFill>
                                    <a:srgbClr val="00B05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nary>
                                <m:naryPr>
                                  <m:limLoc m:val="undOvr"/>
                                  <m:subHide m:val="on"/>
                                  <m:supHide m:val="on"/>
                                  <m:ctrlPr>
                                    <a:rPr lang="zh-CN" altLang="zh-CN" sz="1400" b="1" i="1" kern="10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b>
                                    <m:sSubPr>
                                      <m:ctrlPr>
                                        <a:rPr lang="zh-CN" altLang="zh-CN" sz="14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14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𝑩</m:t>
                                      </m:r>
                                    </m:e>
                                    <m:sub>
                                      <m:r>
                                        <a:rPr lang="en-US" altLang="zh-CN" sz="14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𝒙</m:t>
                                      </m:r>
                                    </m:sub>
                                  </m:sSub>
                                  <m:r>
                                    <a:rPr lang="en-US" altLang="zh-CN" sz="1400" b="1" i="1" kern="10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等线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𝒅𝒍</m:t>
                                  </m:r>
                                </m:e>
                              </m:nary>
                              <m:r>
                                <a:rPr lang="en-US" altLang="zh-CN" sz="1400" b="1" i="1" kern="100">
                                  <a:solidFill>
                                    <a:srgbClr val="00B05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Times New Roman" panose="020206030504050203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altLang="zh-CN" sz="1400" b="1" i="1" kern="100">
                                  <a:solidFill>
                                    <a:srgbClr val="00B05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altLang="zh-CN" sz="1400" b="1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zh-CN" altLang="zh-CN" sz="1400" b="1" i="1" kern="100">
                                  <a:solidFill>
                                    <a:srgbClr val="00B05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400" b="1" i="1" kern="100">
                                  <a:solidFill>
                                    <a:srgbClr val="00B05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nary>
                                <m:naryPr>
                                  <m:limLoc m:val="undOvr"/>
                                  <m:subHide m:val="on"/>
                                  <m:supHide m:val="on"/>
                                  <m:ctrlPr>
                                    <a:rPr lang="zh-CN" altLang="zh-CN" sz="1400" b="1" i="1" kern="10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b>
                                    <m:sSubPr>
                                      <m:ctrlPr>
                                        <a:rPr lang="zh-CN" altLang="zh-CN" sz="14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14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𝑩</m:t>
                                      </m:r>
                                    </m:e>
                                    <m:sub>
                                      <m:r>
                                        <a:rPr lang="en-US" altLang="zh-CN" sz="14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𝒚</m:t>
                                      </m:r>
                                    </m:sub>
                                  </m:sSub>
                                  <m:r>
                                    <a:rPr lang="en-US" altLang="zh-CN" sz="1400" b="1" i="1" kern="10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等线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𝒅𝒍</m:t>
                                  </m:r>
                                </m:e>
                              </m:nary>
                              <m:r>
                                <a:rPr lang="en-US" altLang="zh-CN" sz="1400" b="1" i="1" kern="100">
                                  <a:solidFill>
                                    <a:srgbClr val="00B05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Times New Roman" panose="020206030504050203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altLang="zh-CN" sz="1400" b="1" i="1" kern="100">
                                  <a:solidFill>
                                    <a:srgbClr val="00B05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zh-CN" altLang="zh-CN" sz="1400" b="1" kern="100" dirty="0"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内容占位符 2">
                <a:extLst>
                  <a:ext uri="{FF2B5EF4-FFF2-40B4-BE49-F238E27FC236}">
                    <a16:creationId xmlns:a16="http://schemas.microsoft.com/office/drawing/2014/main" id="{DD71FAEC-1ADF-44B9-8AFC-AA7F4DFB85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3600" y="4520068"/>
                <a:ext cx="3413760" cy="2063612"/>
              </a:xfrm>
              <a:prstGeom prst="rect">
                <a:avLst/>
              </a:prstGeom>
              <a:blipFill>
                <a:blip r:embed="rId5"/>
                <a:stretch>
                  <a:fillRect l="-1250" t="-2655" r="-14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4823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AC126C-1183-485B-B621-8C8409F7C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7030A0"/>
                </a:solidFill>
                <a:latin typeface="Baskerville Old Face" panose="02020602080505020303" pitchFamily="18" charset="0"/>
              </a:rPr>
              <a:t>QED 1-loop Correction</a:t>
            </a:r>
            <a:endParaRPr lang="zh-CN" altLang="en-US" b="1" dirty="0">
              <a:solidFill>
                <a:srgbClr val="7030A0"/>
              </a:solidFill>
              <a:latin typeface="Baskerville Old Face" panose="020206020805050203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055E000D-11CD-47CA-A698-6D6C5280F13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78090"/>
                <a:ext cx="7482840" cy="5005590"/>
              </a:xfrm>
            </p:spPr>
            <p:txBody>
              <a:bodyPr>
                <a:normAutofit fontScale="92500" lnSpcReduction="10000"/>
              </a:bodyPr>
              <a:lstStyle/>
              <a:p>
                <a:pPr algn="just">
                  <a:lnSpc>
                    <a:spcPct val="10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400" b="1" kern="1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Quantum field theory effects makes EM non-linear</a:t>
                </a:r>
                <a:endParaRPr lang="zh-CN" altLang="zh-CN" sz="2400" b="1" kern="100" dirty="0">
                  <a:solidFill>
                    <a:srgbClr val="0070C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  <a:p>
                <a:pPr algn="just">
                  <a:buFont typeface="Wingdings" panose="05000000000000000000" pitchFamily="2" charset="2"/>
                  <a:buChar char="l"/>
                </a:pPr>
                <a:r>
                  <a:rPr lang="en-US" altLang="zh-CN" sz="2400" b="1" kern="1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Euler-Heisenberg Lagrangian:</a:t>
                </a:r>
              </a:p>
              <a:p>
                <a:pPr algn="just">
                  <a:buFont typeface="Wingdings" panose="05000000000000000000" pitchFamily="2" charset="2"/>
                  <a:buChar char="l"/>
                </a:pPr>
                <a:endParaRPr lang="en-US" altLang="zh-CN" sz="2400" b="1" dirty="0"/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𝑄𝐸𝐷</m:t>
                          </m:r>
                        </m:sub>
                      </m:sSub>
                      <m:r>
                        <a:rPr lang="en-US" altLang="zh-CN" sz="2400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zh-CN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45</m:t>
                          </m:r>
                          <m:sSup>
                            <m:sSupPr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zh-CN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zh-CN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nary>
                      <m:d>
                        <m:dPr>
                          <m:begChr m:val="["/>
                          <m:endChr m:val="]"/>
                          <m:ctrlPr>
                            <a:rPr lang="zh-CN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zh-CN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zh-CN" altLang="zh-CN" sz="24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zh-CN" altLang="zh-CN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zh-CN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𝐸</m:t>
                                          </m:r>
                                        </m:e>
                                      </m:acc>
                                    </m:e>
                                    <m:sup>
                                      <m:r>
                                        <a:rPr lang="en-US" altLang="zh-CN" sz="24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zh-CN" altLang="zh-CN" sz="24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zh-CN" altLang="zh-CN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zh-CN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𝐵</m:t>
                                          </m:r>
                                        </m:e>
                                      </m:acc>
                                    </m:e>
                                    <m:sup>
                                      <m:r>
                                        <a:rPr lang="en-US" altLang="zh-CN" sz="24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+7</m:t>
                          </m:r>
                          <m:sSup>
                            <m:sSupPr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zh-CN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zh-CN" altLang="zh-CN" sz="24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sz="24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</m:acc>
                                  <m:r>
                                    <a:rPr lang="en-US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∙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zh-CN" altLang="zh-CN" sz="24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sz="24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zh-CN" altLang="zh-CN" sz="2600" b="1" i="1" dirty="0">
                  <a:solidFill>
                    <a:srgbClr val="00B050"/>
                  </a:solidFill>
                  <a:latin typeface="Cambria Math" panose="02040503050406030204" pitchFamily="18" charset="0"/>
                </a:endParaRPr>
              </a:p>
              <a:p>
                <a:pPr algn="just">
                  <a:buFont typeface="Wingdings" panose="05000000000000000000" pitchFamily="2" charset="2"/>
                  <a:buChar char="l"/>
                </a:pPr>
                <a:r>
                  <a:rPr lang="en-US" altLang="zh-CN" sz="2400" b="1" kern="1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Consider background field</a:t>
                </a:r>
                <a:r>
                  <a:rPr lang="zh-CN" altLang="zh-CN" sz="2400" b="1" kern="1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CN" sz="2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sub>
                    </m:sSub>
                    <m:r>
                      <a:rPr lang="en-US" altLang="zh-CN" sz="24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acc>
                      <m:accPr>
                        <m:chr m:val="̅"/>
                        <m:ctrlPr>
                          <a:rPr lang="zh-CN" altLang="zh-CN" sz="2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zh-CN" altLang="zh-CN" sz="2400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altLang="zh-CN" sz="2400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𝜈</m:t>
                            </m:r>
                          </m:sub>
                        </m:sSub>
                      </m:e>
                    </m:acc>
                    <m:r>
                      <a:rPr lang="en-US" altLang="zh-CN" sz="24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zh-CN" altLang="zh-CN" sz="2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CN" sz="2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sub>
                    </m:sSub>
                  </m:oMath>
                </a14:m>
                <a:r>
                  <a:rPr lang="en-US" altLang="zh-CN" sz="2400" b="1" kern="1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, with a background magnetic field </a:t>
                </a:r>
              </a:p>
              <a:p>
                <a:pPr algn="just">
                  <a:buFont typeface="Wingdings" panose="05000000000000000000" pitchFamily="2" charset="2"/>
                  <a:buChar char="l"/>
                </a:pPr>
                <a:endParaRPr lang="zh-CN" altLang="zh-CN" sz="2400" b="1" kern="100" dirty="0">
                  <a:solidFill>
                    <a:srgbClr val="0070C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23</m:t>
                          </m:r>
                        </m:sub>
                      </m:sSub>
                      <m:r>
                        <a:rPr lang="en-US" altLang="zh-CN" sz="2400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zh-CN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23</m:t>
                          </m:r>
                        </m:sup>
                      </m:sSup>
                      <m:r>
                        <a:rPr lang="en-US" altLang="zh-CN" sz="2400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zh-CN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32</m:t>
                          </m:r>
                        </m:sub>
                      </m:sSub>
                      <m:r>
                        <a:rPr lang="en-US" altLang="zh-CN" sz="2400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zh-CN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32</m:t>
                          </m:r>
                        </m:sup>
                      </m:sSup>
                      <m:r>
                        <a:rPr lang="en-US" altLang="zh-CN" sz="2400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zh-CN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en-US" altLang="zh-CN" sz="2400" b="1" i="1" dirty="0">
                  <a:solidFill>
                    <a:srgbClr val="00B050"/>
                  </a:solidFill>
                  <a:latin typeface="Cambria Math" panose="02040503050406030204" pitchFamily="18" charset="0"/>
                </a:endParaRPr>
              </a:p>
              <a:p>
                <a:pPr marL="0" indent="0" algn="just">
                  <a:buNone/>
                </a:pPr>
                <a:endParaRPr lang="en-US" altLang="zh-CN" sz="2400" b="1" i="1" dirty="0">
                  <a:solidFill>
                    <a:srgbClr val="00B050"/>
                  </a:solidFill>
                  <a:latin typeface="Cambria Math" panose="02040503050406030204" pitchFamily="18" charset="0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𝑄𝐸𝐷</m:t>
                          </m:r>
                        </m:sub>
                      </m:sSub>
                      <m:d>
                        <m:dPr>
                          <m:ctrlPr>
                            <a:rPr lang="zh-CN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</m:e>
                      </m:d>
                      <m:r>
                        <a:rPr lang="en-US" altLang="zh-CN" sz="2400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zh-CN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nary>
                      <m:d>
                        <m:dPr>
                          <m:begChr m:val="["/>
                          <m:endChr m:val="]"/>
                          <m:ctrlPr>
                            <a:rPr lang="zh-CN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zh-CN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zh-CN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p>
                                    <m:sSupPr>
                                      <m:ctrlPr>
                                        <a:rPr lang="zh-CN" altLang="zh-CN" sz="24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p>
                                      <m:r>
                                        <a:rPr lang="en-US" altLang="zh-CN" sz="24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zh-CN" altLang="zh-CN" sz="24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zh-CN" altLang="zh-CN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zh-CN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𝐵</m:t>
                                          </m:r>
                                        </m:e>
                                      </m:acc>
                                    </m:e>
                                    <m:sup>
                                      <m:r>
                                        <a:rPr lang="en-US" altLang="zh-CN" sz="24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45</m:t>
                                  </m:r>
                                  <m:sSup>
                                    <m:sSupPr>
                                      <m:ctrlPr>
                                        <a:rPr lang="zh-CN" altLang="zh-CN" sz="24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lang="zh-CN" altLang="zh-CN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lang="en-US" altLang="zh-CN" sz="24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  <m:sSub>
                            <m:sSubPr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𝜇𝜈</m:t>
                              </m:r>
                            </m:sub>
                          </m:sSub>
                          <m:sSup>
                            <m:sSupPr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p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𝜇𝜈</m:t>
                              </m:r>
                            </m:sup>
                          </m:sSup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zh-CN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zh-CN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zh-CN" altLang="zh-CN" sz="24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sz="24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45</m:t>
                              </m:r>
                              <m:sSup>
                                <m:sSupPr>
                                  <m:ctrlPr>
                                    <a:rPr lang="zh-CN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zh-CN" altLang="zh-CN" sz="24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en-US" altLang="zh-CN" sz="24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den>
                          </m:f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(8</m:t>
                          </m:r>
                          <m:sSup>
                            <m:sSupPr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zh-CN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+14</m:t>
                          </m:r>
                          <m:sSup>
                            <m:sSupPr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zh-CN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zh-CN" altLang="zh-CN" sz="2400" b="1" i="1" dirty="0">
                  <a:solidFill>
                    <a:srgbClr val="00B050"/>
                  </a:solidFill>
                  <a:latin typeface="Cambria Math" panose="02040503050406030204" pitchFamily="18" charset="0"/>
                </a:endParaRPr>
              </a:p>
              <a:p>
                <a:pPr marL="0" indent="0" algn="just">
                  <a:buNone/>
                </a:pPr>
                <a:endParaRPr lang="zh-CN" altLang="zh-CN" sz="2400" b="1" i="1" dirty="0">
                  <a:solidFill>
                    <a:srgbClr val="00B05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055E000D-11CD-47CA-A698-6D6C5280F1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78090"/>
                <a:ext cx="7482840" cy="5005590"/>
              </a:xfrm>
              <a:blipFill>
                <a:blip r:embed="rId3"/>
                <a:stretch>
                  <a:fillRect l="-896" t="-1462" r="-9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内容占位符 2">
                <a:extLst>
                  <a:ext uri="{FF2B5EF4-FFF2-40B4-BE49-F238E27FC236}">
                    <a16:creationId xmlns:a16="http://schemas.microsoft.com/office/drawing/2014/main" id="{DD71FAEC-1ADF-44B9-8AFC-AA7F4DFB85B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483600" y="4520068"/>
                <a:ext cx="3413760" cy="206361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en-US" altLang="zh-CN" sz="1800" kern="1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For non-constant magnetic field, when wave length small compares to the distance scale of variation</a:t>
                </a:r>
                <a:endParaRPr lang="zh-CN" altLang="zh-CN" sz="1800" kern="100" dirty="0">
                  <a:solidFill>
                    <a:srgbClr val="0070C0"/>
                  </a:solidFill>
                  <a:effectLst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sz="1400" b="1" i="1" kern="100" smtClea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b="1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𝝐</m:t>
                          </m:r>
                        </m:e>
                        <m:sub>
                          <m:r>
                            <a:rPr lang="en-US" altLang="zh-CN" sz="1400" b="1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𝑮</m:t>
                          </m:r>
                          <m:r>
                            <a:rPr lang="en-US" altLang="zh-CN" sz="1400" b="1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altLang="zh-CN" sz="1400" b="1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𝑬𝑴</m:t>
                          </m:r>
                        </m:sub>
                      </m:sSub>
                      <m:r>
                        <a:rPr lang="en-US" altLang="zh-CN" sz="1400" b="1" i="1" kern="10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altLang="zh-CN" sz="1400" b="1" i="1" kern="10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𝟒</m:t>
                      </m:r>
                      <m:r>
                        <a:rPr lang="en-US" altLang="zh-CN" sz="1400" b="1" i="1" kern="10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𝝅</m:t>
                      </m:r>
                      <m:r>
                        <a:rPr lang="en-US" altLang="zh-CN" sz="1400" b="1" i="1" kern="10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𝑮</m:t>
                      </m:r>
                      <m:r>
                        <a:rPr lang="en-US" altLang="zh-CN" sz="1400" b="1" i="1" kern="10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/</m:t>
                      </m:r>
                      <m:sSub>
                        <m:sSubPr>
                          <m:ctrlPr>
                            <a:rPr lang="zh-CN" altLang="zh-CN" sz="1400" b="1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b="1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𝝁</m:t>
                          </m:r>
                        </m:e>
                        <m:sub>
                          <m:r>
                            <a:rPr lang="en-US" altLang="zh-CN" sz="1400" b="1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𝟎</m:t>
                          </m:r>
                        </m:sub>
                      </m:sSub>
                      <m:sSup>
                        <m:sSupPr>
                          <m:ctrlPr>
                            <a:rPr lang="zh-CN" altLang="zh-CN" sz="1400" b="1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CN" sz="1400" b="1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𝒄</m:t>
                          </m:r>
                        </m:e>
                        <m:sup>
                          <m:r>
                            <a:rPr lang="en-US" altLang="zh-CN" sz="1400" b="1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𝟒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zh-CN" altLang="zh-CN" sz="1400" b="1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zh-CN" altLang="zh-CN" sz="1400" b="1" i="1" kern="100">
                                  <a:solidFill>
                                    <a:srgbClr val="00B05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400" b="1" i="1" kern="100">
                                  <a:solidFill>
                                    <a:srgbClr val="00B05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nary>
                                <m:naryPr>
                                  <m:limLoc m:val="undOvr"/>
                                  <m:subHide m:val="on"/>
                                  <m:supHide m:val="on"/>
                                  <m:ctrlPr>
                                    <a:rPr lang="zh-CN" altLang="zh-CN" sz="1400" b="1" i="1" kern="10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b>
                                    <m:sSubPr>
                                      <m:ctrlPr>
                                        <a:rPr lang="zh-CN" altLang="zh-CN" sz="14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14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𝑩</m:t>
                                      </m:r>
                                    </m:e>
                                    <m:sub>
                                      <m:r>
                                        <a:rPr lang="en-US" altLang="zh-CN" sz="14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𝒙</m:t>
                                      </m:r>
                                    </m:sub>
                                  </m:sSub>
                                  <m:r>
                                    <a:rPr lang="en-US" altLang="zh-CN" sz="1400" b="1" i="1" kern="10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等线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𝒅𝒍</m:t>
                                  </m:r>
                                </m:e>
                              </m:nary>
                              <m:r>
                                <a:rPr lang="en-US" altLang="zh-CN" sz="1400" b="1" i="1" kern="100">
                                  <a:solidFill>
                                    <a:srgbClr val="00B05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Times New Roman" panose="020206030504050203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altLang="zh-CN" sz="1400" b="1" i="1" kern="100">
                                  <a:solidFill>
                                    <a:srgbClr val="00B05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altLang="zh-CN" sz="1400" b="1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zh-CN" altLang="zh-CN" sz="1400" b="1" i="1" kern="100">
                                  <a:solidFill>
                                    <a:srgbClr val="00B05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400" b="1" i="1" kern="100">
                                  <a:solidFill>
                                    <a:srgbClr val="00B05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nary>
                                <m:naryPr>
                                  <m:limLoc m:val="undOvr"/>
                                  <m:subHide m:val="on"/>
                                  <m:supHide m:val="on"/>
                                  <m:ctrlPr>
                                    <a:rPr lang="zh-CN" altLang="zh-CN" sz="1400" b="1" i="1" kern="10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b>
                                    <m:sSubPr>
                                      <m:ctrlPr>
                                        <a:rPr lang="zh-CN" altLang="zh-CN" sz="14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14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𝑩</m:t>
                                      </m:r>
                                    </m:e>
                                    <m:sub>
                                      <m:r>
                                        <a:rPr lang="en-US" altLang="zh-CN" sz="1400" b="1" i="1" kern="100"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𝒚</m:t>
                                      </m:r>
                                    </m:sub>
                                  </m:sSub>
                                  <m:r>
                                    <a:rPr lang="en-US" altLang="zh-CN" sz="1400" b="1" i="1" kern="10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等线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𝒅𝒍</m:t>
                                  </m:r>
                                </m:e>
                              </m:nary>
                              <m:r>
                                <a:rPr lang="en-US" altLang="zh-CN" sz="1400" b="1" i="1" kern="100">
                                  <a:solidFill>
                                    <a:srgbClr val="00B05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Times New Roman" panose="020206030504050203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altLang="zh-CN" sz="1400" b="1" i="1" kern="100">
                                  <a:solidFill>
                                    <a:srgbClr val="00B05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zh-CN" altLang="zh-CN" sz="1400" b="1" kern="100" dirty="0"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内容占位符 2">
                <a:extLst>
                  <a:ext uri="{FF2B5EF4-FFF2-40B4-BE49-F238E27FC236}">
                    <a16:creationId xmlns:a16="http://schemas.microsoft.com/office/drawing/2014/main" id="{DD71FAEC-1ADF-44B9-8AFC-AA7F4DFB85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3600" y="4520068"/>
                <a:ext cx="3413760" cy="2063612"/>
              </a:xfrm>
              <a:prstGeom prst="rect">
                <a:avLst/>
              </a:prstGeom>
              <a:blipFill>
                <a:blip r:embed="rId4"/>
                <a:stretch>
                  <a:fillRect l="-1250" t="-2655" r="-14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7">
            <a:extLst>
              <a:ext uri="{FF2B5EF4-FFF2-40B4-BE49-F238E27FC236}">
                <a16:creationId xmlns:a16="http://schemas.microsoft.com/office/drawing/2014/main" id="{AFA984FB-CF4E-40D4-A85C-53C3EB3D5C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0928" y="758710"/>
            <a:ext cx="3114971" cy="3132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094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AC126C-1183-485B-B621-8C8409F7C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7030A0"/>
                </a:solidFill>
                <a:latin typeface="Baskerville Old Face" panose="02020602080505020303" pitchFamily="18" charset="0"/>
              </a:rPr>
              <a:t>QED 1-loop Correction</a:t>
            </a:r>
            <a:endParaRPr lang="zh-CN" altLang="en-US" b="1" dirty="0">
              <a:solidFill>
                <a:srgbClr val="7030A0"/>
              </a:solidFill>
              <a:latin typeface="Baskerville Old Face" panose="020206020805050203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055E000D-11CD-47CA-A698-6D6C5280F13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78090"/>
                <a:ext cx="8338457" cy="5005590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10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400" b="1" kern="1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Speed of light is changed under background EM field.</a:t>
                </a:r>
              </a:p>
              <a:p>
                <a:pPr algn="just">
                  <a:lnSpc>
                    <a:spcPct val="100000"/>
                  </a:lnSpc>
                  <a:buFont typeface="Wingdings" panose="05000000000000000000" pitchFamily="2" charset="2"/>
                  <a:buChar char="l"/>
                </a:pPr>
                <a:endParaRPr lang="en-US" altLang="zh-CN" sz="1600" b="1" dirty="0"/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𝑝h𝑜𝑡𝑜𝑛</m:t>
                          </m:r>
                        </m:sub>
                      </m:sSub>
                      <m:r>
                        <a:rPr lang="en-US" altLang="zh-CN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=1−</m:t>
                      </m:r>
                      <m:f>
                        <m:fPr>
                          <m:ctrlPr>
                            <a:rPr lang="zh-CN" altLang="zh-C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14</m:t>
                          </m:r>
                          <m:sSup>
                            <m:sSupPr>
                              <m:ctrlPr>
                                <a:rPr lang="zh-CN" altLang="zh-CN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en-US" altLang="zh-CN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zh-CN" altLang="zh-CN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zh-CN" altLang="zh-CN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altLang="zh-CN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C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45</m:t>
                          </m:r>
                          <m:sSup>
                            <m:sSupPr>
                              <m:ctrlPr>
                                <a:rPr lang="zh-CN" altLang="zh-CN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zh-CN" altLang="zh-CN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altLang="zh-CN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altLang="zh-CN" sz="2600" b="1" i="1" dirty="0">
                  <a:solidFill>
                    <a:srgbClr val="00B050"/>
                  </a:solidFill>
                  <a:latin typeface="Cambria Math" panose="02040503050406030204" pitchFamily="18" charset="0"/>
                </a:endParaRPr>
              </a:p>
              <a:p>
                <a:pPr marL="0" indent="0" algn="just">
                  <a:buNone/>
                </a:pPr>
                <a:endParaRPr lang="en-US" altLang="zh-CN" sz="1600" b="1" i="1" dirty="0">
                  <a:solidFill>
                    <a:srgbClr val="00B050"/>
                  </a:solidFill>
                  <a:latin typeface="Cambria Math" panose="02040503050406030204" pitchFamily="18" charset="0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C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𝑝h𝑜𝑡𝑜𝑛</m:t>
                          </m:r>
                        </m:sub>
                      </m:sSub>
                      <m:r>
                        <a:rPr lang="en-US" altLang="zh-CN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=1−</m:t>
                      </m:r>
                      <m:f>
                        <m:fPr>
                          <m:ctrlPr>
                            <a:rPr lang="zh-CN" altLang="zh-C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sSup>
                            <m:sSupPr>
                              <m:ctrlPr>
                                <a:rPr lang="zh-CN" altLang="zh-CN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en-US" altLang="zh-CN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zh-CN" altLang="zh-CN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zh-CN" altLang="zh-CN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altLang="zh-CN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C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45</m:t>
                          </m:r>
                          <m:sSup>
                            <m:sSupPr>
                              <m:ctrlPr>
                                <a:rPr lang="zh-CN" altLang="zh-CN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zh-CN" altLang="zh-CN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altLang="zh-CN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CN" altLang="zh-CN" i="1" dirty="0">
                  <a:solidFill>
                    <a:srgbClr val="00B050"/>
                  </a:solidFill>
                </a:endParaRPr>
              </a:p>
              <a:p>
                <a:pPr marL="0" indent="0" algn="just">
                  <a:buNone/>
                </a:pPr>
                <a:endParaRPr lang="zh-CN" altLang="zh-CN" sz="1400" b="1" i="1" dirty="0">
                  <a:solidFill>
                    <a:srgbClr val="00B050"/>
                  </a:solidFill>
                  <a:latin typeface="Cambria Math" panose="02040503050406030204" pitchFamily="18" charset="0"/>
                </a:endParaRPr>
              </a:p>
              <a:p>
                <a:pPr algn="just">
                  <a:buFont typeface="Wingdings" panose="05000000000000000000" pitchFamily="2" charset="2"/>
                  <a:buChar char="l"/>
                </a:pPr>
                <a:r>
                  <a:rPr lang="en-US" altLang="zh-CN" sz="2400" b="1" kern="1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QED effect has no impact on ground experiment</a:t>
                </a:r>
              </a:p>
              <a:p>
                <a:pPr algn="just">
                  <a:buFont typeface="Wingdings" panose="05000000000000000000" pitchFamily="2" charset="2"/>
                  <a:buChar char="l"/>
                </a:pPr>
                <a:r>
                  <a:rPr lang="en-US" altLang="zh-CN" sz="2400" b="1" kern="1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QED significantly impact Magnetars and Neutron stars</a:t>
                </a:r>
                <a:endParaRPr lang="zh-CN" altLang="zh-CN" sz="2400" b="1" kern="100" dirty="0">
                  <a:solidFill>
                    <a:srgbClr val="0070C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:endParaRPr lang="zh-CN" altLang="zh-CN" sz="2400" b="1" i="1" dirty="0">
                  <a:solidFill>
                    <a:srgbClr val="00B050"/>
                  </a:solidFill>
                  <a:latin typeface="Cambria Math" panose="02040503050406030204" pitchFamily="18" charset="0"/>
                </a:endParaRPr>
              </a:p>
              <a:p>
                <a:pPr marL="0" indent="0" algn="just">
                  <a:buNone/>
                </a:pPr>
                <a:endParaRPr lang="zh-CN" altLang="zh-CN" sz="2400" b="1" i="1" dirty="0">
                  <a:solidFill>
                    <a:srgbClr val="00B05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055E000D-11CD-47CA-A698-6D6C5280F1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78090"/>
                <a:ext cx="8338457" cy="5005590"/>
              </a:xfrm>
              <a:blipFill>
                <a:blip r:embed="rId3"/>
                <a:stretch>
                  <a:fillRect l="-950" t="-97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内容占位符 2">
                <a:extLst>
                  <a:ext uri="{FF2B5EF4-FFF2-40B4-BE49-F238E27FC236}">
                    <a16:creationId xmlns:a16="http://schemas.microsoft.com/office/drawing/2014/main" id="{DD71FAEC-1ADF-44B9-8AFC-AA7F4DFB85B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97685" y="2913096"/>
                <a:ext cx="4479471" cy="103180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85000"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zh-CN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𝜶</m:t>
                              </m:r>
                            </m:e>
                            <m:sup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sSup>
                            <m:sSupPr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zh-CN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𝑩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zh-CN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𝒎</m:t>
                                  </m:r>
                                </m:e>
                                <m:sub>
                                  <m:r>
                                    <a:rPr lang="en-US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𝒆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sup>
                          </m:sSup>
                        </m:den>
                      </m:f>
                      <m:r>
                        <a:rPr lang="en-US" altLang="zh-CN" sz="24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f>
                        <m:fPr>
                          <m:ctrlPr>
                            <a:rPr lang="zh-CN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𝜶</m:t>
                              </m:r>
                            </m:e>
                            <m:sup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sSup>
                            <m:sSupPr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ℏ</m:t>
                              </m:r>
                            </m:e>
                            <m:sup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  <m:sSup>
                            <m:sSupPr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zh-CN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𝑩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zh-CN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𝝁</m:t>
                                  </m:r>
                                </m:e>
                                <m:sub>
                                  <m:r>
                                    <a:rPr lang="en-US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𝟎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zh-CN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𝒄</m:t>
                                  </m:r>
                                </m:e>
                                <m:sup>
                                  <m:r>
                                    <a:rPr lang="en-US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𝟓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zh-CN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𝒎</m:t>
                                  </m:r>
                                </m:e>
                                <m:sub>
                                  <m:r>
                                    <a:rPr lang="en-US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𝒆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sup>
                          </m:sSup>
                        </m:den>
                      </m:f>
                      <m:r>
                        <a:rPr lang="en-US" altLang="zh-CN" sz="2400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altLang="zh-CN" sz="2400" b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zh-CN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𝟐𝟑</m:t>
                          </m:r>
                        </m:sup>
                      </m:sSup>
                      <m:sSup>
                        <m:sSupPr>
                          <m:ctrlPr>
                            <a:rPr lang="zh-CN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zh-CN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̅"/>
                                  <m:ctrlPr>
                                    <a:rPr lang="zh-CN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𝑩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US" altLang="zh-CN" sz="24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den>
                          </m:f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altLang="zh-CN" sz="2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zh-CN" altLang="zh-CN" sz="2400" b="1" dirty="0">
                  <a:solidFill>
                    <a:srgbClr val="00B050"/>
                  </a:solidFill>
                </a:endParaRPr>
              </a:p>
              <a:p>
                <a:pPr marL="0" indent="0" algn="just">
                  <a:buNone/>
                </a:pPr>
                <a:endParaRPr lang="zh-CN" altLang="zh-CN" sz="1400" b="1" kern="100" dirty="0"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内容占位符 2">
                <a:extLst>
                  <a:ext uri="{FF2B5EF4-FFF2-40B4-BE49-F238E27FC236}">
                    <a16:creationId xmlns:a16="http://schemas.microsoft.com/office/drawing/2014/main" id="{DD71FAEC-1ADF-44B9-8AFC-AA7F4DFB85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7685" y="2913096"/>
                <a:ext cx="4479471" cy="10318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2930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AC126C-1183-485B-B621-8C8409F7C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7030A0"/>
                </a:solidFill>
                <a:latin typeface="Baskerville Old Face" panose="02020602080505020303" pitchFamily="18" charset="0"/>
              </a:rPr>
              <a:t>Implications</a:t>
            </a:r>
            <a:endParaRPr lang="zh-CN" altLang="en-US" b="1" dirty="0">
              <a:solidFill>
                <a:srgbClr val="7030A0"/>
              </a:solidFill>
              <a:latin typeface="Baskerville Old Face" panose="020206020805050203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055E000D-11CD-47CA-A698-6D6C5280F13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422400"/>
                <a:ext cx="7868921" cy="5161280"/>
              </a:xfrm>
            </p:spPr>
            <p:txBody>
              <a:bodyPr>
                <a:normAutofit fontScale="92500" lnSpcReduction="10000"/>
              </a:bodyPr>
              <a:lstStyle/>
              <a:p>
                <a:pPr algn="just">
                  <a:lnSpc>
                    <a:spcPct val="10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600" b="1" kern="1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There are more gravitons in the universe than we believed. a typical galaxy has a size of 100000 light years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zh-CN" sz="2600" b="1" i="1" kern="1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600" b="1" kern="1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sz="2600" b="1" kern="1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21</m:t>
                        </m:r>
                      </m:sup>
                    </m:sSup>
                    <m:r>
                      <a:rPr lang="en-US" altLang="zh-CN" sz="2600" b="1" kern="10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𝑚</m:t>
                    </m:r>
                  </m:oMath>
                </a14:m>
                <a:r>
                  <a:rPr lang="en-US" altLang="zh-CN" sz="2600" b="1" kern="1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) and an average magnetic field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zh-CN" sz="2600" b="1" i="1" kern="1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600" b="1" kern="1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sz="2600" b="1" kern="1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−9</m:t>
                        </m:r>
                      </m:sup>
                    </m:sSup>
                    <m:r>
                      <a:rPr lang="en-US" altLang="zh-CN" sz="2600" b="1" kern="10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𝑇</m:t>
                    </m:r>
                  </m:oMath>
                </a14:m>
                <a:r>
                  <a:rPr lang="en-US" altLang="zh-CN" sz="2600" b="1" kern="1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, and most of the field are not turbulent, the switching probability is on the order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zh-CN" sz="2600" b="1" i="1" kern="1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600" b="1" kern="1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sz="2600" b="1" kern="1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−14</m:t>
                        </m:r>
                      </m:sup>
                    </m:sSup>
                  </m:oMath>
                </a14:m>
                <a:r>
                  <a:rPr lang="en-US" altLang="zh-CN" sz="2600" b="1" kern="1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 (versus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zh-CN" sz="2600" b="1" i="1" kern="1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600" b="1" i="1" kern="10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~</m:t>
                        </m:r>
                        <m:r>
                          <a:rPr lang="en-US" altLang="zh-CN" sz="2600" b="1" kern="1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sz="2600" b="1" kern="1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600" b="1" i="1" kern="10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𝟒𝟎</m:t>
                        </m:r>
                      </m:sup>
                    </m:sSup>
                  </m:oMath>
                </a14:m>
                <a:r>
                  <a:rPr lang="en-US" altLang="zh-CN" sz="2600" b="1" kern="1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 thermal radiation).</a:t>
                </a:r>
              </a:p>
              <a:p>
                <a:pPr algn="just">
                  <a:lnSpc>
                    <a:spcPct val="10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600" b="1" kern="1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Neutron stars and Magnetars</a:t>
                </a:r>
                <a:endParaRPr lang="zh-CN" altLang="zh-CN" sz="2600" b="1" kern="100" dirty="0">
                  <a:solidFill>
                    <a:srgbClr val="0070C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  <a:p>
                <a:pPr algn="just">
                  <a:buFont typeface="Wingdings" panose="05000000000000000000" pitchFamily="2" charset="2"/>
                  <a:buChar char="l"/>
                </a:pPr>
                <a:r>
                  <a:rPr lang="en-US" altLang="zh-CN" sz="2600" b="1" kern="1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Creating/detecting gravitons in the lab</a:t>
                </a:r>
              </a:p>
              <a:p>
                <a:pPr lvl="1" algn="just">
                  <a:buFont typeface="Wingdings" panose="05000000000000000000" pitchFamily="2" charset="2"/>
                  <a:buChar char="l"/>
                </a:pPr>
                <a:r>
                  <a:rPr lang="en-US" altLang="zh-CN" b="1" kern="1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60’s Hertz Experiment considered</a:t>
                </a:r>
              </a:p>
              <a:p>
                <a:pPr lvl="1" algn="just">
                  <a:buFont typeface="Wingdings" panose="05000000000000000000" pitchFamily="2" charset="2"/>
                  <a:buChar char="l"/>
                </a:pPr>
                <a:r>
                  <a:rPr lang="en-US" altLang="zh-CN" b="1" kern="1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Quantum optics from 80-90’s</a:t>
                </a:r>
              </a:p>
              <a:p>
                <a:pPr lvl="1" algn="just">
                  <a:buFont typeface="Wingdings" panose="05000000000000000000" pitchFamily="2" charset="2"/>
                  <a:buChar char="l"/>
                </a:pPr>
                <a:r>
                  <a:rPr lang="en-US" altLang="zh-CN" b="1" kern="1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Receive gravitons from the universe</a:t>
                </a:r>
              </a:p>
              <a:p>
                <a:pPr lvl="2" algn="just">
                  <a:buFont typeface="Wingdings" panose="05000000000000000000" pitchFamily="2" charset="2"/>
                  <a:buChar char="l"/>
                </a:pPr>
                <a:r>
                  <a:rPr lang="en-US" altLang="zh-CN" b="1" kern="1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Fixed direction, background problems</a:t>
                </a:r>
              </a:p>
              <a:p>
                <a:pPr lvl="1" algn="just">
                  <a:buFont typeface="Wingdings" panose="05000000000000000000" pitchFamily="2" charset="2"/>
                  <a:buChar char="l"/>
                </a:pPr>
                <a:r>
                  <a:rPr lang="en-US" altLang="zh-CN" b="1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Detecting missing photons</a:t>
                </a:r>
              </a:p>
              <a:p>
                <a:pPr lvl="2" algn="just">
                  <a:buFont typeface="Wingdings" panose="05000000000000000000" pitchFamily="2" charset="2"/>
                  <a:buChar char="l"/>
                </a:pPr>
                <a:r>
                  <a:rPr lang="en-US" altLang="zh-CN" b="1" kern="1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Relative low cost</a:t>
                </a:r>
              </a:p>
              <a:p>
                <a:pPr marL="0" indent="0" algn="just">
                  <a:buNone/>
                </a:pPr>
                <a:endParaRPr lang="zh-CN" altLang="zh-CN" sz="2400" b="1" i="1" dirty="0">
                  <a:solidFill>
                    <a:srgbClr val="00B050"/>
                  </a:solidFill>
                  <a:latin typeface="Cambria Math" panose="02040503050406030204" pitchFamily="18" charset="0"/>
                </a:endParaRPr>
              </a:p>
              <a:p>
                <a:pPr marL="0" indent="0" algn="just">
                  <a:buNone/>
                </a:pPr>
                <a:endParaRPr lang="zh-CN" altLang="zh-CN" sz="2400" b="1" i="1" dirty="0">
                  <a:solidFill>
                    <a:srgbClr val="00B05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055E000D-11CD-47CA-A698-6D6C5280F1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422400"/>
                <a:ext cx="7868921" cy="5161280"/>
              </a:xfrm>
              <a:blipFill>
                <a:blip r:embed="rId2"/>
                <a:stretch>
                  <a:fillRect l="-1007" t="-1653" r="-12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3714F85C-EA8D-43CC-98D5-8EC14CE682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7308" y="4646902"/>
            <a:ext cx="2857499" cy="190153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3744005-1280-47F3-A620-2154774AFF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249" y="1690688"/>
            <a:ext cx="2857500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243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AC126C-1183-485B-B621-8C8409F7C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7030A0"/>
                </a:solidFill>
                <a:latin typeface="Baskerville Old Face" panose="02020602080505020303" pitchFamily="18" charset="0"/>
              </a:rPr>
              <a:t>Is Gravitational Field a Quantum Field?</a:t>
            </a:r>
            <a:endParaRPr lang="zh-CN" altLang="en-US" b="1" dirty="0">
              <a:solidFill>
                <a:srgbClr val="7030A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55E000D-11CD-47CA-A698-6D6C5280F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599" y="3190239"/>
            <a:ext cx="8422641" cy="3302635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en-US" altLang="zh-CN" sz="2600" b="1" kern="1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From this phenomenon, we know that classical general relativity + Quantum Electro-Magnetism is not consistent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en-US" altLang="zh-CN" sz="2600" b="1" kern="1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Quantum general relativity is not consistent so far</a:t>
            </a:r>
            <a:endParaRPr lang="zh-CN" altLang="zh-CN" sz="2600" b="1" kern="1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l"/>
            </a:pPr>
            <a:r>
              <a:rPr lang="en-US" altLang="zh-CN" sz="26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This is THE experiment that can prove the existence of gravitons! 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en-US" altLang="zh-CN" sz="2600" b="1" kern="1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More convincing than seeing photon from gravitons</a:t>
            </a:r>
          </a:p>
          <a:p>
            <a:pPr marL="0" indent="0" algn="just">
              <a:buNone/>
            </a:pPr>
            <a:endParaRPr lang="zh-CN" altLang="zh-CN" sz="2400" b="1" i="1" dirty="0">
              <a:solidFill>
                <a:srgbClr val="00B050"/>
              </a:solidFill>
              <a:latin typeface="Cambria Math" panose="02040503050406030204" pitchFamily="18" charset="0"/>
            </a:endParaRPr>
          </a:p>
          <a:p>
            <a:pPr marL="0" indent="0" algn="just">
              <a:buNone/>
            </a:pPr>
            <a:endParaRPr lang="zh-CN" altLang="zh-CN" sz="2400" b="1" i="1" dirty="0">
              <a:solidFill>
                <a:srgbClr val="00B050"/>
              </a:solidFill>
              <a:latin typeface="Cambria Math" panose="020405030504060302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640DBB7-2B39-40BB-873A-D59DC33145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38935"/>
            <a:ext cx="7874000" cy="136525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359E7E9F-273A-441E-8D4D-19C001A7DB08}"/>
              </a:ext>
            </a:extLst>
          </p:cNvPr>
          <p:cNvSpPr txBox="1"/>
          <p:nvPr/>
        </p:nvSpPr>
        <p:spPr>
          <a:xfrm>
            <a:off x="9347200" y="1590298"/>
            <a:ext cx="24841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Bahnschrift" panose="020B0502040204020203" pitchFamily="34" charset="0"/>
              </a:rPr>
              <a:t>Can gravitational field remain classic while others are quantized?</a:t>
            </a:r>
          </a:p>
          <a:p>
            <a:endParaRPr lang="en-US" altLang="zh-CN" sz="2000" b="1" dirty="0">
              <a:solidFill>
                <a:srgbClr val="FF0000"/>
              </a:solidFill>
              <a:latin typeface="Bahnschrift" panose="020B0502040204020203" pitchFamily="34" charset="0"/>
            </a:endParaRPr>
          </a:p>
          <a:p>
            <a:r>
              <a:rPr lang="en-US" altLang="zh-CN" sz="2000" b="1" dirty="0">
                <a:solidFill>
                  <a:srgbClr val="0070C0"/>
                </a:solidFill>
              </a:rPr>
              <a:t>Blackbody radiation? Weak</a:t>
            </a:r>
            <a:endParaRPr lang="zh-CN" altLang="en-US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3072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AC126C-1183-485B-B621-8C8409F7C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7030A0"/>
                </a:solidFill>
                <a:latin typeface="Baskerville Old Face" panose="02020602080505020303" pitchFamily="18" charset="0"/>
              </a:rPr>
              <a:t>On-going Research</a:t>
            </a:r>
            <a:endParaRPr lang="zh-CN" altLang="en-US" b="1" dirty="0">
              <a:solidFill>
                <a:srgbClr val="7030A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55E000D-11CD-47CA-A698-6D6C5280F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599" y="1615441"/>
            <a:ext cx="5054601" cy="4877434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en-US" altLang="zh-CN" sz="2600" b="1" kern="1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Graviton-Atom </a:t>
            </a:r>
            <a:r>
              <a:rPr lang="en-US" altLang="zh-CN" sz="2600" b="1" kern="100" dirty="0" err="1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interfaction</a:t>
            </a:r>
            <a:endParaRPr lang="en-US" altLang="zh-CN" sz="2600" b="1" kern="1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en-US" altLang="zh-CN" sz="2600" b="1" kern="1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Crystal</a:t>
            </a:r>
            <a:endParaRPr lang="zh-CN" altLang="zh-CN" sz="2600" b="1" kern="1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en-US" altLang="zh-CN" sz="2600" b="1" kern="1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Ordinary matters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en-US" altLang="zh-CN" sz="2600" b="1" kern="1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Neutrino Experiment</a:t>
            </a:r>
          </a:p>
          <a:p>
            <a:pPr marL="0" indent="0" algn="just">
              <a:buNone/>
            </a:pPr>
            <a:endParaRPr lang="zh-CN" altLang="zh-CN" sz="2400" b="1" i="1" dirty="0">
              <a:solidFill>
                <a:srgbClr val="00B050"/>
              </a:solidFill>
              <a:latin typeface="Cambria Math" panose="02040503050406030204" pitchFamily="18" charset="0"/>
            </a:endParaRPr>
          </a:p>
          <a:p>
            <a:pPr marL="0" indent="0" algn="just">
              <a:buNone/>
            </a:pPr>
            <a:endParaRPr lang="zh-CN" altLang="zh-CN" sz="2400" b="1" i="1" dirty="0">
              <a:solidFill>
                <a:srgbClr val="00B050"/>
              </a:solidFill>
              <a:latin typeface="Cambria Math" panose="020405030504060302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D56F3A7-6E1C-4636-A999-401E466394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5170" y="571500"/>
            <a:ext cx="62611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3144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AC126C-1183-485B-B621-8C8409F7C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7030A0"/>
                </a:solidFill>
                <a:latin typeface="Baskerville Old Face" panose="02020602080505020303" pitchFamily="18" charset="0"/>
              </a:rPr>
              <a:t>Conclusion</a:t>
            </a:r>
            <a:endParaRPr lang="zh-CN" altLang="en-US" b="1" dirty="0">
              <a:solidFill>
                <a:srgbClr val="7030A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55E000D-11CD-47CA-A698-6D6C5280F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599" y="1615441"/>
            <a:ext cx="10175241" cy="4877434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en-US" altLang="zh-CN" b="1" kern="1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In gravity, experiments lags behind theory for ~100 years</a:t>
            </a:r>
          </a:p>
          <a:p>
            <a:pPr lvl="1" algn="just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en-US" altLang="zh-CN" b="1" kern="1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Newton’s gravitational law – Cavendish experiment</a:t>
            </a:r>
          </a:p>
          <a:p>
            <a:pPr lvl="1" algn="just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en-US" altLang="zh-CN" b="1" kern="1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Einstein general relativity – discovery of gravitational wave</a:t>
            </a:r>
            <a:endParaRPr lang="zh-CN" altLang="zh-CN" b="1" kern="1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en-US" altLang="zh-CN" b="1" kern="1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Quantum gravity phenomenology and experiment can make important progress in this century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en-US" altLang="zh-CN" b="1" kern="1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No need to go to Planck Energy</a:t>
            </a:r>
          </a:p>
          <a:p>
            <a:pPr marL="0" indent="0" algn="just">
              <a:buNone/>
            </a:pPr>
            <a:endParaRPr lang="zh-CN" altLang="zh-CN" sz="2400" b="1" i="1" dirty="0">
              <a:solidFill>
                <a:srgbClr val="00B050"/>
              </a:solidFill>
              <a:latin typeface="Cambria Math" panose="02040503050406030204" pitchFamily="18" charset="0"/>
            </a:endParaRPr>
          </a:p>
          <a:p>
            <a:pPr marL="0" indent="0" algn="just">
              <a:buNone/>
            </a:pPr>
            <a:endParaRPr lang="zh-CN" altLang="zh-CN" sz="2400" b="1" i="1" dirty="0">
              <a:solidFill>
                <a:srgbClr val="00B050"/>
              </a:solidFill>
              <a:latin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886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880</Words>
  <Application>Microsoft Macintosh PowerPoint</Application>
  <PresentationFormat>宽屏</PresentationFormat>
  <Paragraphs>130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6" baseType="lpstr">
      <vt:lpstr>等线</vt:lpstr>
      <vt:lpstr>等线 Light</vt:lpstr>
      <vt:lpstr>仿宋</vt:lpstr>
      <vt:lpstr>Microsoft YaHei</vt:lpstr>
      <vt:lpstr>Arial</vt:lpstr>
      <vt:lpstr>Bahnschrift</vt:lpstr>
      <vt:lpstr>Baskerville Old Face</vt:lpstr>
      <vt:lpstr>Cambria Math</vt:lpstr>
      <vt:lpstr>Lucida Bright</vt:lpstr>
      <vt:lpstr>Times New Roman</vt:lpstr>
      <vt:lpstr>Wingdings</vt:lpstr>
      <vt:lpstr>Office 主题​​</vt:lpstr>
      <vt:lpstr>引力子光子振荡 </vt:lpstr>
      <vt:lpstr>Gravitational Wave</vt:lpstr>
      <vt:lpstr>Gravitons</vt:lpstr>
      <vt:lpstr>Gravitational Wave and Gravitons</vt:lpstr>
      <vt:lpstr>From Gravitons to Photons</vt:lpstr>
      <vt:lpstr>From Photon to Graviton</vt:lpstr>
      <vt:lpstr>Computation</vt:lpstr>
      <vt:lpstr>Analysis</vt:lpstr>
      <vt:lpstr>QED 1-loop Correction</vt:lpstr>
      <vt:lpstr>QED 1-loop Correction</vt:lpstr>
      <vt:lpstr>Implications</vt:lpstr>
      <vt:lpstr>Is Gravitational Field a Quantum Field?</vt:lpstr>
      <vt:lpstr>On-going Research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Graviton-Photon Switching  -- Quantum Gravity is NOT very far from us</dc:title>
  <dc:creator>jin8834@yahoo.com</dc:creator>
  <cp:lastModifiedBy>14065</cp:lastModifiedBy>
  <cp:revision>43</cp:revision>
  <dcterms:created xsi:type="dcterms:W3CDTF">2020-11-26T09:31:14Z</dcterms:created>
  <dcterms:modified xsi:type="dcterms:W3CDTF">2021-10-18T14:43:50Z</dcterms:modified>
</cp:coreProperties>
</file>