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7" r:id="rId2"/>
    <p:sldId id="258" r:id="rId3"/>
    <p:sldId id="422" r:id="rId4"/>
    <p:sldId id="375" r:id="rId5"/>
    <p:sldId id="402" r:id="rId6"/>
    <p:sldId id="403" r:id="rId7"/>
    <p:sldId id="404" r:id="rId8"/>
    <p:sldId id="405" r:id="rId9"/>
    <p:sldId id="406" r:id="rId10"/>
    <p:sldId id="376" r:id="rId11"/>
    <p:sldId id="438" r:id="rId12"/>
    <p:sldId id="423" r:id="rId13"/>
    <p:sldId id="407" r:id="rId14"/>
    <p:sldId id="415" r:id="rId15"/>
    <p:sldId id="416" r:id="rId16"/>
    <p:sldId id="417" r:id="rId17"/>
    <p:sldId id="378" r:id="rId18"/>
    <p:sldId id="411" r:id="rId19"/>
    <p:sldId id="413" r:id="rId20"/>
    <p:sldId id="380" r:id="rId21"/>
    <p:sldId id="425" r:id="rId22"/>
    <p:sldId id="388" r:id="rId23"/>
    <p:sldId id="389" r:id="rId24"/>
    <p:sldId id="390" r:id="rId25"/>
    <p:sldId id="393" r:id="rId26"/>
    <p:sldId id="426" r:id="rId27"/>
    <p:sldId id="428" r:id="rId28"/>
    <p:sldId id="427" r:id="rId29"/>
    <p:sldId id="429" r:id="rId30"/>
    <p:sldId id="430" r:id="rId31"/>
    <p:sldId id="431" r:id="rId32"/>
    <p:sldId id="433" r:id="rId33"/>
    <p:sldId id="418" r:id="rId34"/>
    <p:sldId id="419" r:id="rId35"/>
    <p:sldId id="421" r:id="rId36"/>
    <p:sldId id="420" r:id="rId37"/>
    <p:sldId id="434" r:id="rId38"/>
    <p:sldId id="440" r:id="rId39"/>
    <p:sldId id="441" r:id="rId40"/>
    <p:sldId id="435" r:id="rId41"/>
    <p:sldId id="436" r:id="rId42"/>
    <p:sldId id="439" r:id="rId43"/>
    <p:sldId id="400" r:id="rId44"/>
    <p:sldId id="401" r:id="rId45"/>
  </p:sldIdLst>
  <p:sldSz cx="12192000" cy="6858000"/>
  <p:notesSz cx="7099300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一泉" initials="杨一泉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FF"/>
    <a:srgbClr val="6565FF"/>
    <a:srgbClr val="FF9900"/>
    <a:srgbClr val="E6AD00"/>
    <a:srgbClr val="C09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90678" autoAdjust="0"/>
  </p:normalViewPr>
  <p:slideViewPr>
    <p:cSldViewPr snapToGrid="0">
      <p:cViewPr varScale="1">
        <p:scale>
          <a:sx n="77" d="100"/>
          <a:sy n="77" d="100"/>
        </p:scale>
        <p:origin x="61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51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57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51.wmf"/><Relationship Id="rId4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42.wmf"/><Relationship Id="rId1" Type="http://schemas.openxmlformats.org/officeDocument/2006/relationships/image" Target="../media/image96.wmf"/><Relationship Id="rId6" Type="http://schemas.openxmlformats.org/officeDocument/2006/relationships/image" Target="../media/image100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63.wmf"/><Relationship Id="rId1" Type="http://schemas.openxmlformats.org/officeDocument/2006/relationships/image" Target="../media/image102.wmf"/><Relationship Id="rId6" Type="http://schemas.openxmlformats.org/officeDocument/2006/relationships/image" Target="../media/image100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63.wmf"/><Relationship Id="rId1" Type="http://schemas.openxmlformats.org/officeDocument/2006/relationships/image" Target="../media/image10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2A48B96-639E-45A3-A0BA-2464DFDB1FAA}" type="datetimeFigureOut">
              <a:rPr lang="zh-CN" altLang="en-US" smtClean="0"/>
              <a:t>2021/12/10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86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386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647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129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3641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7170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5986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53853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677190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5002448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247620" indent="-247620">
              <a:buAutoNum type="arabicPeriod"/>
            </a:pP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4005939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>
              <a:sym typeface="+mn-ea"/>
            </a:endParaRPr>
          </a:p>
          <a:p>
            <a:endParaRPr lang="zh-CN"/>
          </a:p>
          <a:p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158649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6039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1803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01344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9417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Compared with the massless case, the entanglement evolution in the massive case is generally slower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8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That is, the time-delay effect brought about by field being massive </a:t>
            </a:r>
            <a:r>
              <a:rPr lang="en-US" altLang="zh-CN" b="1" dirty="0" smtClean="0"/>
              <a:t>can be counteracted by a large enough acceleration</a:t>
            </a:r>
            <a:r>
              <a:rPr lang="en-US" altLang="zh-CN" dirty="0" smtClean="0"/>
              <a:t>.</a:t>
            </a:r>
          </a:p>
          <a:p>
            <a:r>
              <a:rPr lang="en-US" altLang="zh-CN" dirty="0" smtClean="0"/>
              <a:t>This is in sharp contrast to the case of a static quantum system in a thermal bath, where this time delay brought about by the field being massive is not affected by the temperature.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085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Compared with the massless case, </a:t>
            </a:r>
            <a:r>
              <a:rPr lang="en-US" altLang="zh-CN" b="1" dirty="0" smtClean="0"/>
              <a:t>the region of separation </a:t>
            </a:r>
            <a:r>
              <a:rPr lang="en-US" altLang="zh-CN" dirty="0" smtClean="0"/>
              <a:t>\omega L within which entanglement can be created </a:t>
            </a:r>
            <a:r>
              <a:rPr lang="en-US" altLang="zh-CN" b="1" dirty="0" smtClean="0"/>
              <a:t>is expanded </a:t>
            </a:r>
            <a:r>
              <a:rPr lang="en-US" altLang="zh-CN" dirty="0" smtClean="0"/>
              <a:t>when </a:t>
            </a:r>
          </a:p>
          <a:p>
            <a:r>
              <a:rPr lang="en-US" altLang="zh-CN" dirty="0" smtClean="0"/>
              <a:t>the </a:t>
            </a:r>
            <a:r>
              <a:rPr lang="en-US" altLang="zh-CN" sz="1300" dirty="0"/>
              <a:t>acceleration a is smaller than a critical value determined by the field mass, and </a:t>
            </a:r>
            <a:r>
              <a:rPr lang="en-US" altLang="zh-CN" sz="1300" b="1" dirty="0"/>
              <a:t>is compressed when a is larger </a:t>
            </a:r>
            <a:r>
              <a:rPr lang="en-US" altLang="zh-CN" sz="1300" dirty="0"/>
              <a:t>than the critical value.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3483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5958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105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115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/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5499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5499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659E9F-76F0-40A9-8136-1674E289A7A8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A3561-0CE9-4184-858F-1B49F111F795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6AB84-4F4A-4AD0-B90A-32D1D2F92EC4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9CD27-AAEE-4AA1-AB59-439FDBCBE2E1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0E20-7FBE-4B91-8496-7EF89C8A935D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3021-A11B-43AB-84DE-EDD2D8FD95A2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C2673-A6FF-444C-87B1-EB861A4D9DFD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A65FB-53F0-47B3-966F-B957BA591859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51520-8299-4CB7-8BCE-6828EEFB673E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9348D-C43A-462C-8DF2-2B66F25FD362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2640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3246E-9FBF-4F8B-88D9-B763D6A06BF5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109728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4000500"/>
            <a:ext cx="109728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EF719-4FBD-474C-B175-2B7136EC94DD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标题，两项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09600" y="4000500"/>
            <a:ext cx="53848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5437B-4C04-42ED-9B3A-BE1D3FFF2EFE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7AF4C-141F-4454-ACB8-16DF82076983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B2B2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2468A1-226F-4483-93F7-71FF579E3969}" type="slidenum">
              <a:rPr lang="en-US" altLang="zh-CN">
                <a:solidFill>
                  <a:srgbClr val="000000"/>
                </a:solidFill>
              </a:r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/>
          <p:nvPr/>
        </p:nvGrpSpPr>
        <p:grpSpPr bwMode="auto">
          <a:xfrm>
            <a:off x="0" y="0"/>
            <a:ext cx="12192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180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180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180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180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180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1800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5396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47.png"/><Relationship Id="rId4" Type="http://schemas.openxmlformats.org/officeDocument/2006/relationships/image" Target="../media/image45.pn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9.png"/><Relationship Id="rId5" Type="http://schemas.openxmlformats.org/officeDocument/2006/relationships/image" Target="../media/image48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0.png"/><Relationship Id="rId5" Type="http://schemas.openxmlformats.org/officeDocument/2006/relationships/image" Target="../media/image48.wmf"/><Relationship Id="rId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27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20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54.wmf"/><Relationship Id="rId4" Type="http://schemas.openxmlformats.org/officeDocument/2006/relationships/image" Target="../media/image56.png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4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26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5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42.wmf"/><Relationship Id="rId4" Type="http://schemas.openxmlformats.org/officeDocument/2006/relationships/image" Target="../media/image58.png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5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oleObject" Target="../embeddings/oleObject32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0.wmf"/><Relationship Id="rId12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4.wmf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62.wmf"/><Relationship Id="rId5" Type="http://schemas.openxmlformats.org/officeDocument/2006/relationships/image" Target="../media/image59.wmf"/><Relationship Id="rId15" Type="http://schemas.openxmlformats.org/officeDocument/2006/relationships/oleObject" Target="../embeddings/oleObject33.bin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61.wmf"/><Relationship Id="rId14" Type="http://schemas.openxmlformats.org/officeDocument/2006/relationships/image" Target="../media/image63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27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3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89.png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4.bin"/><Relationship Id="rId3" Type="http://schemas.openxmlformats.org/officeDocument/2006/relationships/image" Target="../media/image840.png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98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6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97.wmf"/><Relationship Id="rId4" Type="http://schemas.openxmlformats.org/officeDocument/2006/relationships/image" Target="../media/image101.png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99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99.wmf"/><Relationship Id="rId3" Type="http://schemas.openxmlformats.org/officeDocument/2006/relationships/image" Target="../media/image104.png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98.wmf"/><Relationship Id="rId5" Type="http://schemas.openxmlformats.org/officeDocument/2006/relationships/image" Target="../media/image102.wmf"/><Relationship Id="rId15" Type="http://schemas.openxmlformats.org/officeDocument/2006/relationships/image" Target="../media/image100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103.wmf"/><Relationship Id="rId14" Type="http://schemas.openxmlformats.org/officeDocument/2006/relationships/oleObject" Target="../embeddings/oleObject51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105.png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102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103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58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20.png"/><Relationship Id="rId7" Type="http://schemas.openxmlformats.org/officeDocument/2006/relationships/image" Target="../media/image160.png"/><Relationship Id="rId1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11.png"/><Relationship Id="rId5" Type="http://schemas.openxmlformats.org/officeDocument/2006/relationships/image" Target="../media/image106.png"/><Relationship Id="rId10" Type="http://schemas.openxmlformats.org/officeDocument/2006/relationships/image" Target="../media/image110.png"/><Relationship Id="rId4" Type="http://schemas.openxmlformats.org/officeDocument/2006/relationships/image" Target="../media/image130.png"/><Relationship Id="rId9" Type="http://schemas.openxmlformats.org/officeDocument/2006/relationships/image" Target="../media/image10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7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0.png"/><Relationship Id="rId5" Type="http://schemas.openxmlformats.org/officeDocument/2006/relationships/image" Target="../media/image1130.png"/><Relationship Id="rId4" Type="http://schemas.openxmlformats.org/officeDocument/2006/relationships/image" Target="../media/image11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7" Type="http://schemas.openxmlformats.org/officeDocument/2006/relationships/image" Target="../media/image115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0.png"/><Relationship Id="rId5" Type="http://schemas.openxmlformats.org/officeDocument/2006/relationships/image" Target="../media/image1130.png"/><Relationship Id="rId4" Type="http://schemas.openxmlformats.org/officeDocument/2006/relationships/image" Target="../media/image112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42886" y="1808002"/>
            <a:ext cx="7936992" cy="2149671"/>
          </a:xfrm>
        </p:spPr>
        <p:txBody>
          <a:bodyPr/>
          <a:lstStyle/>
          <a:p>
            <a:pPr eaLnBrk="1" hangingPunct="1"/>
            <a:r>
              <a:rPr lang="en-US" altLang="zh-CN" sz="3600" b="0" dirty="0"/>
              <a:t>Entanglement dynamics between non-inertial Unruh-DeWitt detectors</a:t>
            </a:r>
            <a:endParaRPr lang="zh-CN" altLang="en-US" sz="3600" dirty="0"/>
          </a:p>
        </p:txBody>
      </p:sp>
      <p:sp>
        <p:nvSpPr>
          <p:cNvPr id="2" name="文本框 1"/>
          <p:cNvSpPr txBox="1"/>
          <p:nvPr/>
        </p:nvSpPr>
        <p:spPr>
          <a:xfrm>
            <a:off x="4839597" y="4659648"/>
            <a:ext cx="735240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latin typeface="+mj-lt"/>
                <a:ea typeface="+mj-ea"/>
                <a:cs typeface="+mj-cs"/>
              </a:rPr>
              <a:t>Hunan Normal University</a:t>
            </a:r>
          </a:p>
          <a:p>
            <a:pPr algn="ctr">
              <a:spcBef>
                <a:spcPts val="600"/>
              </a:spcBef>
            </a:pPr>
            <a:r>
              <a:rPr lang="en-US" altLang="zh-CN" sz="2400" dirty="0" err="1" smtClean="0">
                <a:latin typeface="+mj-lt"/>
                <a:ea typeface="+mj-ea"/>
                <a:cs typeface="+mj-cs"/>
              </a:rPr>
              <a:t>Jiawei</a:t>
            </a:r>
            <a:r>
              <a:rPr lang="en-US" altLang="zh-CN" sz="2400" dirty="0" smtClean="0">
                <a:latin typeface="+mj-lt"/>
                <a:ea typeface="+mj-ea"/>
                <a:cs typeface="+mj-cs"/>
              </a:rPr>
              <a:t> Hu</a:t>
            </a:r>
            <a:endParaRPr lang="en-US" altLang="zh-CN" sz="24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39597" y="5830982"/>
            <a:ext cx="735240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latin typeface="+mj-lt"/>
                <a:ea typeface="+mj-ea"/>
                <a:cs typeface="+mj-cs"/>
              </a:rPr>
              <a:t>Peng </a:t>
            </a:r>
            <a:r>
              <a:rPr lang="en-US" altLang="zh-CN" sz="2400" dirty="0" err="1" smtClean="0">
                <a:latin typeface="+mj-lt"/>
                <a:ea typeface="+mj-ea"/>
                <a:cs typeface="+mj-cs"/>
              </a:rPr>
              <a:t>Huanwu</a:t>
            </a:r>
            <a:r>
              <a:rPr lang="en-US" altLang="zh-CN" sz="2400" dirty="0" smtClean="0">
                <a:latin typeface="+mj-lt"/>
                <a:ea typeface="+mj-ea"/>
                <a:cs typeface="+mj-cs"/>
              </a:rPr>
              <a:t> Center for Fundamental Theory</a:t>
            </a:r>
          </a:p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latin typeface="+mj-lt"/>
                <a:ea typeface="+mj-ea"/>
                <a:cs typeface="+mj-cs"/>
              </a:rPr>
              <a:t>2021.12.10</a:t>
            </a:r>
            <a:endParaRPr lang="en-US" altLang="zh-CN" sz="24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0283" y="1831377"/>
            <a:ext cx="10972800" cy="465514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0" dirty="0" smtClean="0"/>
              <a:t>Motivation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0" dirty="0"/>
              <a:t>Entanglement dynamics for uniformly accelerated Unruh-DeWitt </a:t>
            </a:r>
            <a:r>
              <a:rPr lang="en-US" altLang="zh-CN" sz="2800" b="0" dirty="0" smtClean="0"/>
              <a:t>detectors:</a:t>
            </a:r>
          </a:p>
          <a:p>
            <a:pPr marL="0" indent="0" eaLnBrk="1" hangingPunct="1">
              <a:lnSpc>
                <a:spcPct val="120000"/>
              </a:lnSpc>
              <a:buNone/>
              <a:defRPr/>
            </a:pPr>
            <a:r>
              <a:rPr lang="en-US" altLang="zh-CN" sz="2800" b="0" dirty="0" smtClean="0"/>
              <a:t>    A. Coupled with various kinds of quantum fields in vacuum</a:t>
            </a:r>
          </a:p>
          <a:p>
            <a:pPr marL="0" indent="0" eaLnBrk="1" hangingPunct="1">
              <a:lnSpc>
                <a:spcPct val="120000"/>
              </a:lnSpc>
              <a:buNone/>
              <a:defRPr/>
            </a:pPr>
            <a:r>
              <a:rPr lang="en-US" altLang="zh-CN" sz="2800" b="0" dirty="0" smtClean="0"/>
              <a:t>    B. In the presence of a reflecting boundary</a:t>
            </a:r>
          </a:p>
          <a:p>
            <a:pPr marL="0" indent="0" eaLnBrk="1" hangingPunct="1">
              <a:lnSpc>
                <a:spcPct val="120000"/>
              </a:lnSpc>
              <a:buNone/>
              <a:defRPr/>
            </a:pPr>
            <a:r>
              <a:rPr lang="en-US" altLang="zh-CN" sz="2800" b="0" dirty="0" smtClean="0"/>
              <a:t>    C. With environment-induced interaction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0" dirty="0" smtClean="0"/>
              <a:t>Summary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90283" y="699247"/>
            <a:ext cx="10972800" cy="72614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500" kern="0" dirty="0" smtClean="0">
                <a:latin typeface="+mn-lt"/>
                <a:sym typeface="+mn-ea"/>
              </a:rPr>
              <a:t>Outline:</a:t>
            </a:r>
            <a:endParaRPr lang="en-US" altLang="zh-CN" sz="3500" kern="0" dirty="0">
              <a:latin typeface="+mn-lt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690283" y="1425389"/>
            <a:ext cx="10720667" cy="49031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400" b="1" kern="100" dirty="0" smtClean="0">
                <a:solidFill>
                  <a:srgbClr val="00206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Vacuum fluctuates </a:t>
            </a:r>
            <a:r>
              <a:rPr lang="en-US" altLang="zh-CN" sz="2400" b="1" kern="100" dirty="0">
                <a:solidFill>
                  <a:srgbClr val="00206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as necessitated by the uncertainty principle</a:t>
            </a:r>
          </a:p>
        </p:txBody>
      </p:sp>
      <p:pic>
        <p:nvPicPr>
          <p:cNvPr id="5" name="内容占位符 3" descr="800px-Quantum_Fluctu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2367" y="2151531"/>
            <a:ext cx="5688632" cy="4267552"/>
          </a:xfrm>
          <a:prstGeom prst="rect">
            <a:avLst/>
          </a:prstGeom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690283" y="699247"/>
            <a:ext cx="10972800" cy="72614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500" kern="0" dirty="0" smtClean="0">
                <a:latin typeface="+mn-lt"/>
                <a:sym typeface="+mn-ea"/>
              </a:rPr>
              <a:t>Motivation:</a:t>
            </a:r>
            <a:endParaRPr lang="en-US" altLang="zh-CN" sz="3500" kern="0" dirty="0">
              <a:latin typeface="+mn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32287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690283" y="1603158"/>
            <a:ext cx="10349192" cy="1664334"/>
          </a:xfrm>
        </p:spPr>
        <p:txBody>
          <a:bodyPr/>
          <a:lstStyle/>
          <a:p>
            <a:r>
              <a:rPr lang="en-US" sz="2500" b="0" dirty="0" smtClean="0"/>
              <a:t>A </a:t>
            </a:r>
            <a:r>
              <a:rPr lang="en-US" sz="2500" b="0" dirty="0"/>
              <a:t>uniformly accelerated observer perceives the </a:t>
            </a:r>
            <a:r>
              <a:rPr lang="en-US" sz="2500" b="0" dirty="0" err="1" smtClean="0"/>
              <a:t>Minkowski</a:t>
            </a:r>
            <a:r>
              <a:rPr lang="en-US" sz="2500" b="0" dirty="0" smtClean="0"/>
              <a:t> vacuum </a:t>
            </a:r>
            <a:r>
              <a:rPr lang="en-US" sz="2500" b="0" dirty="0"/>
              <a:t>as a thermal bath at a temperature </a:t>
            </a:r>
            <a:r>
              <a:rPr lang="en-US" sz="2500" b="0" dirty="0" smtClean="0"/>
              <a:t>proportional to </a:t>
            </a:r>
            <a:r>
              <a:rPr lang="en-US" sz="2500" b="0" dirty="0"/>
              <a:t>its proper </a:t>
            </a:r>
            <a:r>
              <a:rPr lang="en-US" sz="2500" b="0" dirty="0" smtClean="0"/>
              <a:t>acceleration</a:t>
            </a:r>
            <a:endParaRPr lang="zh-CN" altLang="en-US" sz="2500" b="0" dirty="0"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14849" y="6408646"/>
            <a:ext cx="71482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ym typeface="+mn-ea"/>
              </a:rPr>
              <a:t> </a:t>
            </a:r>
            <a:r>
              <a:rPr lang="en-US" altLang="zh-CN" sz="1600" dirty="0">
                <a:sym typeface="+mn-ea"/>
              </a:rPr>
              <a:t>S.A. </a:t>
            </a:r>
            <a:r>
              <a:rPr lang="en-US" altLang="zh-CN" sz="1600" dirty="0" err="1">
                <a:sym typeface="+mn-ea"/>
              </a:rPr>
              <a:t>Fullling</a:t>
            </a:r>
            <a:r>
              <a:rPr lang="en-US" altLang="zh-CN" sz="1600" dirty="0">
                <a:sym typeface="+mn-ea"/>
              </a:rPr>
              <a:t>, </a:t>
            </a:r>
            <a:r>
              <a:rPr lang="zh-CN" altLang="en-US" sz="1600" dirty="0">
                <a:sym typeface="+mn-ea"/>
              </a:rPr>
              <a:t>P</a:t>
            </a:r>
            <a:r>
              <a:rPr lang="en-US" altLang="zh-CN" sz="1600" dirty="0">
                <a:sym typeface="+mn-ea"/>
              </a:rPr>
              <a:t>RD</a:t>
            </a:r>
            <a:r>
              <a:rPr lang="zh-CN" altLang="en-US" sz="1600" dirty="0">
                <a:sym typeface="+mn-ea"/>
              </a:rPr>
              <a:t> </a:t>
            </a:r>
            <a:r>
              <a:rPr lang="zh-CN" altLang="en-US" sz="1600" dirty="0" smtClean="0">
                <a:sym typeface="+mn-ea"/>
              </a:rPr>
              <a:t>1973</a:t>
            </a:r>
            <a:r>
              <a:rPr lang="en-US" altLang="zh-CN" sz="1600" dirty="0" smtClean="0">
                <a:sym typeface="+mn-ea"/>
              </a:rPr>
              <a:t>, P.C.W</a:t>
            </a:r>
            <a:r>
              <a:rPr lang="en-US" altLang="zh-CN" sz="1600" dirty="0">
                <a:sym typeface="+mn-ea"/>
              </a:rPr>
              <a:t>. Davies</a:t>
            </a:r>
            <a:r>
              <a:rPr lang="zh-CN" altLang="en-US" sz="1600" dirty="0">
                <a:sym typeface="+mn-ea"/>
              </a:rPr>
              <a:t> J</a:t>
            </a:r>
            <a:r>
              <a:rPr lang="en-US" altLang="zh-CN" sz="1600" dirty="0">
                <a:sym typeface="+mn-ea"/>
              </a:rPr>
              <a:t>PA</a:t>
            </a:r>
            <a:r>
              <a:rPr lang="zh-CN" altLang="en-US" sz="1600" dirty="0">
                <a:sym typeface="+mn-ea"/>
              </a:rPr>
              <a:t> 1975, </a:t>
            </a:r>
            <a:r>
              <a:rPr lang="en-US" altLang="zh-CN" sz="1600" dirty="0" smtClean="0">
                <a:sym typeface="+mn-ea"/>
              </a:rPr>
              <a:t>G.W</a:t>
            </a:r>
            <a:r>
              <a:rPr lang="en-US" altLang="zh-CN" sz="1600" dirty="0">
                <a:sym typeface="+mn-ea"/>
              </a:rPr>
              <a:t>.</a:t>
            </a:r>
            <a:r>
              <a:rPr lang="zh-CN" altLang="en-US" sz="1600" dirty="0">
                <a:sym typeface="+mn-ea"/>
              </a:rPr>
              <a:t> </a:t>
            </a:r>
            <a:r>
              <a:rPr lang="en-US" altLang="zh-CN" sz="1600" dirty="0">
                <a:sym typeface="+mn-ea"/>
              </a:rPr>
              <a:t>Unruh </a:t>
            </a:r>
            <a:r>
              <a:rPr lang="zh-CN" altLang="en-US" sz="1600" dirty="0">
                <a:sym typeface="+mn-ea"/>
              </a:rPr>
              <a:t>P</a:t>
            </a:r>
            <a:r>
              <a:rPr lang="en-US" altLang="zh-CN" sz="1600" dirty="0">
                <a:sym typeface="+mn-ea"/>
              </a:rPr>
              <a:t>RD</a:t>
            </a:r>
            <a:r>
              <a:rPr lang="zh-CN" altLang="en-US" sz="1600" dirty="0">
                <a:sym typeface="+mn-ea"/>
              </a:rPr>
              <a:t> </a:t>
            </a:r>
            <a:r>
              <a:rPr lang="zh-CN" altLang="en-US" sz="1600" dirty="0" smtClean="0">
                <a:sym typeface="+mn-ea"/>
              </a:rPr>
              <a:t>1976</a:t>
            </a:r>
            <a:endParaRPr lang="zh-CN" altLang="en-US" sz="16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438" y="2914646"/>
            <a:ext cx="3505087" cy="35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681" y="2914646"/>
            <a:ext cx="3505087" cy="35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内容占位符 2"/>
          <p:cNvSpPr txBox="1">
            <a:spLocks/>
          </p:cNvSpPr>
          <p:nvPr/>
        </p:nvSpPr>
        <p:spPr bwMode="auto">
          <a:xfrm>
            <a:off x="690282" y="893357"/>
            <a:ext cx="9934575" cy="57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/>
              <a:t>The Unruh effect:</a:t>
            </a:r>
            <a:endParaRPr lang="zh-CN" altLang="en-US" sz="2500" b="0" kern="0" dirty="0"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010688" y="3259680"/>
            <a:ext cx="2032690" cy="1016345"/>
          </a:xfrm>
          <a:custGeom>
            <a:avLst/>
            <a:gdLst>
              <a:gd name="connsiteX0" fmla="*/ 0 w 2032690"/>
              <a:gd name="connsiteY0" fmla="*/ 101635 h 1016345"/>
              <a:gd name="connsiteX1" fmla="*/ 101635 w 2032690"/>
              <a:gd name="connsiteY1" fmla="*/ 0 h 1016345"/>
              <a:gd name="connsiteX2" fmla="*/ 1931056 w 2032690"/>
              <a:gd name="connsiteY2" fmla="*/ 0 h 1016345"/>
              <a:gd name="connsiteX3" fmla="*/ 2032691 w 2032690"/>
              <a:gd name="connsiteY3" fmla="*/ 101635 h 1016345"/>
              <a:gd name="connsiteX4" fmla="*/ 2032690 w 2032690"/>
              <a:gd name="connsiteY4" fmla="*/ 914711 h 1016345"/>
              <a:gd name="connsiteX5" fmla="*/ 1931055 w 2032690"/>
              <a:gd name="connsiteY5" fmla="*/ 1016346 h 1016345"/>
              <a:gd name="connsiteX6" fmla="*/ 101635 w 2032690"/>
              <a:gd name="connsiteY6" fmla="*/ 1016345 h 1016345"/>
              <a:gd name="connsiteX7" fmla="*/ 0 w 2032690"/>
              <a:gd name="connsiteY7" fmla="*/ 914710 h 1016345"/>
              <a:gd name="connsiteX8" fmla="*/ 0 w 2032690"/>
              <a:gd name="connsiteY8" fmla="*/ 101635 h 101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2690" h="1016345">
                <a:moveTo>
                  <a:pt x="0" y="101635"/>
                </a:moveTo>
                <a:cubicBezTo>
                  <a:pt x="0" y="45504"/>
                  <a:pt x="45504" y="0"/>
                  <a:pt x="101635" y="0"/>
                </a:cubicBezTo>
                <a:lnTo>
                  <a:pt x="1931056" y="0"/>
                </a:lnTo>
                <a:cubicBezTo>
                  <a:pt x="1987187" y="0"/>
                  <a:pt x="2032691" y="45504"/>
                  <a:pt x="2032691" y="101635"/>
                </a:cubicBezTo>
                <a:cubicBezTo>
                  <a:pt x="2032691" y="372660"/>
                  <a:pt x="2032690" y="643686"/>
                  <a:pt x="2032690" y="914711"/>
                </a:cubicBezTo>
                <a:cubicBezTo>
                  <a:pt x="2032690" y="970842"/>
                  <a:pt x="1987186" y="1016346"/>
                  <a:pt x="1931055" y="1016346"/>
                </a:cubicBezTo>
                <a:lnTo>
                  <a:pt x="101635" y="1016345"/>
                </a:lnTo>
                <a:cubicBezTo>
                  <a:pt x="45504" y="1016345"/>
                  <a:pt x="0" y="970841"/>
                  <a:pt x="0" y="914710"/>
                </a:cubicBezTo>
                <a:lnTo>
                  <a:pt x="0" y="10163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373" tIns="44373" rIns="44373" bIns="44373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300" kern="1200" dirty="0" smtClean="0"/>
              <a:t>Unruh effect</a:t>
            </a:r>
            <a:endParaRPr lang="zh-CN" altLang="en-US" sz="2300" kern="1200" dirty="0"/>
          </a:p>
        </p:txBody>
      </p:sp>
      <p:sp>
        <p:nvSpPr>
          <p:cNvPr id="4" name="任意多边形 3"/>
          <p:cNvSpPr/>
          <p:nvPr/>
        </p:nvSpPr>
        <p:spPr>
          <a:xfrm rot="17652981">
            <a:off x="2512380" y="2925527"/>
            <a:ext cx="1800554" cy="42539"/>
          </a:xfrm>
          <a:custGeom>
            <a:avLst/>
            <a:gdLst>
              <a:gd name="connsiteX0" fmla="*/ 0 w 1800554"/>
              <a:gd name="connsiteY0" fmla="*/ 21269 h 42539"/>
              <a:gd name="connsiteX1" fmla="*/ 1800554 w 1800554"/>
              <a:gd name="connsiteY1" fmla="*/ 21269 h 42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0554" h="42539">
                <a:moveTo>
                  <a:pt x="0" y="21269"/>
                </a:moveTo>
                <a:lnTo>
                  <a:pt x="1800554" y="2126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67962" tIns="-23745" rIns="867964" bIns="-23744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600" kern="1200"/>
          </a:p>
        </p:txBody>
      </p:sp>
      <p:sp>
        <p:nvSpPr>
          <p:cNvPr id="5" name="任意多边形 4"/>
          <p:cNvSpPr/>
          <p:nvPr/>
        </p:nvSpPr>
        <p:spPr>
          <a:xfrm>
            <a:off x="3781936" y="1617569"/>
            <a:ext cx="2032690" cy="1016345"/>
          </a:xfrm>
          <a:custGeom>
            <a:avLst/>
            <a:gdLst>
              <a:gd name="connsiteX0" fmla="*/ 0 w 2032690"/>
              <a:gd name="connsiteY0" fmla="*/ 101635 h 1016345"/>
              <a:gd name="connsiteX1" fmla="*/ 101635 w 2032690"/>
              <a:gd name="connsiteY1" fmla="*/ 0 h 1016345"/>
              <a:gd name="connsiteX2" fmla="*/ 1931056 w 2032690"/>
              <a:gd name="connsiteY2" fmla="*/ 0 h 1016345"/>
              <a:gd name="connsiteX3" fmla="*/ 2032691 w 2032690"/>
              <a:gd name="connsiteY3" fmla="*/ 101635 h 1016345"/>
              <a:gd name="connsiteX4" fmla="*/ 2032690 w 2032690"/>
              <a:gd name="connsiteY4" fmla="*/ 914711 h 1016345"/>
              <a:gd name="connsiteX5" fmla="*/ 1931055 w 2032690"/>
              <a:gd name="connsiteY5" fmla="*/ 1016346 h 1016345"/>
              <a:gd name="connsiteX6" fmla="*/ 101635 w 2032690"/>
              <a:gd name="connsiteY6" fmla="*/ 1016345 h 1016345"/>
              <a:gd name="connsiteX7" fmla="*/ 0 w 2032690"/>
              <a:gd name="connsiteY7" fmla="*/ 914710 h 1016345"/>
              <a:gd name="connsiteX8" fmla="*/ 0 w 2032690"/>
              <a:gd name="connsiteY8" fmla="*/ 101635 h 101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2690" h="1016345">
                <a:moveTo>
                  <a:pt x="0" y="101635"/>
                </a:moveTo>
                <a:cubicBezTo>
                  <a:pt x="0" y="45504"/>
                  <a:pt x="45504" y="0"/>
                  <a:pt x="101635" y="0"/>
                </a:cubicBezTo>
                <a:lnTo>
                  <a:pt x="1931056" y="0"/>
                </a:lnTo>
                <a:cubicBezTo>
                  <a:pt x="1987187" y="0"/>
                  <a:pt x="2032691" y="45504"/>
                  <a:pt x="2032691" y="101635"/>
                </a:cubicBezTo>
                <a:cubicBezTo>
                  <a:pt x="2032691" y="372660"/>
                  <a:pt x="2032690" y="643686"/>
                  <a:pt x="2032690" y="914711"/>
                </a:cubicBezTo>
                <a:cubicBezTo>
                  <a:pt x="2032690" y="970842"/>
                  <a:pt x="1987186" y="1016346"/>
                  <a:pt x="1931055" y="1016346"/>
                </a:cubicBezTo>
                <a:lnTo>
                  <a:pt x="101635" y="1016345"/>
                </a:lnTo>
                <a:cubicBezTo>
                  <a:pt x="45504" y="1016345"/>
                  <a:pt x="0" y="970841"/>
                  <a:pt x="0" y="914710"/>
                </a:cubicBezTo>
                <a:lnTo>
                  <a:pt x="0" y="10163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373" tIns="44373" rIns="44373" bIns="44373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2300" kern="1200" dirty="0" err="1" smtClean="0"/>
              <a:t>Bogoliubov</a:t>
            </a:r>
            <a:r>
              <a:rPr lang="en-US" altLang="en-US" sz="2300" kern="1200" dirty="0" smtClean="0"/>
              <a:t> transformation</a:t>
            </a:r>
            <a:endParaRPr lang="zh-CN" altLang="en-US" sz="2300" kern="1200" dirty="0"/>
          </a:p>
        </p:txBody>
      </p:sp>
      <p:sp>
        <p:nvSpPr>
          <p:cNvPr id="6" name="任意多边形 5"/>
          <p:cNvSpPr/>
          <p:nvPr/>
        </p:nvSpPr>
        <p:spPr>
          <a:xfrm rot="3904790">
            <a:off x="2530415" y="4550537"/>
            <a:ext cx="1772980" cy="42539"/>
          </a:xfrm>
          <a:custGeom>
            <a:avLst/>
            <a:gdLst>
              <a:gd name="connsiteX0" fmla="*/ 0 w 1772980"/>
              <a:gd name="connsiteY0" fmla="*/ 21269 h 42539"/>
              <a:gd name="connsiteX1" fmla="*/ 1772980 w 1772980"/>
              <a:gd name="connsiteY1" fmla="*/ 21269 h 42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2980" h="42539">
                <a:moveTo>
                  <a:pt x="0" y="21269"/>
                </a:moveTo>
                <a:lnTo>
                  <a:pt x="1772980" y="2126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4866" tIns="-23056" rIns="854864" bIns="-23055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600" kern="1200"/>
          </a:p>
        </p:txBody>
      </p:sp>
      <p:sp>
        <p:nvSpPr>
          <p:cNvPr id="7" name="任意多边形 6"/>
          <p:cNvSpPr/>
          <p:nvPr/>
        </p:nvSpPr>
        <p:spPr>
          <a:xfrm>
            <a:off x="3790433" y="4867589"/>
            <a:ext cx="2032690" cy="1016345"/>
          </a:xfrm>
          <a:custGeom>
            <a:avLst/>
            <a:gdLst>
              <a:gd name="connsiteX0" fmla="*/ 0 w 2032690"/>
              <a:gd name="connsiteY0" fmla="*/ 101635 h 1016345"/>
              <a:gd name="connsiteX1" fmla="*/ 101635 w 2032690"/>
              <a:gd name="connsiteY1" fmla="*/ 0 h 1016345"/>
              <a:gd name="connsiteX2" fmla="*/ 1931056 w 2032690"/>
              <a:gd name="connsiteY2" fmla="*/ 0 h 1016345"/>
              <a:gd name="connsiteX3" fmla="*/ 2032691 w 2032690"/>
              <a:gd name="connsiteY3" fmla="*/ 101635 h 1016345"/>
              <a:gd name="connsiteX4" fmla="*/ 2032690 w 2032690"/>
              <a:gd name="connsiteY4" fmla="*/ 914711 h 1016345"/>
              <a:gd name="connsiteX5" fmla="*/ 1931055 w 2032690"/>
              <a:gd name="connsiteY5" fmla="*/ 1016346 h 1016345"/>
              <a:gd name="connsiteX6" fmla="*/ 101635 w 2032690"/>
              <a:gd name="connsiteY6" fmla="*/ 1016345 h 1016345"/>
              <a:gd name="connsiteX7" fmla="*/ 0 w 2032690"/>
              <a:gd name="connsiteY7" fmla="*/ 914710 h 1016345"/>
              <a:gd name="connsiteX8" fmla="*/ 0 w 2032690"/>
              <a:gd name="connsiteY8" fmla="*/ 101635 h 101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2690" h="1016345">
                <a:moveTo>
                  <a:pt x="0" y="101635"/>
                </a:moveTo>
                <a:cubicBezTo>
                  <a:pt x="0" y="45504"/>
                  <a:pt x="45504" y="0"/>
                  <a:pt x="101635" y="0"/>
                </a:cubicBezTo>
                <a:lnTo>
                  <a:pt x="1931056" y="0"/>
                </a:lnTo>
                <a:cubicBezTo>
                  <a:pt x="1987187" y="0"/>
                  <a:pt x="2032691" y="45504"/>
                  <a:pt x="2032691" y="101635"/>
                </a:cubicBezTo>
                <a:cubicBezTo>
                  <a:pt x="2032691" y="372660"/>
                  <a:pt x="2032690" y="643686"/>
                  <a:pt x="2032690" y="914711"/>
                </a:cubicBezTo>
                <a:cubicBezTo>
                  <a:pt x="2032690" y="970842"/>
                  <a:pt x="1987186" y="1016346"/>
                  <a:pt x="1931055" y="1016346"/>
                </a:cubicBezTo>
                <a:lnTo>
                  <a:pt x="101635" y="1016345"/>
                </a:lnTo>
                <a:cubicBezTo>
                  <a:pt x="45504" y="1016345"/>
                  <a:pt x="0" y="970841"/>
                  <a:pt x="0" y="914710"/>
                </a:cubicBezTo>
                <a:lnTo>
                  <a:pt x="0" y="10163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373" tIns="44373" rIns="44373" bIns="44373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300" kern="1200" dirty="0" smtClean="0"/>
              <a:t>Unruh-DeWitt detector</a:t>
            </a:r>
            <a:endParaRPr lang="zh-CN" altLang="en-US" sz="2300" kern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6903163" y="5346340"/>
                <a:ext cx="4631612" cy="689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𝑖𝑐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nary>
                        <m:nary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m:rPr>
                              <m:brk m:alnAt="23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e>
                      </m:nary>
                      <m:d>
                        <m:dPr>
                          <m:begChr m:val="⟨"/>
                          <m:endChr m:val="⟩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</m:e>
                      </m:d>
                      <m:r>
                        <a:rPr lang="el-GR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zh-CN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163" y="5346340"/>
                <a:ext cx="4631612" cy="6899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6436440" y="882406"/>
            <a:ext cx="3117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 smtClean="0">
                <a:sym typeface="+mn-ea"/>
              </a:rPr>
              <a:t>Minkowski</a:t>
            </a:r>
            <a:r>
              <a:rPr lang="en-US" altLang="zh-CN" dirty="0" smtClean="0">
                <a:sym typeface="+mn-ea"/>
              </a:rPr>
              <a:t> </a:t>
            </a:r>
            <a:r>
              <a:rPr lang="en-US" altLang="zh-CN" dirty="0" err="1" smtClean="0">
                <a:sym typeface="+mn-ea"/>
              </a:rPr>
              <a:t>spacetime</a:t>
            </a:r>
            <a:r>
              <a:rPr lang="en-US" altLang="zh-CN" dirty="0" smtClean="0">
                <a:sym typeface="+mn-ea"/>
              </a:rPr>
              <a:t>: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6436440" y="1866070"/>
            <a:ext cx="3117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 smtClean="0">
                <a:sym typeface="+mn-ea"/>
              </a:rPr>
              <a:t>Rindler</a:t>
            </a:r>
            <a:r>
              <a:rPr lang="en-US" altLang="zh-CN" dirty="0" smtClean="0">
                <a:sym typeface="+mn-ea"/>
              </a:rPr>
              <a:t> </a:t>
            </a:r>
            <a:r>
              <a:rPr lang="en-US" altLang="zh-CN" dirty="0" err="1" smtClean="0">
                <a:sym typeface="+mn-ea"/>
              </a:rPr>
              <a:t>spacetime</a:t>
            </a:r>
            <a:r>
              <a:rPr lang="en-US" altLang="zh-CN" dirty="0" smtClean="0">
                <a:sym typeface="+mn-ea"/>
              </a:rPr>
              <a:t>: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6436439" y="2881063"/>
            <a:ext cx="3117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ym typeface="+mn-ea"/>
              </a:rPr>
              <a:t>Bogoliubov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smtClean="0">
                <a:sym typeface="+mn-ea"/>
              </a:rPr>
              <a:t>transformation:</a:t>
            </a:r>
            <a:endParaRPr lang="en-US" altLang="zh-CN" dirty="0">
              <a:sym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6903163" y="2213330"/>
                <a:ext cx="3631486" cy="689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altLang="zh-CN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163" y="2213330"/>
                <a:ext cx="3631486" cy="689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6903163" y="1220409"/>
                <a:ext cx="3631486" cy="689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altLang="zh-CN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163" y="1220409"/>
                <a:ext cx="3631486" cy="68980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/>
              <p:cNvSpPr/>
              <p:nvPr/>
            </p:nvSpPr>
            <p:spPr>
              <a:xfrm>
                <a:off x="6903163" y="3316355"/>
                <a:ext cx="3631486" cy="689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5" name="矩形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163" y="3316355"/>
                <a:ext cx="3631486" cy="68980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6903163" y="4006159"/>
                <a:ext cx="4726862" cy="7176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"/>
                          <m:ctrlPr>
                            <a:rPr lang="el-GR" altLang="zh-CN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l-GR" altLang="zh-CN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acc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</m:e>
                      </m:d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l-GR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acc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𝑗𝑖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=−(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1600" dirty="0" smtClean="0"/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163" y="4006159"/>
                <a:ext cx="4726862" cy="71769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6436439" y="4850432"/>
            <a:ext cx="3117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ym typeface="+mn-ea"/>
              </a:rPr>
              <a:t>Transition rate:</a:t>
            </a:r>
            <a:endParaRPr lang="en-US" altLang="zh-CN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8334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346517" y="4067266"/>
            <a:ext cx="1368152" cy="644895"/>
            <a:chOff x="8209234" y="4603768"/>
            <a:chExt cx="1368152" cy="644895"/>
          </a:xfrm>
        </p:grpSpPr>
        <p:grpSp>
          <p:nvGrpSpPr>
            <p:cNvPr id="16" name="组合 15"/>
            <p:cNvGrpSpPr/>
            <p:nvPr/>
          </p:nvGrpSpPr>
          <p:grpSpPr>
            <a:xfrm>
              <a:off x="8209234" y="4603768"/>
              <a:ext cx="1368152" cy="380572"/>
              <a:chOff x="3260402" y="2018933"/>
              <a:chExt cx="2895774" cy="540000"/>
            </a:xfrm>
          </p:grpSpPr>
          <p:sp>
            <p:nvSpPr>
              <p:cNvPr id="18" name="Freeform 178"/>
              <p:cNvSpPr>
                <a:spLocks/>
              </p:cNvSpPr>
              <p:nvPr/>
            </p:nvSpPr>
            <p:spPr bwMode="gray">
              <a:xfrm>
                <a:off x="3276176" y="2018933"/>
                <a:ext cx="2880000" cy="270000"/>
              </a:xfrm>
              <a:custGeom>
                <a:avLst/>
                <a:gdLst/>
                <a:ahLst/>
                <a:cxnLst>
                  <a:cxn ang="0">
                    <a:pos x="0" y="188"/>
                  </a:cxn>
                  <a:cxn ang="0">
                    <a:pos x="0" y="336"/>
                  </a:cxn>
                  <a:cxn ang="0">
                    <a:pos x="2347" y="336"/>
                  </a:cxn>
                  <a:cxn ang="0">
                    <a:pos x="2005" y="0"/>
                  </a:cxn>
                  <a:cxn ang="0">
                    <a:pos x="2005" y="189"/>
                  </a:cxn>
                  <a:cxn ang="0">
                    <a:pos x="0" y="188"/>
                  </a:cxn>
                </a:cxnLst>
                <a:rect l="0" t="0" r="r" b="b"/>
                <a:pathLst>
                  <a:path w="2347" h="336">
                    <a:moveTo>
                      <a:pt x="0" y="188"/>
                    </a:moveTo>
                    <a:lnTo>
                      <a:pt x="0" y="336"/>
                    </a:lnTo>
                    <a:lnTo>
                      <a:pt x="2347" y="336"/>
                    </a:lnTo>
                    <a:lnTo>
                      <a:pt x="2005" y="0"/>
                    </a:lnTo>
                    <a:lnTo>
                      <a:pt x="2005" y="189"/>
                    </a:lnTo>
                    <a:lnTo>
                      <a:pt x="0" y="1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CC00">
                      <a:gamma/>
                      <a:tint val="0"/>
                      <a:invGamma/>
                    </a:srgbClr>
                  </a:gs>
                  <a:gs pos="83000">
                    <a:srgbClr val="D9D940"/>
                  </a:gs>
                  <a:gs pos="100000">
                    <a:srgbClr val="CCCC00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Freeform 181"/>
              <p:cNvSpPr>
                <a:spLocks/>
              </p:cNvSpPr>
              <p:nvPr/>
            </p:nvSpPr>
            <p:spPr bwMode="gray">
              <a:xfrm flipH="1" flipV="1">
                <a:off x="3260402" y="2288933"/>
                <a:ext cx="2880000" cy="270000"/>
              </a:xfrm>
              <a:custGeom>
                <a:avLst/>
                <a:gdLst/>
                <a:ahLst/>
                <a:cxnLst>
                  <a:cxn ang="0">
                    <a:pos x="0" y="188"/>
                  </a:cxn>
                  <a:cxn ang="0">
                    <a:pos x="0" y="336"/>
                  </a:cxn>
                  <a:cxn ang="0">
                    <a:pos x="2347" y="336"/>
                  </a:cxn>
                  <a:cxn ang="0">
                    <a:pos x="2005" y="0"/>
                  </a:cxn>
                  <a:cxn ang="0">
                    <a:pos x="2005" y="189"/>
                  </a:cxn>
                  <a:cxn ang="0">
                    <a:pos x="0" y="188"/>
                  </a:cxn>
                </a:cxnLst>
                <a:rect l="0" t="0" r="r" b="b"/>
                <a:pathLst>
                  <a:path w="2347" h="336">
                    <a:moveTo>
                      <a:pt x="0" y="188"/>
                    </a:moveTo>
                    <a:lnTo>
                      <a:pt x="0" y="336"/>
                    </a:lnTo>
                    <a:lnTo>
                      <a:pt x="2347" y="336"/>
                    </a:lnTo>
                    <a:lnTo>
                      <a:pt x="2005" y="0"/>
                    </a:lnTo>
                    <a:lnTo>
                      <a:pt x="2005" y="189"/>
                    </a:lnTo>
                    <a:lnTo>
                      <a:pt x="0" y="188"/>
                    </a:lnTo>
                    <a:close/>
                  </a:path>
                </a:pathLst>
              </a:custGeom>
              <a:gradFill rotWithShape="1">
                <a:gsLst>
                  <a:gs pos="72000">
                    <a:srgbClr val="E6E680"/>
                  </a:gs>
                  <a:gs pos="0">
                    <a:srgbClr val="CCCC00">
                      <a:gamma/>
                      <a:tint val="0"/>
                      <a:invGamma/>
                    </a:srgbClr>
                  </a:gs>
                  <a:gs pos="100000">
                    <a:srgbClr val="CCCC00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26"/>
                <p:cNvSpPr txBox="1"/>
                <p:nvPr/>
              </p:nvSpPr>
              <p:spPr>
                <a:xfrm>
                  <a:off x="8682549" y="4978011"/>
                  <a:ext cx="271806" cy="2706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𝐼</m:t>
                        </m:r>
                      </m:oMath>
                    </m:oMathPara>
                  </a14:m>
                  <a:endParaRPr lang="zh-CN" altLang="en-US" baseline="-25000" dirty="0"/>
                </a:p>
              </p:txBody>
            </p:sp>
          </mc:Choice>
          <mc:Fallback xmlns="">
            <p:sp>
              <p:nvSpPr>
                <p:cNvPr id="17" name="文本框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82549" y="4978011"/>
                  <a:ext cx="271806" cy="27065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31818" r="-4545" b="-2045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组合 7"/>
          <p:cNvGrpSpPr/>
          <p:nvPr/>
        </p:nvGrpSpPr>
        <p:grpSpPr>
          <a:xfrm>
            <a:off x="4230453" y="2607937"/>
            <a:ext cx="3172569" cy="3115607"/>
            <a:chOff x="6889331" y="2997200"/>
            <a:chExt cx="3550419" cy="3486673"/>
          </a:xfrm>
        </p:grpSpPr>
        <p:pic>
          <p:nvPicPr>
            <p:cNvPr id="13" name="Picture 176" descr="Trans_00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89331" y="2997200"/>
              <a:ext cx="3486669" cy="3486673"/>
            </a:xfrm>
            <a:prstGeom prst="rect">
              <a:avLst/>
            </a:prstGeom>
            <a:noFill/>
          </p:spPr>
        </p:pic>
        <p:sp>
          <p:nvSpPr>
            <p:cNvPr id="14" name="Text Box 182"/>
            <p:cNvSpPr txBox="1">
              <a:spLocks noChangeArrowheads="1"/>
            </p:cNvSpPr>
            <p:nvPr/>
          </p:nvSpPr>
          <p:spPr bwMode="auto">
            <a:xfrm>
              <a:off x="9271324" y="4235256"/>
              <a:ext cx="1168426" cy="4477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9pPr>
            </a:lstStyle>
            <a:p>
              <a:r>
                <a:rPr kumimoji="1" lang="en-US" altLang="zh-CN" sz="2000" kern="0" dirty="0" smtClean="0">
                  <a:solidFill>
                    <a:srgbClr val="000000"/>
                  </a:solidFill>
                  <a:latin typeface="Arial"/>
                  <a:ea typeface="华文新魏" panose="02010800040101010101" pitchFamily="2" charset="-122"/>
                </a:rPr>
                <a:t>bath</a:t>
              </a:r>
              <a:endParaRPr kumimoji="1" lang="en-US" altLang="zh-CN" sz="2000" kern="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33"/>
                <p:cNvSpPr txBox="1"/>
                <p:nvPr/>
              </p:nvSpPr>
              <p:spPr>
                <a:xfrm>
                  <a:off x="9704888" y="4658724"/>
                  <a:ext cx="313997" cy="2706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zh-CN" altLang="en-US" baseline="-25000" dirty="0"/>
                </a:p>
              </p:txBody>
            </p:sp>
          </mc:Choice>
          <mc:Fallback xmlns="">
            <p:sp>
              <p:nvSpPr>
                <p:cNvPr id="15" name="文本框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4888" y="4658724"/>
                  <a:ext cx="313997" cy="27065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34783" r="-10870" b="-3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组合 8"/>
          <p:cNvGrpSpPr/>
          <p:nvPr/>
        </p:nvGrpSpPr>
        <p:grpSpPr>
          <a:xfrm>
            <a:off x="4190842" y="3589740"/>
            <a:ext cx="1524000" cy="1152000"/>
            <a:chOff x="7068774" y="4205825"/>
            <a:chExt cx="1524000" cy="1152000"/>
          </a:xfrm>
        </p:grpSpPr>
        <p:pic>
          <p:nvPicPr>
            <p:cNvPr id="10" name="Picture 177" descr="Trans_003"/>
            <p:cNvPicPr>
              <a:picLocks noChangeAspect="1" noChangeArrowheads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7254774" y="4205825"/>
              <a:ext cx="1152001" cy="1152000"/>
            </a:xfrm>
            <a:prstGeom prst="rect">
              <a:avLst/>
            </a:prstGeom>
            <a:noFill/>
          </p:spPr>
        </p:pic>
        <p:sp>
          <p:nvSpPr>
            <p:cNvPr id="11" name="Text Box 182"/>
            <p:cNvSpPr txBox="1">
              <a:spLocks noChangeArrowheads="1"/>
            </p:cNvSpPr>
            <p:nvPr/>
          </p:nvSpPr>
          <p:spPr bwMode="auto">
            <a:xfrm>
              <a:off x="7068774" y="4487926"/>
              <a:ext cx="1524000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000" kern="0" dirty="0" smtClean="0">
                  <a:latin typeface="+mn-lt"/>
                  <a:ea typeface="华文新魏" panose="02010800040101010101" pitchFamily="2" charset="-122"/>
                </a:rPr>
                <a:t>system</a:t>
              </a:r>
              <a:endParaRPr kumimoji="1" lang="en-US" altLang="zh-CN" sz="2000" kern="0" dirty="0">
                <a:latin typeface="+mn-lt"/>
                <a:ea typeface="华文新魏" panose="02010800040101010101" pitchFamily="2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37"/>
                <p:cNvSpPr txBox="1"/>
                <p:nvPr/>
              </p:nvSpPr>
              <p:spPr>
                <a:xfrm>
                  <a:off x="7689742" y="4873279"/>
                  <a:ext cx="282064" cy="2706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zh-CN" altLang="en-US" baseline="-25000" dirty="0"/>
                </a:p>
              </p:txBody>
            </p:sp>
          </mc:Choice>
          <mc:Fallback xmlns="">
            <p:sp>
              <p:nvSpPr>
                <p:cNvPr id="12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9742" y="4873279"/>
                  <a:ext cx="282064" cy="27065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7660"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内容占位符 2"/>
          <p:cNvSpPr txBox="1">
            <a:spLocks/>
          </p:cNvSpPr>
          <p:nvPr/>
        </p:nvSpPr>
        <p:spPr>
          <a:xfrm>
            <a:off x="655495" y="1112381"/>
            <a:ext cx="10972800" cy="5137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/>
              <a:t>Theory of open quantum system</a:t>
            </a:r>
            <a:endParaRPr lang="zh-CN" altLang="en-US" sz="2500" b="0" kern="0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5268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933440" y="790868"/>
            <a:ext cx="8329131" cy="606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775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rrowheads="1"/>
          </p:cNvSpPr>
          <p:nvPr/>
        </p:nvSpPr>
        <p:spPr bwMode="auto">
          <a:xfrm>
            <a:off x="3042678" y="1151964"/>
            <a:ext cx="6072187" cy="3643313"/>
          </a:xfrm>
          <a:prstGeom prst="ellipse">
            <a:avLst/>
          </a:prstGeom>
          <a:solidFill>
            <a:srgbClr val="C0E399">
              <a:alpha val="31764"/>
            </a:srgbClr>
          </a:solidFill>
          <a:ln w="19050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Tahoma" pitchFamily="34" charset="0"/>
              <a:ea typeface="华文新魏" pitchFamily="2" charset="-122"/>
            </a:endParaRPr>
          </a:p>
        </p:txBody>
      </p:sp>
      <p:grpSp>
        <p:nvGrpSpPr>
          <p:cNvPr id="3" name="组合 37"/>
          <p:cNvGrpSpPr>
            <a:grpSpLocks/>
          </p:cNvGrpSpPr>
          <p:nvPr/>
        </p:nvGrpSpPr>
        <p:grpSpPr bwMode="auto">
          <a:xfrm>
            <a:off x="3899928" y="2294964"/>
            <a:ext cx="1285875" cy="1285875"/>
            <a:chOff x="2571736" y="3143248"/>
            <a:chExt cx="1285884" cy="1285884"/>
          </a:xfrm>
        </p:grpSpPr>
        <p:sp>
          <p:nvSpPr>
            <p:cNvPr id="4" name="椭圆 3"/>
            <p:cNvSpPr/>
            <p:nvPr/>
          </p:nvSpPr>
          <p:spPr bwMode="auto">
            <a:xfrm>
              <a:off x="2571736" y="3143248"/>
              <a:ext cx="1285884" cy="12858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>
                <a:spcBef>
                  <a:spcPct val="0"/>
                </a:spcBef>
                <a:defRPr/>
              </a:pPr>
              <a:endParaRPr kumimoji="1" lang="zh-CN" altLang="en-US" sz="2800">
                <a:latin typeface="Tahoma" pitchFamily="34" charset="0"/>
                <a:ea typeface="华文新魏" pitchFamily="2" charset="-122"/>
              </a:endParaRPr>
            </a:p>
          </p:txBody>
        </p:sp>
        <p:cxnSp>
          <p:nvCxnSpPr>
            <p:cNvPr id="5" name="直接连接符 32"/>
            <p:cNvCxnSpPr>
              <a:cxnSpLocks noChangeShapeType="1"/>
            </p:cNvCxnSpPr>
            <p:nvPr/>
          </p:nvCxnSpPr>
          <p:spPr bwMode="auto">
            <a:xfrm>
              <a:off x="2928926" y="3500438"/>
              <a:ext cx="642942" cy="158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33"/>
            <p:cNvCxnSpPr>
              <a:cxnSpLocks noChangeShapeType="1"/>
            </p:cNvCxnSpPr>
            <p:nvPr/>
          </p:nvCxnSpPr>
          <p:spPr bwMode="auto">
            <a:xfrm>
              <a:off x="2928926" y="4143380"/>
              <a:ext cx="642942" cy="158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箭头连接符 35"/>
            <p:cNvCxnSpPr>
              <a:cxnSpLocks noChangeShapeType="1"/>
            </p:cNvCxnSpPr>
            <p:nvPr/>
          </p:nvCxnSpPr>
          <p:spPr bwMode="auto">
            <a:xfrm rot="5400000">
              <a:off x="2750331" y="3821909"/>
              <a:ext cx="642942" cy="1588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TextBox 36"/>
            <p:cNvSpPr txBox="1">
              <a:spLocks noChangeArrowheads="1"/>
            </p:cNvSpPr>
            <p:nvPr/>
          </p:nvSpPr>
          <p:spPr bwMode="auto">
            <a:xfrm>
              <a:off x="3286116" y="3643314"/>
              <a:ext cx="2143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kumimoji="0" lang="en-US" altLang="zh-CN" sz="1800">
                  <a:latin typeface="Times New Roman" pitchFamily="18" charset="0"/>
                </a:rPr>
                <a:t>ω</a:t>
              </a:r>
              <a:endParaRPr kumimoji="0" lang="zh-CN" altLang="en-US" sz="1800">
                <a:latin typeface="Times New Roman" pitchFamily="18" charset="0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6757428" y="2294964"/>
            <a:ext cx="1285875" cy="1285875"/>
            <a:chOff x="2571736" y="3143248"/>
            <a:chExt cx="1285884" cy="1285884"/>
          </a:xfrm>
        </p:grpSpPr>
        <p:sp>
          <p:nvSpPr>
            <p:cNvPr id="10" name="椭圆 9"/>
            <p:cNvSpPr/>
            <p:nvPr/>
          </p:nvSpPr>
          <p:spPr bwMode="auto">
            <a:xfrm>
              <a:off x="2571736" y="3143248"/>
              <a:ext cx="1285884" cy="12858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>
                <a:spcBef>
                  <a:spcPct val="0"/>
                </a:spcBef>
                <a:defRPr/>
              </a:pPr>
              <a:endParaRPr kumimoji="1" lang="zh-CN" altLang="en-US" sz="2800">
                <a:latin typeface="Tahoma" pitchFamily="34" charset="0"/>
                <a:ea typeface="华文新魏" pitchFamily="2" charset="-122"/>
              </a:endParaRPr>
            </a:p>
          </p:txBody>
        </p:sp>
        <p:cxnSp>
          <p:nvCxnSpPr>
            <p:cNvPr id="11" name="直接连接符 46"/>
            <p:cNvCxnSpPr>
              <a:cxnSpLocks noChangeShapeType="1"/>
            </p:cNvCxnSpPr>
            <p:nvPr/>
          </p:nvCxnSpPr>
          <p:spPr bwMode="auto">
            <a:xfrm>
              <a:off x="2928926" y="3500438"/>
              <a:ext cx="642942" cy="158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接连接符 47"/>
            <p:cNvCxnSpPr>
              <a:cxnSpLocks noChangeShapeType="1"/>
            </p:cNvCxnSpPr>
            <p:nvPr/>
          </p:nvCxnSpPr>
          <p:spPr bwMode="auto">
            <a:xfrm>
              <a:off x="2928926" y="4143380"/>
              <a:ext cx="642942" cy="158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接箭头连接符 48"/>
            <p:cNvCxnSpPr>
              <a:cxnSpLocks noChangeShapeType="1"/>
            </p:cNvCxnSpPr>
            <p:nvPr/>
          </p:nvCxnSpPr>
          <p:spPr bwMode="auto">
            <a:xfrm rot="5400000">
              <a:off x="2750331" y="3821909"/>
              <a:ext cx="642942" cy="1588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49"/>
            <p:cNvSpPr txBox="1">
              <a:spLocks noChangeArrowheads="1"/>
            </p:cNvSpPr>
            <p:nvPr/>
          </p:nvSpPr>
          <p:spPr bwMode="auto">
            <a:xfrm>
              <a:off x="3286116" y="3643314"/>
              <a:ext cx="2143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kumimoji="0" lang="en-US" altLang="zh-CN" sz="1800">
                  <a:latin typeface="Times New Roman" pitchFamily="18" charset="0"/>
                </a:rPr>
                <a:t>ω</a:t>
              </a:r>
              <a:endParaRPr kumimoji="0" lang="zh-CN" altLang="en-US" sz="1800">
                <a:latin typeface="Times New Roman" pitchFamily="18" charset="0"/>
              </a:endParaRPr>
            </a:p>
          </p:txBody>
        </p:sp>
      </p:grpSp>
      <p:sp>
        <p:nvSpPr>
          <p:cNvPr id="15" name="Freeform 2"/>
          <p:cNvSpPr>
            <a:spLocks/>
          </p:cNvSpPr>
          <p:nvPr/>
        </p:nvSpPr>
        <p:spPr bwMode="auto">
          <a:xfrm>
            <a:off x="5185803" y="2795027"/>
            <a:ext cx="1571625" cy="428625"/>
          </a:xfrm>
          <a:custGeom>
            <a:avLst/>
            <a:gdLst>
              <a:gd name="T0" fmla="*/ 2147483647 w 36033"/>
              <a:gd name="T1" fmla="*/ 2147483647 h 4000"/>
              <a:gd name="T2" fmla="*/ 2147483647 w 36033"/>
              <a:gd name="T3" fmla="*/ 2147483647 h 4000"/>
              <a:gd name="T4" fmla="*/ 2147483647 w 36033"/>
              <a:gd name="T5" fmla="*/ 2147483647 h 4000"/>
              <a:gd name="T6" fmla="*/ 2147483647 w 36033"/>
              <a:gd name="T7" fmla="*/ 2147483647 h 4000"/>
              <a:gd name="T8" fmla="*/ 2147483647 w 36033"/>
              <a:gd name="T9" fmla="*/ 2147483647 h 4000"/>
              <a:gd name="T10" fmla="*/ 2147483647 w 36033"/>
              <a:gd name="T11" fmla="*/ 2147483647 h 4000"/>
              <a:gd name="T12" fmla="*/ 2147483647 w 36033"/>
              <a:gd name="T13" fmla="*/ 2147483647 h 4000"/>
              <a:gd name="T14" fmla="*/ 2147483647 w 36033"/>
              <a:gd name="T15" fmla="*/ 2147483647 h 4000"/>
              <a:gd name="T16" fmla="*/ 2147483647 w 36033"/>
              <a:gd name="T17" fmla="*/ 2147483647 h 4000"/>
              <a:gd name="T18" fmla="*/ 2147483647 w 36033"/>
              <a:gd name="T19" fmla="*/ 2147483647 h 4000"/>
              <a:gd name="T20" fmla="*/ 2147483647 w 36033"/>
              <a:gd name="T21" fmla="*/ 2147483647 h 4000"/>
              <a:gd name="T22" fmla="*/ 2147483647 w 36033"/>
              <a:gd name="T23" fmla="*/ 2147483647 h 4000"/>
              <a:gd name="T24" fmla="*/ 2147483647 w 36033"/>
              <a:gd name="T25" fmla="*/ 2147483647 h 4000"/>
              <a:gd name="T26" fmla="*/ 2147483647 w 36033"/>
              <a:gd name="T27" fmla="*/ 2147483647 h 4000"/>
              <a:gd name="T28" fmla="*/ 2147483647 w 36033"/>
              <a:gd name="T29" fmla="*/ 2147483647 h 4000"/>
              <a:gd name="T30" fmla="*/ 2147483647 w 36033"/>
              <a:gd name="T31" fmla="*/ 2147483647 h 4000"/>
              <a:gd name="T32" fmla="*/ 2147483647 w 36033"/>
              <a:gd name="T33" fmla="*/ 2147483647 h 4000"/>
              <a:gd name="T34" fmla="*/ 2147483647 w 36033"/>
              <a:gd name="T35" fmla="*/ 2147483647 h 4000"/>
              <a:gd name="T36" fmla="*/ 2147483647 w 36033"/>
              <a:gd name="T37" fmla="*/ 2147483647 h 4000"/>
              <a:gd name="T38" fmla="*/ 2147483647 w 36033"/>
              <a:gd name="T39" fmla="*/ 2147483647 h 4000"/>
              <a:gd name="T40" fmla="*/ 2147483647 w 36033"/>
              <a:gd name="T41" fmla="*/ 2147483647 h 4000"/>
              <a:gd name="T42" fmla="*/ 2147483647 w 36033"/>
              <a:gd name="T43" fmla="*/ 2147483647 h 4000"/>
              <a:gd name="T44" fmla="*/ 2147483647 w 36033"/>
              <a:gd name="T45" fmla="*/ 2147483647 h 4000"/>
              <a:gd name="T46" fmla="*/ 2147483647 w 36033"/>
              <a:gd name="T47" fmla="*/ 2147483647 h 4000"/>
              <a:gd name="T48" fmla="*/ 2147483647 w 36033"/>
              <a:gd name="T49" fmla="*/ 2147483647 h 4000"/>
              <a:gd name="T50" fmla="*/ 2147483647 w 36033"/>
              <a:gd name="T51" fmla="*/ 2147483647 h 4000"/>
              <a:gd name="T52" fmla="*/ 2147483647 w 36033"/>
              <a:gd name="T53" fmla="*/ 2147483647 h 4000"/>
              <a:gd name="T54" fmla="*/ 2147483647 w 36033"/>
              <a:gd name="T55" fmla="*/ 2147483647 h 4000"/>
              <a:gd name="T56" fmla="*/ 2147483647 w 36033"/>
              <a:gd name="T57" fmla="*/ 2147483647 h 4000"/>
              <a:gd name="T58" fmla="*/ 2147483647 w 36033"/>
              <a:gd name="T59" fmla="*/ 2147483647 h 4000"/>
              <a:gd name="T60" fmla="*/ 2147483647 w 36033"/>
              <a:gd name="T61" fmla="*/ 2147483647 h 4000"/>
              <a:gd name="T62" fmla="*/ 2147483647 w 36033"/>
              <a:gd name="T63" fmla="*/ 2147483647 h 4000"/>
              <a:gd name="T64" fmla="*/ 2147483647 w 36033"/>
              <a:gd name="T65" fmla="*/ 2147483647 h 4000"/>
              <a:gd name="T66" fmla="*/ 2147483647 w 36033"/>
              <a:gd name="T67" fmla="*/ 2147483647 h 4000"/>
              <a:gd name="T68" fmla="*/ 2147483647 w 36033"/>
              <a:gd name="T69" fmla="*/ 2147483647 h 4000"/>
              <a:gd name="T70" fmla="*/ 2147483647 w 36033"/>
              <a:gd name="T71" fmla="*/ 2147483647 h 4000"/>
              <a:gd name="T72" fmla="*/ 2147483647 w 36033"/>
              <a:gd name="T73" fmla="*/ 2147483647 h 4000"/>
              <a:gd name="T74" fmla="*/ 2147483647 w 36033"/>
              <a:gd name="T75" fmla="*/ 2147483647 h 4000"/>
              <a:gd name="T76" fmla="*/ 2147483647 w 36033"/>
              <a:gd name="T77" fmla="*/ 2147483647 h 4000"/>
              <a:gd name="T78" fmla="*/ 2147483647 w 36033"/>
              <a:gd name="T79" fmla="*/ 2147483647 h 4000"/>
              <a:gd name="T80" fmla="*/ 2147483647 w 36033"/>
              <a:gd name="T81" fmla="*/ 2147483647 h 4000"/>
              <a:gd name="T82" fmla="*/ 2147483647 w 36033"/>
              <a:gd name="T83" fmla="*/ 2147483647 h 4000"/>
              <a:gd name="T84" fmla="*/ 2147483647 w 36033"/>
              <a:gd name="T85" fmla="*/ 2147483647 h 4000"/>
              <a:gd name="T86" fmla="*/ 2147483647 w 36033"/>
              <a:gd name="T87" fmla="*/ 2147483647 h 4000"/>
              <a:gd name="T88" fmla="*/ 2147483647 w 36033"/>
              <a:gd name="T89" fmla="*/ 2147483647 h 4000"/>
              <a:gd name="T90" fmla="*/ 2147483647 w 36033"/>
              <a:gd name="T91" fmla="*/ 2147483647 h 4000"/>
              <a:gd name="T92" fmla="*/ 2147483647 w 36033"/>
              <a:gd name="T93" fmla="*/ 2147483647 h 4000"/>
              <a:gd name="T94" fmla="*/ 2147483647 w 36033"/>
              <a:gd name="T95" fmla="*/ 2147483647 h 4000"/>
              <a:gd name="T96" fmla="*/ 2147483647 w 36033"/>
              <a:gd name="T97" fmla="*/ 2147483647 h 4000"/>
              <a:gd name="T98" fmla="*/ 2147483647 w 36033"/>
              <a:gd name="T99" fmla="*/ 2147483647 h 4000"/>
              <a:gd name="T100" fmla="*/ 2147483647 w 36033"/>
              <a:gd name="T101" fmla="*/ 2147483647 h 4000"/>
              <a:gd name="T102" fmla="*/ 2147483647 w 36033"/>
              <a:gd name="T103" fmla="*/ 2147483647 h 4000"/>
              <a:gd name="T104" fmla="*/ 2147483647 w 36033"/>
              <a:gd name="T105" fmla="*/ 2147483647 h 4000"/>
              <a:gd name="T106" fmla="*/ 2147483647 w 36033"/>
              <a:gd name="T107" fmla="*/ 2147483647 h 4000"/>
              <a:gd name="T108" fmla="*/ 2147483647 w 36033"/>
              <a:gd name="T109" fmla="*/ 2147483647 h 4000"/>
              <a:gd name="T110" fmla="*/ 2147483647 w 36033"/>
              <a:gd name="T111" fmla="*/ 2147483647 h 4000"/>
              <a:gd name="T112" fmla="*/ 2147483647 w 36033"/>
              <a:gd name="T113" fmla="*/ 2147483647 h 4000"/>
              <a:gd name="T114" fmla="*/ 2147483647 w 36033"/>
              <a:gd name="T115" fmla="*/ 2147483647 h 4000"/>
              <a:gd name="T116" fmla="*/ 2147483647 w 36033"/>
              <a:gd name="T117" fmla="*/ 2147483647 h 4000"/>
              <a:gd name="T118" fmla="*/ 2147483647 w 36033"/>
              <a:gd name="T119" fmla="*/ 2147483647 h 40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6033"/>
              <a:gd name="T181" fmla="*/ 0 h 4000"/>
              <a:gd name="T182" fmla="*/ 36033 w 36033"/>
              <a:gd name="T183" fmla="*/ 4000 h 400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6033" h="4000">
                <a:moveTo>
                  <a:pt x="0" y="2000"/>
                </a:moveTo>
                <a:cubicBezTo>
                  <a:pt x="66" y="1883"/>
                  <a:pt x="133" y="1767"/>
                  <a:pt x="200" y="1653"/>
                </a:cubicBezTo>
                <a:cubicBezTo>
                  <a:pt x="267" y="1539"/>
                  <a:pt x="333" y="1425"/>
                  <a:pt x="400" y="1316"/>
                </a:cubicBezTo>
                <a:cubicBezTo>
                  <a:pt x="467" y="1207"/>
                  <a:pt x="533" y="1100"/>
                  <a:pt x="600" y="1000"/>
                </a:cubicBezTo>
                <a:cubicBezTo>
                  <a:pt x="667" y="900"/>
                  <a:pt x="733" y="803"/>
                  <a:pt x="800" y="714"/>
                </a:cubicBezTo>
                <a:cubicBezTo>
                  <a:pt x="867" y="625"/>
                  <a:pt x="933" y="542"/>
                  <a:pt x="1000" y="468"/>
                </a:cubicBezTo>
                <a:cubicBezTo>
                  <a:pt x="1067" y="394"/>
                  <a:pt x="1133" y="326"/>
                  <a:pt x="1200" y="268"/>
                </a:cubicBezTo>
                <a:cubicBezTo>
                  <a:pt x="1267" y="210"/>
                  <a:pt x="1333" y="161"/>
                  <a:pt x="1400" y="121"/>
                </a:cubicBezTo>
                <a:cubicBezTo>
                  <a:pt x="1467" y="81"/>
                  <a:pt x="1533" y="50"/>
                  <a:pt x="1600" y="30"/>
                </a:cubicBezTo>
                <a:cubicBezTo>
                  <a:pt x="1667" y="10"/>
                  <a:pt x="1733" y="0"/>
                  <a:pt x="1800" y="0"/>
                </a:cubicBezTo>
                <a:cubicBezTo>
                  <a:pt x="1867" y="0"/>
                  <a:pt x="1933" y="10"/>
                  <a:pt x="2000" y="30"/>
                </a:cubicBezTo>
                <a:cubicBezTo>
                  <a:pt x="2067" y="50"/>
                  <a:pt x="2133" y="81"/>
                  <a:pt x="2200" y="121"/>
                </a:cubicBezTo>
                <a:cubicBezTo>
                  <a:pt x="2267" y="161"/>
                  <a:pt x="2333" y="210"/>
                  <a:pt x="2400" y="268"/>
                </a:cubicBezTo>
                <a:cubicBezTo>
                  <a:pt x="2467" y="326"/>
                  <a:pt x="2533" y="394"/>
                  <a:pt x="2600" y="468"/>
                </a:cubicBezTo>
                <a:cubicBezTo>
                  <a:pt x="2667" y="542"/>
                  <a:pt x="2733" y="625"/>
                  <a:pt x="2800" y="714"/>
                </a:cubicBezTo>
                <a:cubicBezTo>
                  <a:pt x="2867" y="803"/>
                  <a:pt x="2933" y="900"/>
                  <a:pt x="3000" y="1000"/>
                </a:cubicBezTo>
                <a:cubicBezTo>
                  <a:pt x="3067" y="1100"/>
                  <a:pt x="3133" y="1207"/>
                  <a:pt x="3200" y="1316"/>
                </a:cubicBezTo>
                <a:cubicBezTo>
                  <a:pt x="3267" y="1425"/>
                  <a:pt x="3333" y="1539"/>
                  <a:pt x="3400" y="1653"/>
                </a:cubicBezTo>
                <a:cubicBezTo>
                  <a:pt x="3467" y="1767"/>
                  <a:pt x="3533" y="1884"/>
                  <a:pt x="3600" y="2000"/>
                </a:cubicBezTo>
                <a:cubicBezTo>
                  <a:pt x="3667" y="2116"/>
                  <a:pt x="3733" y="2233"/>
                  <a:pt x="3800" y="2347"/>
                </a:cubicBezTo>
                <a:cubicBezTo>
                  <a:pt x="3867" y="2461"/>
                  <a:pt x="3933" y="2575"/>
                  <a:pt x="4000" y="2684"/>
                </a:cubicBezTo>
                <a:cubicBezTo>
                  <a:pt x="4067" y="2793"/>
                  <a:pt x="4133" y="2900"/>
                  <a:pt x="4200" y="3000"/>
                </a:cubicBezTo>
                <a:cubicBezTo>
                  <a:pt x="4267" y="3100"/>
                  <a:pt x="4333" y="3196"/>
                  <a:pt x="4400" y="3285"/>
                </a:cubicBezTo>
                <a:cubicBezTo>
                  <a:pt x="4467" y="3374"/>
                  <a:pt x="4533" y="3458"/>
                  <a:pt x="4600" y="3532"/>
                </a:cubicBezTo>
                <a:cubicBezTo>
                  <a:pt x="4667" y="3606"/>
                  <a:pt x="4733" y="3674"/>
                  <a:pt x="4800" y="3732"/>
                </a:cubicBezTo>
                <a:cubicBezTo>
                  <a:pt x="4867" y="3790"/>
                  <a:pt x="4933" y="3839"/>
                  <a:pt x="5000" y="3879"/>
                </a:cubicBezTo>
                <a:cubicBezTo>
                  <a:pt x="5067" y="3919"/>
                  <a:pt x="5133" y="3950"/>
                  <a:pt x="5200" y="3970"/>
                </a:cubicBezTo>
                <a:cubicBezTo>
                  <a:pt x="5267" y="3990"/>
                  <a:pt x="5333" y="4000"/>
                  <a:pt x="5400" y="4000"/>
                </a:cubicBezTo>
                <a:cubicBezTo>
                  <a:pt x="5467" y="4000"/>
                  <a:pt x="5533" y="3990"/>
                  <a:pt x="5600" y="3970"/>
                </a:cubicBezTo>
                <a:cubicBezTo>
                  <a:pt x="5667" y="3950"/>
                  <a:pt x="5733" y="3919"/>
                  <a:pt x="5800" y="3879"/>
                </a:cubicBezTo>
                <a:cubicBezTo>
                  <a:pt x="5867" y="3839"/>
                  <a:pt x="5933" y="3790"/>
                  <a:pt x="6000" y="3732"/>
                </a:cubicBezTo>
                <a:cubicBezTo>
                  <a:pt x="6067" y="3674"/>
                  <a:pt x="6133" y="3606"/>
                  <a:pt x="6200" y="3532"/>
                </a:cubicBezTo>
                <a:cubicBezTo>
                  <a:pt x="6267" y="3458"/>
                  <a:pt x="6333" y="3375"/>
                  <a:pt x="6400" y="3286"/>
                </a:cubicBezTo>
                <a:cubicBezTo>
                  <a:pt x="6467" y="3197"/>
                  <a:pt x="6533" y="3100"/>
                  <a:pt x="6600" y="3000"/>
                </a:cubicBezTo>
                <a:cubicBezTo>
                  <a:pt x="6667" y="2900"/>
                  <a:pt x="6733" y="2793"/>
                  <a:pt x="6800" y="2684"/>
                </a:cubicBezTo>
                <a:cubicBezTo>
                  <a:pt x="6867" y="2575"/>
                  <a:pt x="6933" y="2462"/>
                  <a:pt x="7000" y="2348"/>
                </a:cubicBezTo>
                <a:cubicBezTo>
                  <a:pt x="7067" y="2234"/>
                  <a:pt x="7133" y="2116"/>
                  <a:pt x="7200" y="2000"/>
                </a:cubicBezTo>
                <a:cubicBezTo>
                  <a:pt x="7267" y="1884"/>
                  <a:pt x="7333" y="1767"/>
                  <a:pt x="7400" y="1653"/>
                </a:cubicBezTo>
                <a:cubicBezTo>
                  <a:pt x="7467" y="1539"/>
                  <a:pt x="7533" y="1425"/>
                  <a:pt x="7600" y="1316"/>
                </a:cubicBezTo>
                <a:cubicBezTo>
                  <a:pt x="7667" y="1207"/>
                  <a:pt x="7733" y="1100"/>
                  <a:pt x="7800" y="1000"/>
                </a:cubicBezTo>
                <a:cubicBezTo>
                  <a:pt x="7867" y="900"/>
                  <a:pt x="7933" y="804"/>
                  <a:pt x="8000" y="715"/>
                </a:cubicBezTo>
                <a:cubicBezTo>
                  <a:pt x="8067" y="626"/>
                  <a:pt x="8133" y="542"/>
                  <a:pt x="8200" y="468"/>
                </a:cubicBezTo>
                <a:cubicBezTo>
                  <a:pt x="8267" y="394"/>
                  <a:pt x="8333" y="326"/>
                  <a:pt x="8400" y="268"/>
                </a:cubicBezTo>
                <a:cubicBezTo>
                  <a:pt x="8467" y="210"/>
                  <a:pt x="8533" y="161"/>
                  <a:pt x="8600" y="121"/>
                </a:cubicBezTo>
                <a:cubicBezTo>
                  <a:pt x="8667" y="81"/>
                  <a:pt x="8733" y="50"/>
                  <a:pt x="8800" y="30"/>
                </a:cubicBezTo>
                <a:cubicBezTo>
                  <a:pt x="8867" y="10"/>
                  <a:pt x="8933" y="0"/>
                  <a:pt x="9000" y="0"/>
                </a:cubicBezTo>
                <a:cubicBezTo>
                  <a:pt x="9067" y="0"/>
                  <a:pt x="9133" y="10"/>
                  <a:pt x="9200" y="30"/>
                </a:cubicBezTo>
                <a:cubicBezTo>
                  <a:pt x="9267" y="50"/>
                  <a:pt x="9333" y="80"/>
                  <a:pt x="9400" y="120"/>
                </a:cubicBezTo>
                <a:cubicBezTo>
                  <a:pt x="9467" y="160"/>
                  <a:pt x="9533" y="210"/>
                  <a:pt x="9600" y="268"/>
                </a:cubicBezTo>
                <a:cubicBezTo>
                  <a:pt x="9667" y="326"/>
                  <a:pt x="9733" y="394"/>
                  <a:pt x="9800" y="468"/>
                </a:cubicBezTo>
                <a:cubicBezTo>
                  <a:pt x="9867" y="542"/>
                  <a:pt x="9933" y="625"/>
                  <a:pt x="10000" y="714"/>
                </a:cubicBezTo>
                <a:cubicBezTo>
                  <a:pt x="10067" y="803"/>
                  <a:pt x="10133" y="900"/>
                  <a:pt x="10200" y="1000"/>
                </a:cubicBezTo>
                <a:cubicBezTo>
                  <a:pt x="10267" y="1100"/>
                  <a:pt x="10333" y="1206"/>
                  <a:pt x="10400" y="1315"/>
                </a:cubicBezTo>
                <a:cubicBezTo>
                  <a:pt x="10467" y="1424"/>
                  <a:pt x="10533" y="1538"/>
                  <a:pt x="10600" y="1652"/>
                </a:cubicBezTo>
                <a:cubicBezTo>
                  <a:pt x="10667" y="1766"/>
                  <a:pt x="10733" y="1883"/>
                  <a:pt x="10800" y="1999"/>
                </a:cubicBezTo>
                <a:cubicBezTo>
                  <a:pt x="10867" y="2115"/>
                  <a:pt x="10933" y="2233"/>
                  <a:pt x="11000" y="2347"/>
                </a:cubicBezTo>
                <a:cubicBezTo>
                  <a:pt x="11067" y="2461"/>
                  <a:pt x="11133" y="2574"/>
                  <a:pt x="11200" y="2683"/>
                </a:cubicBezTo>
                <a:cubicBezTo>
                  <a:pt x="11267" y="2792"/>
                  <a:pt x="11333" y="2899"/>
                  <a:pt x="11400" y="2999"/>
                </a:cubicBezTo>
                <a:cubicBezTo>
                  <a:pt x="11467" y="3099"/>
                  <a:pt x="11533" y="3196"/>
                  <a:pt x="11600" y="3285"/>
                </a:cubicBezTo>
                <a:cubicBezTo>
                  <a:pt x="11667" y="3374"/>
                  <a:pt x="11733" y="3458"/>
                  <a:pt x="11800" y="3532"/>
                </a:cubicBezTo>
                <a:cubicBezTo>
                  <a:pt x="11867" y="3606"/>
                  <a:pt x="11933" y="3674"/>
                  <a:pt x="12000" y="3732"/>
                </a:cubicBezTo>
                <a:cubicBezTo>
                  <a:pt x="12067" y="3790"/>
                  <a:pt x="12133" y="3839"/>
                  <a:pt x="12200" y="3879"/>
                </a:cubicBezTo>
                <a:cubicBezTo>
                  <a:pt x="12267" y="3919"/>
                  <a:pt x="12333" y="3950"/>
                  <a:pt x="12400" y="3970"/>
                </a:cubicBezTo>
                <a:cubicBezTo>
                  <a:pt x="12467" y="3990"/>
                  <a:pt x="12533" y="4000"/>
                  <a:pt x="12600" y="4000"/>
                </a:cubicBezTo>
                <a:cubicBezTo>
                  <a:pt x="12667" y="4000"/>
                  <a:pt x="12733" y="3990"/>
                  <a:pt x="12800" y="3970"/>
                </a:cubicBezTo>
                <a:cubicBezTo>
                  <a:pt x="12867" y="3950"/>
                  <a:pt x="12933" y="3920"/>
                  <a:pt x="13000" y="3880"/>
                </a:cubicBezTo>
                <a:cubicBezTo>
                  <a:pt x="13067" y="3840"/>
                  <a:pt x="13133" y="3790"/>
                  <a:pt x="13200" y="3732"/>
                </a:cubicBezTo>
                <a:cubicBezTo>
                  <a:pt x="13267" y="3674"/>
                  <a:pt x="13333" y="3607"/>
                  <a:pt x="13400" y="3533"/>
                </a:cubicBezTo>
                <a:cubicBezTo>
                  <a:pt x="13467" y="3459"/>
                  <a:pt x="13533" y="3375"/>
                  <a:pt x="13600" y="3286"/>
                </a:cubicBezTo>
                <a:cubicBezTo>
                  <a:pt x="13667" y="3197"/>
                  <a:pt x="13733" y="3101"/>
                  <a:pt x="13800" y="3001"/>
                </a:cubicBezTo>
                <a:cubicBezTo>
                  <a:pt x="13867" y="2901"/>
                  <a:pt x="13933" y="2794"/>
                  <a:pt x="14000" y="2685"/>
                </a:cubicBezTo>
                <a:cubicBezTo>
                  <a:pt x="14067" y="2576"/>
                  <a:pt x="14133" y="2462"/>
                  <a:pt x="14200" y="2348"/>
                </a:cubicBezTo>
                <a:cubicBezTo>
                  <a:pt x="14267" y="2234"/>
                  <a:pt x="14333" y="2117"/>
                  <a:pt x="14400" y="2001"/>
                </a:cubicBezTo>
                <a:cubicBezTo>
                  <a:pt x="14467" y="1885"/>
                  <a:pt x="14533" y="1767"/>
                  <a:pt x="14600" y="1653"/>
                </a:cubicBezTo>
                <a:cubicBezTo>
                  <a:pt x="14667" y="1539"/>
                  <a:pt x="14733" y="1426"/>
                  <a:pt x="14800" y="1317"/>
                </a:cubicBezTo>
                <a:cubicBezTo>
                  <a:pt x="14867" y="1208"/>
                  <a:pt x="14933" y="1101"/>
                  <a:pt x="15000" y="1001"/>
                </a:cubicBezTo>
                <a:cubicBezTo>
                  <a:pt x="15067" y="901"/>
                  <a:pt x="15133" y="804"/>
                  <a:pt x="15200" y="715"/>
                </a:cubicBezTo>
                <a:cubicBezTo>
                  <a:pt x="15267" y="626"/>
                  <a:pt x="15333" y="542"/>
                  <a:pt x="15400" y="468"/>
                </a:cubicBezTo>
                <a:cubicBezTo>
                  <a:pt x="15467" y="394"/>
                  <a:pt x="15533" y="326"/>
                  <a:pt x="15600" y="268"/>
                </a:cubicBezTo>
                <a:cubicBezTo>
                  <a:pt x="15667" y="210"/>
                  <a:pt x="15733" y="161"/>
                  <a:pt x="15800" y="121"/>
                </a:cubicBezTo>
                <a:cubicBezTo>
                  <a:pt x="15867" y="81"/>
                  <a:pt x="15933" y="51"/>
                  <a:pt x="16000" y="31"/>
                </a:cubicBezTo>
                <a:cubicBezTo>
                  <a:pt x="16067" y="11"/>
                  <a:pt x="16133" y="0"/>
                  <a:pt x="16200" y="0"/>
                </a:cubicBezTo>
                <a:cubicBezTo>
                  <a:pt x="16267" y="0"/>
                  <a:pt x="16333" y="10"/>
                  <a:pt x="16400" y="30"/>
                </a:cubicBezTo>
                <a:cubicBezTo>
                  <a:pt x="16467" y="50"/>
                  <a:pt x="16533" y="80"/>
                  <a:pt x="16600" y="120"/>
                </a:cubicBezTo>
                <a:cubicBezTo>
                  <a:pt x="16667" y="160"/>
                  <a:pt x="16733" y="210"/>
                  <a:pt x="16800" y="268"/>
                </a:cubicBezTo>
                <a:cubicBezTo>
                  <a:pt x="16867" y="326"/>
                  <a:pt x="16933" y="393"/>
                  <a:pt x="17000" y="467"/>
                </a:cubicBezTo>
                <a:cubicBezTo>
                  <a:pt x="17067" y="541"/>
                  <a:pt x="17133" y="625"/>
                  <a:pt x="17200" y="714"/>
                </a:cubicBezTo>
                <a:cubicBezTo>
                  <a:pt x="17267" y="803"/>
                  <a:pt x="17333" y="899"/>
                  <a:pt x="17400" y="999"/>
                </a:cubicBezTo>
                <a:cubicBezTo>
                  <a:pt x="17467" y="1099"/>
                  <a:pt x="17533" y="1206"/>
                  <a:pt x="17600" y="1315"/>
                </a:cubicBezTo>
                <a:cubicBezTo>
                  <a:pt x="17667" y="1424"/>
                  <a:pt x="17733" y="1538"/>
                  <a:pt x="17800" y="1652"/>
                </a:cubicBezTo>
                <a:cubicBezTo>
                  <a:pt x="17867" y="1766"/>
                  <a:pt x="17933" y="1883"/>
                  <a:pt x="18000" y="1999"/>
                </a:cubicBezTo>
                <a:cubicBezTo>
                  <a:pt x="18067" y="2115"/>
                  <a:pt x="18133" y="2232"/>
                  <a:pt x="18200" y="2346"/>
                </a:cubicBezTo>
                <a:cubicBezTo>
                  <a:pt x="18267" y="2460"/>
                  <a:pt x="18333" y="2574"/>
                  <a:pt x="18400" y="2683"/>
                </a:cubicBezTo>
                <a:cubicBezTo>
                  <a:pt x="18467" y="2792"/>
                  <a:pt x="18533" y="2899"/>
                  <a:pt x="18600" y="2999"/>
                </a:cubicBezTo>
                <a:cubicBezTo>
                  <a:pt x="18667" y="3099"/>
                  <a:pt x="18733" y="3196"/>
                  <a:pt x="18800" y="3285"/>
                </a:cubicBezTo>
                <a:cubicBezTo>
                  <a:pt x="18867" y="3374"/>
                  <a:pt x="18933" y="3456"/>
                  <a:pt x="19000" y="3531"/>
                </a:cubicBezTo>
                <a:cubicBezTo>
                  <a:pt x="19067" y="3606"/>
                  <a:pt x="19133" y="3674"/>
                  <a:pt x="19200" y="3732"/>
                </a:cubicBezTo>
                <a:cubicBezTo>
                  <a:pt x="19267" y="3790"/>
                  <a:pt x="19333" y="3839"/>
                  <a:pt x="19400" y="3879"/>
                </a:cubicBezTo>
                <a:cubicBezTo>
                  <a:pt x="19467" y="3919"/>
                  <a:pt x="19533" y="3949"/>
                  <a:pt x="19600" y="3969"/>
                </a:cubicBezTo>
                <a:cubicBezTo>
                  <a:pt x="19667" y="3989"/>
                  <a:pt x="19733" y="4000"/>
                  <a:pt x="19800" y="4000"/>
                </a:cubicBezTo>
                <a:cubicBezTo>
                  <a:pt x="19867" y="4000"/>
                  <a:pt x="19933" y="3990"/>
                  <a:pt x="20000" y="3970"/>
                </a:cubicBezTo>
                <a:cubicBezTo>
                  <a:pt x="20067" y="3950"/>
                  <a:pt x="20133" y="3920"/>
                  <a:pt x="20200" y="3880"/>
                </a:cubicBezTo>
                <a:cubicBezTo>
                  <a:pt x="20267" y="3840"/>
                  <a:pt x="20333" y="3791"/>
                  <a:pt x="20400" y="3733"/>
                </a:cubicBezTo>
                <a:cubicBezTo>
                  <a:pt x="20467" y="3675"/>
                  <a:pt x="20533" y="3608"/>
                  <a:pt x="20600" y="3533"/>
                </a:cubicBezTo>
                <a:cubicBezTo>
                  <a:pt x="20667" y="3458"/>
                  <a:pt x="20733" y="3375"/>
                  <a:pt x="20800" y="3286"/>
                </a:cubicBezTo>
                <a:cubicBezTo>
                  <a:pt x="20867" y="3197"/>
                  <a:pt x="20933" y="3101"/>
                  <a:pt x="21000" y="3001"/>
                </a:cubicBezTo>
                <a:cubicBezTo>
                  <a:pt x="21067" y="2901"/>
                  <a:pt x="21133" y="2794"/>
                  <a:pt x="21200" y="2685"/>
                </a:cubicBezTo>
                <a:cubicBezTo>
                  <a:pt x="21267" y="2576"/>
                  <a:pt x="21333" y="2462"/>
                  <a:pt x="21400" y="2348"/>
                </a:cubicBezTo>
                <a:cubicBezTo>
                  <a:pt x="21467" y="2234"/>
                  <a:pt x="21533" y="2117"/>
                  <a:pt x="21600" y="2001"/>
                </a:cubicBezTo>
                <a:cubicBezTo>
                  <a:pt x="21667" y="1885"/>
                  <a:pt x="21733" y="1768"/>
                  <a:pt x="21800" y="1654"/>
                </a:cubicBezTo>
                <a:cubicBezTo>
                  <a:pt x="21867" y="1540"/>
                  <a:pt x="21933" y="1426"/>
                  <a:pt x="22000" y="1317"/>
                </a:cubicBezTo>
                <a:cubicBezTo>
                  <a:pt x="22067" y="1208"/>
                  <a:pt x="22133" y="1101"/>
                  <a:pt x="22200" y="1001"/>
                </a:cubicBezTo>
                <a:cubicBezTo>
                  <a:pt x="22267" y="901"/>
                  <a:pt x="22333" y="804"/>
                  <a:pt x="22400" y="715"/>
                </a:cubicBezTo>
                <a:cubicBezTo>
                  <a:pt x="22467" y="626"/>
                  <a:pt x="22533" y="543"/>
                  <a:pt x="22600" y="469"/>
                </a:cubicBezTo>
                <a:cubicBezTo>
                  <a:pt x="22667" y="395"/>
                  <a:pt x="22733" y="327"/>
                  <a:pt x="22800" y="269"/>
                </a:cubicBezTo>
                <a:cubicBezTo>
                  <a:pt x="22867" y="211"/>
                  <a:pt x="22933" y="161"/>
                  <a:pt x="23000" y="121"/>
                </a:cubicBezTo>
                <a:cubicBezTo>
                  <a:pt x="23067" y="81"/>
                  <a:pt x="23133" y="51"/>
                  <a:pt x="23200" y="31"/>
                </a:cubicBezTo>
                <a:cubicBezTo>
                  <a:pt x="23267" y="11"/>
                  <a:pt x="23333" y="0"/>
                  <a:pt x="23400" y="0"/>
                </a:cubicBezTo>
                <a:cubicBezTo>
                  <a:pt x="23467" y="0"/>
                  <a:pt x="23533" y="10"/>
                  <a:pt x="23600" y="30"/>
                </a:cubicBezTo>
                <a:cubicBezTo>
                  <a:pt x="23667" y="50"/>
                  <a:pt x="23733" y="80"/>
                  <a:pt x="23800" y="120"/>
                </a:cubicBezTo>
                <a:cubicBezTo>
                  <a:pt x="23867" y="160"/>
                  <a:pt x="23933" y="209"/>
                  <a:pt x="24000" y="267"/>
                </a:cubicBezTo>
                <a:cubicBezTo>
                  <a:pt x="24067" y="325"/>
                  <a:pt x="24133" y="393"/>
                  <a:pt x="24200" y="467"/>
                </a:cubicBezTo>
                <a:cubicBezTo>
                  <a:pt x="24267" y="541"/>
                  <a:pt x="24333" y="624"/>
                  <a:pt x="24400" y="713"/>
                </a:cubicBezTo>
                <a:cubicBezTo>
                  <a:pt x="24467" y="802"/>
                  <a:pt x="24533" y="899"/>
                  <a:pt x="24600" y="999"/>
                </a:cubicBezTo>
                <a:cubicBezTo>
                  <a:pt x="24667" y="1099"/>
                  <a:pt x="24733" y="1206"/>
                  <a:pt x="24800" y="1315"/>
                </a:cubicBezTo>
                <a:cubicBezTo>
                  <a:pt x="24867" y="1424"/>
                  <a:pt x="24933" y="1537"/>
                  <a:pt x="25000" y="1651"/>
                </a:cubicBezTo>
                <a:cubicBezTo>
                  <a:pt x="25067" y="1765"/>
                  <a:pt x="25133" y="1883"/>
                  <a:pt x="25200" y="1999"/>
                </a:cubicBezTo>
                <a:cubicBezTo>
                  <a:pt x="25267" y="2115"/>
                  <a:pt x="25333" y="2232"/>
                  <a:pt x="25400" y="2346"/>
                </a:cubicBezTo>
                <a:cubicBezTo>
                  <a:pt x="25467" y="2460"/>
                  <a:pt x="25533" y="2574"/>
                  <a:pt x="25600" y="2683"/>
                </a:cubicBezTo>
                <a:cubicBezTo>
                  <a:pt x="25667" y="2792"/>
                  <a:pt x="25733" y="2899"/>
                  <a:pt x="25800" y="2999"/>
                </a:cubicBezTo>
                <a:cubicBezTo>
                  <a:pt x="25867" y="3099"/>
                  <a:pt x="25933" y="3196"/>
                  <a:pt x="26000" y="3285"/>
                </a:cubicBezTo>
                <a:cubicBezTo>
                  <a:pt x="26067" y="3374"/>
                  <a:pt x="26133" y="3457"/>
                  <a:pt x="26200" y="3531"/>
                </a:cubicBezTo>
                <a:cubicBezTo>
                  <a:pt x="26267" y="3605"/>
                  <a:pt x="26333" y="3673"/>
                  <a:pt x="26400" y="3731"/>
                </a:cubicBezTo>
                <a:cubicBezTo>
                  <a:pt x="26467" y="3789"/>
                  <a:pt x="26533" y="3839"/>
                  <a:pt x="26600" y="3879"/>
                </a:cubicBezTo>
                <a:cubicBezTo>
                  <a:pt x="26667" y="3919"/>
                  <a:pt x="26733" y="3949"/>
                  <a:pt x="26800" y="3969"/>
                </a:cubicBezTo>
                <a:cubicBezTo>
                  <a:pt x="26867" y="3989"/>
                  <a:pt x="26933" y="4000"/>
                  <a:pt x="27000" y="4000"/>
                </a:cubicBezTo>
                <a:cubicBezTo>
                  <a:pt x="27067" y="4000"/>
                  <a:pt x="27133" y="3990"/>
                  <a:pt x="27200" y="3970"/>
                </a:cubicBezTo>
                <a:cubicBezTo>
                  <a:pt x="27267" y="3950"/>
                  <a:pt x="27333" y="3920"/>
                  <a:pt x="27400" y="3880"/>
                </a:cubicBezTo>
                <a:cubicBezTo>
                  <a:pt x="27467" y="3840"/>
                  <a:pt x="27533" y="3791"/>
                  <a:pt x="27600" y="3733"/>
                </a:cubicBezTo>
                <a:cubicBezTo>
                  <a:pt x="27667" y="3675"/>
                  <a:pt x="27733" y="3607"/>
                  <a:pt x="27800" y="3533"/>
                </a:cubicBezTo>
                <a:cubicBezTo>
                  <a:pt x="27867" y="3459"/>
                  <a:pt x="27933" y="3376"/>
                  <a:pt x="28000" y="3287"/>
                </a:cubicBezTo>
                <a:cubicBezTo>
                  <a:pt x="28067" y="3198"/>
                  <a:pt x="28133" y="3101"/>
                  <a:pt x="28200" y="3001"/>
                </a:cubicBezTo>
                <a:cubicBezTo>
                  <a:pt x="28267" y="2901"/>
                  <a:pt x="28333" y="2794"/>
                  <a:pt x="28400" y="2685"/>
                </a:cubicBezTo>
                <a:cubicBezTo>
                  <a:pt x="28467" y="2576"/>
                  <a:pt x="28533" y="2463"/>
                  <a:pt x="28600" y="2349"/>
                </a:cubicBezTo>
                <a:cubicBezTo>
                  <a:pt x="28667" y="2235"/>
                  <a:pt x="28733" y="2117"/>
                  <a:pt x="28800" y="2001"/>
                </a:cubicBezTo>
                <a:cubicBezTo>
                  <a:pt x="28867" y="1885"/>
                  <a:pt x="28933" y="1768"/>
                  <a:pt x="29000" y="1654"/>
                </a:cubicBezTo>
                <a:cubicBezTo>
                  <a:pt x="29067" y="1540"/>
                  <a:pt x="29133" y="1426"/>
                  <a:pt x="29200" y="1317"/>
                </a:cubicBezTo>
                <a:cubicBezTo>
                  <a:pt x="29267" y="1208"/>
                  <a:pt x="29333" y="1101"/>
                  <a:pt x="29400" y="1001"/>
                </a:cubicBezTo>
                <a:cubicBezTo>
                  <a:pt x="29467" y="901"/>
                  <a:pt x="29533" y="805"/>
                  <a:pt x="29600" y="716"/>
                </a:cubicBezTo>
                <a:cubicBezTo>
                  <a:pt x="29667" y="627"/>
                  <a:pt x="29733" y="544"/>
                  <a:pt x="29800" y="469"/>
                </a:cubicBezTo>
                <a:cubicBezTo>
                  <a:pt x="29867" y="394"/>
                  <a:pt x="29933" y="327"/>
                  <a:pt x="30000" y="269"/>
                </a:cubicBezTo>
                <a:cubicBezTo>
                  <a:pt x="30067" y="211"/>
                  <a:pt x="30133" y="161"/>
                  <a:pt x="30200" y="121"/>
                </a:cubicBezTo>
                <a:cubicBezTo>
                  <a:pt x="30267" y="81"/>
                  <a:pt x="30333" y="51"/>
                  <a:pt x="30400" y="31"/>
                </a:cubicBezTo>
                <a:cubicBezTo>
                  <a:pt x="30467" y="11"/>
                  <a:pt x="30533" y="0"/>
                  <a:pt x="30600" y="0"/>
                </a:cubicBezTo>
                <a:cubicBezTo>
                  <a:pt x="30667" y="0"/>
                  <a:pt x="30733" y="10"/>
                  <a:pt x="30800" y="30"/>
                </a:cubicBezTo>
                <a:cubicBezTo>
                  <a:pt x="30867" y="50"/>
                  <a:pt x="30933" y="80"/>
                  <a:pt x="31000" y="120"/>
                </a:cubicBezTo>
                <a:cubicBezTo>
                  <a:pt x="31067" y="160"/>
                  <a:pt x="31133" y="209"/>
                  <a:pt x="31200" y="267"/>
                </a:cubicBezTo>
                <a:cubicBezTo>
                  <a:pt x="31267" y="325"/>
                  <a:pt x="31333" y="393"/>
                  <a:pt x="31400" y="467"/>
                </a:cubicBezTo>
                <a:cubicBezTo>
                  <a:pt x="31467" y="541"/>
                  <a:pt x="31533" y="624"/>
                  <a:pt x="31600" y="713"/>
                </a:cubicBezTo>
                <a:cubicBezTo>
                  <a:pt x="31667" y="802"/>
                  <a:pt x="31733" y="899"/>
                  <a:pt x="31800" y="999"/>
                </a:cubicBezTo>
                <a:cubicBezTo>
                  <a:pt x="31867" y="1099"/>
                  <a:pt x="31933" y="1205"/>
                  <a:pt x="32000" y="1314"/>
                </a:cubicBezTo>
                <a:cubicBezTo>
                  <a:pt x="32067" y="1423"/>
                  <a:pt x="32133" y="1537"/>
                  <a:pt x="32200" y="1651"/>
                </a:cubicBezTo>
                <a:cubicBezTo>
                  <a:pt x="32267" y="1765"/>
                  <a:pt x="32333" y="1882"/>
                  <a:pt x="32400" y="1998"/>
                </a:cubicBezTo>
                <a:cubicBezTo>
                  <a:pt x="32467" y="2114"/>
                  <a:pt x="32533" y="2232"/>
                  <a:pt x="32600" y="2346"/>
                </a:cubicBezTo>
                <a:cubicBezTo>
                  <a:pt x="32667" y="2460"/>
                  <a:pt x="32733" y="2573"/>
                  <a:pt x="32800" y="2682"/>
                </a:cubicBezTo>
                <a:cubicBezTo>
                  <a:pt x="32867" y="2791"/>
                  <a:pt x="32933" y="2899"/>
                  <a:pt x="33000" y="2999"/>
                </a:cubicBezTo>
                <a:cubicBezTo>
                  <a:pt x="33067" y="3099"/>
                  <a:pt x="33133" y="3195"/>
                  <a:pt x="33200" y="3284"/>
                </a:cubicBezTo>
                <a:cubicBezTo>
                  <a:pt x="33267" y="3373"/>
                  <a:pt x="33333" y="3456"/>
                  <a:pt x="33400" y="3531"/>
                </a:cubicBezTo>
                <a:cubicBezTo>
                  <a:pt x="33467" y="3606"/>
                  <a:pt x="33533" y="3673"/>
                  <a:pt x="33600" y="3731"/>
                </a:cubicBezTo>
                <a:cubicBezTo>
                  <a:pt x="33667" y="3789"/>
                  <a:pt x="33733" y="3839"/>
                  <a:pt x="33800" y="3879"/>
                </a:cubicBezTo>
                <a:cubicBezTo>
                  <a:pt x="33867" y="3919"/>
                  <a:pt x="33933" y="3949"/>
                  <a:pt x="34000" y="3969"/>
                </a:cubicBezTo>
                <a:cubicBezTo>
                  <a:pt x="34067" y="3989"/>
                  <a:pt x="34133" y="4000"/>
                  <a:pt x="34200" y="4000"/>
                </a:cubicBezTo>
                <a:cubicBezTo>
                  <a:pt x="34267" y="4000"/>
                  <a:pt x="34333" y="3990"/>
                  <a:pt x="34400" y="3970"/>
                </a:cubicBezTo>
                <a:cubicBezTo>
                  <a:pt x="34467" y="3950"/>
                  <a:pt x="34533" y="3920"/>
                  <a:pt x="34600" y="3880"/>
                </a:cubicBezTo>
                <a:cubicBezTo>
                  <a:pt x="34667" y="3840"/>
                  <a:pt x="34733" y="3791"/>
                  <a:pt x="34800" y="3733"/>
                </a:cubicBezTo>
                <a:cubicBezTo>
                  <a:pt x="34867" y="3675"/>
                  <a:pt x="34933" y="3607"/>
                  <a:pt x="35000" y="3533"/>
                </a:cubicBezTo>
                <a:cubicBezTo>
                  <a:pt x="35067" y="3459"/>
                  <a:pt x="35133" y="3375"/>
                  <a:pt x="35200" y="3287"/>
                </a:cubicBezTo>
                <a:cubicBezTo>
                  <a:pt x="35267" y="3199"/>
                  <a:pt x="35333" y="3102"/>
                  <a:pt x="35400" y="3002"/>
                </a:cubicBezTo>
                <a:cubicBezTo>
                  <a:pt x="35467" y="2902"/>
                  <a:pt x="35533" y="2795"/>
                  <a:pt x="35600" y="2686"/>
                </a:cubicBezTo>
                <a:cubicBezTo>
                  <a:pt x="35667" y="2577"/>
                  <a:pt x="35733" y="2463"/>
                  <a:pt x="35800" y="2349"/>
                </a:cubicBezTo>
                <a:cubicBezTo>
                  <a:pt x="35867" y="2235"/>
                  <a:pt x="35967" y="2060"/>
                  <a:pt x="36000" y="2002"/>
                </a:cubicBezTo>
                <a:cubicBezTo>
                  <a:pt x="36033" y="1944"/>
                  <a:pt x="36016" y="1973"/>
                  <a:pt x="36000" y="2002"/>
                </a:cubicBezTo>
              </a:path>
            </a:pathLst>
          </a:custGeom>
          <a:noFill/>
          <a:ln w="228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759154" y="5295340"/>
            <a:ext cx="55943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dirty="0" err="1" smtClean="0">
                <a:latin typeface="Arial" charset="0"/>
                <a:ea typeface="宋体" pitchFamily="2" charset="-122"/>
              </a:rPr>
              <a:t>Decoherence</a:t>
            </a:r>
            <a:r>
              <a:rPr lang="en-US" altLang="zh-CN" dirty="0" smtClean="0">
                <a:latin typeface="Arial" charset="0"/>
                <a:ea typeface="宋体" pitchFamily="2" charset="-122"/>
              </a:rPr>
              <a:t>, dissipation, disentanglement</a:t>
            </a:r>
          </a:p>
          <a:p>
            <a:pPr marL="285750" indent="-285750" algn="l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dirty="0" smtClean="0">
                <a:latin typeface="Arial" charset="0"/>
                <a:ea typeface="宋体" pitchFamily="2" charset="-122"/>
              </a:rPr>
              <a:t>Entanglement creation</a:t>
            </a:r>
            <a:endParaRPr lang="en-US" altLang="zh-CN" dirty="0">
              <a:latin typeface="Arial" charset="0"/>
              <a:ea typeface="宋体" pitchFamily="2" charset="-122"/>
            </a:endParaRPr>
          </a:p>
        </p:txBody>
      </p:sp>
      <p:sp>
        <p:nvSpPr>
          <p:cNvPr id="24" name="Freeform 2"/>
          <p:cNvSpPr>
            <a:spLocks/>
          </p:cNvSpPr>
          <p:nvPr/>
        </p:nvSpPr>
        <p:spPr bwMode="auto">
          <a:xfrm rot="1496216">
            <a:off x="3916581" y="2114044"/>
            <a:ext cx="800472" cy="321468"/>
          </a:xfrm>
          <a:custGeom>
            <a:avLst/>
            <a:gdLst>
              <a:gd name="T0" fmla="*/ 2147483647 w 36033"/>
              <a:gd name="T1" fmla="*/ 2147483647 h 4000"/>
              <a:gd name="T2" fmla="*/ 2147483647 w 36033"/>
              <a:gd name="T3" fmla="*/ 2147483647 h 4000"/>
              <a:gd name="T4" fmla="*/ 2147483647 w 36033"/>
              <a:gd name="T5" fmla="*/ 2147483647 h 4000"/>
              <a:gd name="T6" fmla="*/ 2147483647 w 36033"/>
              <a:gd name="T7" fmla="*/ 2147483647 h 4000"/>
              <a:gd name="T8" fmla="*/ 2147483647 w 36033"/>
              <a:gd name="T9" fmla="*/ 2147483647 h 4000"/>
              <a:gd name="T10" fmla="*/ 2147483647 w 36033"/>
              <a:gd name="T11" fmla="*/ 2147483647 h 4000"/>
              <a:gd name="T12" fmla="*/ 2147483647 w 36033"/>
              <a:gd name="T13" fmla="*/ 2147483647 h 4000"/>
              <a:gd name="T14" fmla="*/ 2147483647 w 36033"/>
              <a:gd name="T15" fmla="*/ 2147483647 h 4000"/>
              <a:gd name="T16" fmla="*/ 2147483647 w 36033"/>
              <a:gd name="T17" fmla="*/ 2147483647 h 4000"/>
              <a:gd name="T18" fmla="*/ 2147483647 w 36033"/>
              <a:gd name="T19" fmla="*/ 2147483647 h 4000"/>
              <a:gd name="T20" fmla="*/ 2147483647 w 36033"/>
              <a:gd name="T21" fmla="*/ 2147483647 h 4000"/>
              <a:gd name="T22" fmla="*/ 2147483647 w 36033"/>
              <a:gd name="T23" fmla="*/ 2147483647 h 4000"/>
              <a:gd name="T24" fmla="*/ 2147483647 w 36033"/>
              <a:gd name="T25" fmla="*/ 2147483647 h 4000"/>
              <a:gd name="T26" fmla="*/ 2147483647 w 36033"/>
              <a:gd name="T27" fmla="*/ 2147483647 h 4000"/>
              <a:gd name="T28" fmla="*/ 2147483647 w 36033"/>
              <a:gd name="T29" fmla="*/ 2147483647 h 4000"/>
              <a:gd name="T30" fmla="*/ 2147483647 w 36033"/>
              <a:gd name="T31" fmla="*/ 2147483647 h 4000"/>
              <a:gd name="T32" fmla="*/ 2147483647 w 36033"/>
              <a:gd name="T33" fmla="*/ 2147483647 h 4000"/>
              <a:gd name="T34" fmla="*/ 2147483647 w 36033"/>
              <a:gd name="T35" fmla="*/ 2147483647 h 4000"/>
              <a:gd name="T36" fmla="*/ 2147483647 w 36033"/>
              <a:gd name="T37" fmla="*/ 2147483647 h 4000"/>
              <a:gd name="T38" fmla="*/ 2147483647 w 36033"/>
              <a:gd name="T39" fmla="*/ 2147483647 h 4000"/>
              <a:gd name="T40" fmla="*/ 2147483647 w 36033"/>
              <a:gd name="T41" fmla="*/ 2147483647 h 4000"/>
              <a:gd name="T42" fmla="*/ 2147483647 w 36033"/>
              <a:gd name="T43" fmla="*/ 2147483647 h 4000"/>
              <a:gd name="T44" fmla="*/ 2147483647 w 36033"/>
              <a:gd name="T45" fmla="*/ 2147483647 h 4000"/>
              <a:gd name="T46" fmla="*/ 2147483647 w 36033"/>
              <a:gd name="T47" fmla="*/ 2147483647 h 4000"/>
              <a:gd name="T48" fmla="*/ 2147483647 w 36033"/>
              <a:gd name="T49" fmla="*/ 2147483647 h 4000"/>
              <a:gd name="T50" fmla="*/ 2147483647 w 36033"/>
              <a:gd name="T51" fmla="*/ 2147483647 h 4000"/>
              <a:gd name="T52" fmla="*/ 2147483647 w 36033"/>
              <a:gd name="T53" fmla="*/ 2147483647 h 4000"/>
              <a:gd name="T54" fmla="*/ 2147483647 w 36033"/>
              <a:gd name="T55" fmla="*/ 2147483647 h 4000"/>
              <a:gd name="T56" fmla="*/ 2147483647 w 36033"/>
              <a:gd name="T57" fmla="*/ 2147483647 h 4000"/>
              <a:gd name="T58" fmla="*/ 2147483647 w 36033"/>
              <a:gd name="T59" fmla="*/ 2147483647 h 4000"/>
              <a:gd name="T60" fmla="*/ 2147483647 w 36033"/>
              <a:gd name="T61" fmla="*/ 2147483647 h 4000"/>
              <a:gd name="T62" fmla="*/ 2147483647 w 36033"/>
              <a:gd name="T63" fmla="*/ 2147483647 h 4000"/>
              <a:gd name="T64" fmla="*/ 2147483647 w 36033"/>
              <a:gd name="T65" fmla="*/ 2147483647 h 4000"/>
              <a:gd name="T66" fmla="*/ 2147483647 w 36033"/>
              <a:gd name="T67" fmla="*/ 2147483647 h 4000"/>
              <a:gd name="T68" fmla="*/ 2147483647 w 36033"/>
              <a:gd name="T69" fmla="*/ 2147483647 h 4000"/>
              <a:gd name="T70" fmla="*/ 2147483647 w 36033"/>
              <a:gd name="T71" fmla="*/ 2147483647 h 4000"/>
              <a:gd name="T72" fmla="*/ 2147483647 w 36033"/>
              <a:gd name="T73" fmla="*/ 2147483647 h 4000"/>
              <a:gd name="T74" fmla="*/ 2147483647 w 36033"/>
              <a:gd name="T75" fmla="*/ 2147483647 h 4000"/>
              <a:gd name="T76" fmla="*/ 2147483647 w 36033"/>
              <a:gd name="T77" fmla="*/ 2147483647 h 4000"/>
              <a:gd name="T78" fmla="*/ 2147483647 w 36033"/>
              <a:gd name="T79" fmla="*/ 2147483647 h 4000"/>
              <a:gd name="T80" fmla="*/ 2147483647 w 36033"/>
              <a:gd name="T81" fmla="*/ 2147483647 h 4000"/>
              <a:gd name="T82" fmla="*/ 2147483647 w 36033"/>
              <a:gd name="T83" fmla="*/ 2147483647 h 4000"/>
              <a:gd name="T84" fmla="*/ 2147483647 w 36033"/>
              <a:gd name="T85" fmla="*/ 2147483647 h 4000"/>
              <a:gd name="T86" fmla="*/ 2147483647 w 36033"/>
              <a:gd name="T87" fmla="*/ 2147483647 h 4000"/>
              <a:gd name="T88" fmla="*/ 2147483647 w 36033"/>
              <a:gd name="T89" fmla="*/ 2147483647 h 4000"/>
              <a:gd name="T90" fmla="*/ 2147483647 w 36033"/>
              <a:gd name="T91" fmla="*/ 2147483647 h 4000"/>
              <a:gd name="T92" fmla="*/ 2147483647 w 36033"/>
              <a:gd name="T93" fmla="*/ 2147483647 h 4000"/>
              <a:gd name="T94" fmla="*/ 2147483647 w 36033"/>
              <a:gd name="T95" fmla="*/ 2147483647 h 4000"/>
              <a:gd name="T96" fmla="*/ 2147483647 w 36033"/>
              <a:gd name="T97" fmla="*/ 2147483647 h 4000"/>
              <a:gd name="T98" fmla="*/ 2147483647 w 36033"/>
              <a:gd name="T99" fmla="*/ 2147483647 h 4000"/>
              <a:gd name="T100" fmla="*/ 2147483647 w 36033"/>
              <a:gd name="T101" fmla="*/ 2147483647 h 4000"/>
              <a:gd name="T102" fmla="*/ 2147483647 w 36033"/>
              <a:gd name="T103" fmla="*/ 2147483647 h 4000"/>
              <a:gd name="T104" fmla="*/ 2147483647 w 36033"/>
              <a:gd name="T105" fmla="*/ 2147483647 h 4000"/>
              <a:gd name="T106" fmla="*/ 2147483647 w 36033"/>
              <a:gd name="T107" fmla="*/ 2147483647 h 4000"/>
              <a:gd name="T108" fmla="*/ 2147483647 w 36033"/>
              <a:gd name="T109" fmla="*/ 2147483647 h 4000"/>
              <a:gd name="T110" fmla="*/ 2147483647 w 36033"/>
              <a:gd name="T111" fmla="*/ 2147483647 h 4000"/>
              <a:gd name="T112" fmla="*/ 2147483647 w 36033"/>
              <a:gd name="T113" fmla="*/ 2147483647 h 4000"/>
              <a:gd name="T114" fmla="*/ 2147483647 w 36033"/>
              <a:gd name="T115" fmla="*/ 2147483647 h 4000"/>
              <a:gd name="T116" fmla="*/ 2147483647 w 36033"/>
              <a:gd name="T117" fmla="*/ 2147483647 h 4000"/>
              <a:gd name="T118" fmla="*/ 2147483647 w 36033"/>
              <a:gd name="T119" fmla="*/ 2147483647 h 40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6033"/>
              <a:gd name="T181" fmla="*/ 0 h 4000"/>
              <a:gd name="T182" fmla="*/ 36033 w 36033"/>
              <a:gd name="T183" fmla="*/ 4000 h 400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6033" h="4000">
                <a:moveTo>
                  <a:pt x="0" y="2000"/>
                </a:moveTo>
                <a:cubicBezTo>
                  <a:pt x="66" y="1883"/>
                  <a:pt x="133" y="1767"/>
                  <a:pt x="200" y="1653"/>
                </a:cubicBezTo>
                <a:cubicBezTo>
                  <a:pt x="267" y="1539"/>
                  <a:pt x="333" y="1425"/>
                  <a:pt x="400" y="1316"/>
                </a:cubicBezTo>
                <a:cubicBezTo>
                  <a:pt x="467" y="1207"/>
                  <a:pt x="533" y="1100"/>
                  <a:pt x="600" y="1000"/>
                </a:cubicBezTo>
                <a:cubicBezTo>
                  <a:pt x="667" y="900"/>
                  <a:pt x="733" y="803"/>
                  <a:pt x="800" y="714"/>
                </a:cubicBezTo>
                <a:cubicBezTo>
                  <a:pt x="867" y="625"/>
                  <a:pt x="933" y="542"/>
                  <a:pt x="1000" y="468"/>
                </a:cubicBezTo>
                <a:cubicBezTo>
                  <a:pt x="1067" y="394"/>
                  <a:pt x="1133" y="326"/>
                  <a:pt x="1200" y="268"/>
                </a:cubicBezTo>
                <a:cubicBezTo>
                  <a:pt x="1267" y="210"/>
                  <a:pt x="1333" y="161"/>
                  <a:pt x="1400" y="121"/>
                </a:cubicBezTo>
                <a:cubicBezTo>
                  <a:pt x="1467" y="81"/>
                  <a:pt x="1533" y="50"/>
                  <a:pt x="1600" y="30"/>
                </a:cubicBezTo>
                <a:cubicBezTo>
                  <a:pt x="1667" y="10"/>
                  <a:pt x="1733" y="0"/>
                  <a:pt x="1800" y="0"/>
                </a:cubicBezTo>
                <a:cubicBezTo>
                  <a:pt x="1867" y="0"/>
                  <a:pt x="1933" y="10"/>
                  <a:pt x="2000" y="30"/>
                </a:cubicBezTo>
                <a:cubicBezTo>
                  <a:pt x="2067" y="50"/>
                  <a:pt x="2133" y="81"/>
                  <a:pt x="2200" y="121"/>
                </a:cubicBezTo>
                <a:cubicBezTo>
                  <a:pt x="2267" y="161"/>
                  <a:pt x="2333" y="210"/>
                  <a:pt x="2400" y="268"/>
                </a:cubicBezTo>
                <a:cubicBezTo>
                  <a:pt x="2467" y="326"/>
                  <a:pt x="2533" y="394"/>
                  <a:pt x="2600" y="468"/>
                </a:cubicBezTo>
                <a:cubicBezTo>
                  <a:pt x="2667" y="542"/>
                  <a:pt x="2733" y="625"/>
                  <a:pt x="2800" y="714"/>
                </a:cubicBezTo>
                <a:cubicBezTo>
                  <a:pt x="2867" y="803"/>
                  <a:pt x="2933" y="900"/>
                  <a:pt x="3000" y="1000"/>
                </a:cubicBezTo>
                <a:cubicBezTo>
                  <a:pt x="3067" y="1100"/>
                  <a:pt x="3133" y="1207"/>
                  <a:pt x="3200" y="1316"/>
                </a:cubicBezTo>
                <a:cubicBezTo>
                  <a:pt x="3267" y="1425"/>
                  <a:pt x="3333" y="1539"/>
                  <a:pt x="3400" y="1653"/>
                </a:cubicBezTo>
                <a:cubicBezTo>
                  <a:pt x="3467" y="1767"/>
                  <a:pt x="3533" y="1884"/>
                  <a:pt x="3600" y="2000"/>
                </a:cubicBezTo>
                <a:cubicBezTo>
                  <a:pt x="3667" y="2116"/>
                  <a:pt x="3733" y="2233"/>
                  <a:pt x="3800" y="2347"/>
                </a:cubicBezTo>
                <a:cubicBezTo>
                  <a:pt x="3867" y="2461"/>
                  <a:pt x="3933" y="2575"/>
                  <a:pt x="4000" y="2684"/>
                </a:cubicBezTo>
                <a:cubicBezTo>
                  <a:pt x="4067" y="2793"/>
                  <a:pt x="4133" y="2900"/>
                  <a:pt x="4200" y="3000"/>
                </a:cubicBezTo>
                <a:cubicBezTo>
                  <a:pt x="4267" y="3100"/>
                  <a:pt x="4333" y="3196"/>
                  <a:pt x="4400" y="3285"/>
                </a:cubicBezTo>
                <a:cubicBezTo>
                  <a:pt x="4467" y="3374"/>
                  <a:pt x="4533" y="3458"/>
                  <a:pt x="4600" y="3532"/>
                </a:cubicBezTo>
                <a:cubicBezTo>
                  <a:pt x="4667" y="3606"/>
                  <a:pt x="4733" y="3674"/>
                  <a:pt x="4800" y="3732"/>
                </a:cubicBezTo>
                <a:cubicBezTo>
                  <a:pt x="4867" y="3790"/>
                  <a:pt x="4933" y="3839"/>
                  <a:pt x="5000" y="3879"/>
                </a:cubicBezTo>
                <a:cubicBezTo>
                  <a:pt x="5067" y="3919"/>
                  <a:pt x="5133" y="3950"/>
                  <a:pt x="5200" y="3970"/>
                </a:cubicBezTo>
                <a:cubicBezTo>
                  <a:pt x="5267" y="3990"/>
                  <a:pt x="5333" y="4000"/>
                  <a:pt x="5400" y="4000"/>
                </a:cubicBezTo>
                <a:cubicBezTo>
                  <a:pt x="5467" y="4000"/>
                  <a:pt x="5533" y="3990"/>
                  <a:pt x="5600" y="3970"/>
                </a:cubicBezTo>
                <a:cubicBezTo>
                  <a:pt x="5667" y="3950"/>
                  <a:pt x="5733" y="3919"/>
                  <a:pt x="5800" y="3879"/>
                </a:cubicBezTo>
                <a:cubicBezTo>
                  <a:pt x="5867" y="3839"/>
                  <a:pt x="5933" y="3790"/>
                  <a:pt x="6000" y="3732"/>
                </a:cubicBezTo>
                <a:cubicBezTo>
                  <a:pt x="6067" y="3674"/>
                  <a:pt x="6133" y="3606"/>
                  <a:pt x="6200" y="3532"/>
                </a:cubicBezTo>
                <a:cubicBezTo>
                  <a:pt x="6267" y="3458"/>
                  <a:pt x="6333" y="3375"/>
                  <a:pt x="6400" y="3286"/>
                </a:cubicBezTo>
                <a:cubicBezTo>
                  <a:pt x="6467" y="3197"/>
                  <a:pt x="6533" y="3100"/>
                  <a:pt x="6600" y="3000"/>
                </a:cubicBezTo>
                <a:cubicBezTo>
                  <a:pt x="6667" y="2900"/>
                  <a:pt x="6733" y="2793"/>
                  <a:pt x="6800" y="2684"/>
                </a:cubicBezTo>
                <a:cubicBezTo>
                  <a:pt x="6867" y="2575"/>
                  <a:pt x="6933" y="2462"/>
                  <a:pt x="7000" y="2348"/>
                </a:cubicBezTo>
                <a:cubicBezTo>
                  <a:pt x="7067" y="2234"/>
                  <a:pt x="7133" y="2116"/>
                  <a:pt x="7200" y="2000"/>
                </a:cubicBezTo>
                <a:cubicBezTo>
                  <a:pt x="7267" y="1884"/>
                  <a:pt x="7333" y="1767"/>
                  <a:pt x="7400" y="1653"/>
                </a:cubicBezTo>
                <a:cubicBezTo>
                  <a:pt x="7467" y="1539"/>
                  <a:pt x="7533" y="1425"/>
                  <a:pt x="7600" y="1316"/>
                </a:cubicBezTo>
                <a:cubicBezTo>
                  <a:pt x="7667" y="1207"/>
                  <a:pt x="7733" y="1100"/>
                  <a:pt x="7800" y="1000"/>
                </a:cubicBezTo>
                <a:cubicBezTo>
                  <a:pt x="7867" y="900"/>
                  <a:pt x="7933" y="804"/>
                  <a:pt x="8000" y="715"/>
                </a:cubicBezTo>
                <a:cubicBezTo>
                  <a:pt x="8067" y="626"/>
                  <a:pt x="8133" y="542"/>
                  <a:pt x="8200" y="468"/>
                </a:cubicBezTo>
                <a:cubicBezTo>
                  <a:pt x="8267" y="394"/>
                  <a:pt x="8333" y="326"/>
                  <a:pt x="8400" y="268"/>
                </a:cubicBezTo>
                <a:cubicBezTo>
                  <a:pt x="8467" y="210"/>
                  <a:pt x="8533" y="161"/>
                  <a:pt x="8600" y="121"/>
                </a:cubicBezTo>
                <a:cubicBezTo>
                  <a:pt x="8667" y="81"/>
                  <a:pt x="8733" y="50"/>
                  <a:pt x="8800" y="30"/>
                </a:cubicBezTo>
                <a:cubicBezTo>
                  <a:pt x="8867" y="10"/>
                  <a:pt x="8933" y="0"/>
                  <a:pt x="9000" y="0"/>
                </a:cubicBezTo>
                <a:cubicBezTo>
                  <a:pt x="9067" y="0"/>
                  <a:pt x="9133" y="10"/>
                  <a:pt x="9200" y="30"/>
                </a:cubicBezTo>
                <a:cubicBezTo>
                  <a:pt x="9267" y="50"/>
                  <a:pt x="9333" y="80"/>
                  <a:pt x="9400" y="120"/>
                </a:cubicBezTo>
                <a:cubicBezTo>
                  <a:pt x="9467" y="160"/>
                  <a:pt x="9533" y="210"/>
                  <a:pt x="9600" y="268"/>
                </a:cubicBezTo>
                <a:cubicBezTo>
                  <a:pt x="9667" y="326"/>
                  <a:pt x="9733" y="394"/>
                  <a:pt x="9800" y="468"/>
                </a:cubicBezTo>
                <a:cubicBezTo>
                  <a:pt x="9867" y="542"/>
                  <a:pt x="9933" y="625"/>
                  <a:pt x="10000" y="714"/>
                </a:cubicBezTo>
                <a:cubicBezTo>
                  <a:pt x="10067" y="803"/>
                  <a:pt x="10133" y="900"/>
                  <a:pt x="10200" y="1000"/>
                </a:cubicBezTo>
                <a:cubicBezTo>
                  <a:pt x="10267" y="1100"/>
                  <a:pt x="10333" y="1206"/>
                  <a:pt x="10400" y="1315"/>
                </a:cubicBezTo>
                <a:cubicBezTo>
                  <a:pt x="10467" y="1424"/>
                  <a:pt x="10533" y="1538"/>
                  <a:pt x="10600" y="1652"/>
                </a:cubicBezTo>
                <a:cubicBezTo>
                  <a:pt x="10667" y="1766"/>
                  <a:pt x="10733" y="1883"/>
                  <a:pt x="10800" y="1999"/>
                </a:cubicBezTo>
                <a:cubicBezTo>
                  <a:pt x="10867" y="2115"/>
                  <a:pt x="10933" y="2233"/>
                  <a:pt x="11000" y="2347"/>
                </a:cubicBezTo>
                <a:cubicBezTo>
                  <a:pt x="11067" y="2461"/>
                  <a:pt x="11133" y="2574"/>
                  <a:pt x="11200" y="2683"/>
                </a:cubicBezTo>
                <a:cubicBezTo>
                  <a:pt x="11267" y="2792"/>
                  <a:pt x="11333" y="2899"/>
                  <a:pt x="11400" y="2999"/>
                </a:cubicBezTo>
                <a:cubicBezTo>
                  <a:pt x="11467" y="3099"/>
                  <a:pt x="11533" y="3196"/>
                  <a:pt x="11600" y="3285"/>
                </a:cubicBezTo>
                <a:cubicBezTo>
                  <a:pt x="11667" y="3374"/>
                  <a:pt x="11733" y="3458"/>
                  <a:pt x="11800" y="3532"/>
                </a:cubicBezTo>
                <a:cubicBezTo>
                  <a:pt x="11867" y="3606"/>
                  <a:pt x="11933" y="3674"/>
                  <a:pt x="12000" y="3732"/>
                </a:cubicBezTo>
                <a:cubicBezTo>
                  <a:pt x="12067" y="3790"/>
                  <a:pt x="12133" y="3839"/>
                  <a:pt x="12200" y="3879"/>
                </a:cubicBezTo>
                <a:cubicBezTo>
                  <a:pt x="12267" y="3919"/>
                  <a:pt x="12333" y="3950"/>
                  <a:pt x="12400" y="3970"/>
                </a:cubicBezTo>
                <a:cubicBezTo>
                  <a:pt x="12467" y="3990"/>
                  <a:pt x="12533" y="4000"/>
                  <a:pt x="12600" y="4000"/>
                </a:cubicBezTo>
                <a:cubicBezTo>
                  <a:pt x="12667" y="4000"/>
                  <a:pt x="12733" y="3990"/>
                  <a:pt x="12800" y="3970"/>
                </a:cubicBezTo>
                <a:cubicBezTo>
                  <a:pt x="12867" y="3950"/>
                  <a:pt x="12933" y="3920"/>
                  <a:pt x="13000" y="3880"/>
                </a:cubicBezTo>
                <a:cubicBezTo>
                  <a:pt x="13067" y="3840"/>
                  <a:pt x="13133" y="3790"/>
                  <a:pt x="13200" y="3732"/>
                </a:cubicBezTo>
                <a:cubicBezTo>
                  <a:pt x="13267" y="3674"/>
                  <a:pt x="13333" y="3607"/>
                  <a:pt x="13400" y="3533"/>
                </a:cubicBezTo>
                <a:cubicBezTo>
                  <a:pt x="13467" y="3459"/>
                  <a:pt x="13533" y="3375"/>
                  <a:pt x="13600" y="3286"/>
                </a:cubicBezTo>
                <a:cubicBezTo>
                  <a:pt x="13667" y="3197"/>
                  <a:pt x="13733" y="3101"/>
                  <a:pt x="13800" y="3001"/>
                </a:cubicBezTo>
                <a:cubicBezTo>
                  <a:pt x="13867" y="2901"/>
                  <a:pt x="13933" y="2794"/>
                  <a:pt x="14000" y="2685"/>
                </a:cubicBezTo>
                <a:cubicBezTo>
                  <a:pt x="14067" y="2576"/>
                  <a:pt x="14133" y="2462"/>
                  <a:pt x="14200" y="2348"/>
                </a:cubicBezTo>
                <a:cubicBezTo>
                  <a:pt x="14267" y="2234"/>
                  <a:pt x="14333" y="2117"/>
                  <a:pt x="14400" y="2001"/>
                </a:cubicBezTo>
                <a:cubicBezTo>
                  <a:pt x="14467" y="1885"/>
                  <a:pt x="14533" y="1767"/>
                  <a:pt x="14600" y="1653"/>
                </a:cubicBezTo>
                <a:cubicBezTo>
                  <a:pt x="14667" y="1539"/>
                  <a:pt x="14733" y="1426"/>
                  <a:pt x="14800" y="1317"/>
                </a:cubicBezTo>
                <a:cubicBezTo>
                  <a:pt x="14867" y="1208"/>
                  <a:pt x="14933" y="1101"/>
                  <a:pt x="15000" y="1001"/>
                </a:cubicBezTo>
                <a:cubicBezTo>
                  <a:pt x="15067" y="901"/>
                  <a:pt x="15133" y="804"/>
                  <a:pt x="15200" y="715"/>
                </a:cubicBezTo>
                <a:cubicBezTo>
                  <a:pt x="15267" y="626"/>
                  <a:pt x="15333" y="542"/>
                  <a:pt x="15400" y="468"/>
                </a:cubicBezTo>
                <a:cubicBezTo>
                  <a:pt x="15467" y="394"/>
                  <a:pt x="15533" y="326"/>
                  <a:pt x="15600" y="268"/>
                </a:cubicBezTo>
                <a:cubicBezTo>
                  <a:pt x="15667" y="210"/>
                  <a:pt x="15733" y="161"/>
                  <a:pt x="15800" y="121"/>
                </a:cubicBezTo>
                <a:cubicBezTo>
                  <a:pt x="15867" y="81"/>
                  <a:pt x="15933" y="51"/>
                  <a:pt x="16000" y="31"/>
                </a:cubicBezTo>
                <a:cubicBezTo>
                  <a:pt x="16067" y="11"/>
                  <a:pt x="16133" y="0"/>
                  <a:pt x="16200" y="0"/>
                </a:cubicBezTo>
                <a:cubicBezTo>
                  <a:pt x="16267" y="0"/>
                  <a:pt x="16333" y="10"/>
                  <a:pt x="16400" y="30"/>
                </a:cubicBezTo>
                <a:cubicBezTo>
                  <a:pt x="16467" y="50"/>
                  <a:pt x="16533" y="80"/>
                  <a:pt x="16600" y="120"/>
                </a:cubicBezTo>
                <a:cubicBezTo>
                  <a:pt x="16667" y="160"/>
                  <a:pt x="16733" y="210"/>
                  <a:pt x="16800" y="268"/>
                </a:cubicBezTo>
                <a:cubicBezTo>
                  <a:pt x="16867" y="326"/>
                  <a:pt x="16933" y="393"/>
                  <a:pt x="17000" y="467"/>
                </a:cubicBezTo>
                <a:cubicBezTo>
                  <a:pt x="17067" y="541"/>
                  <a:pt x="17133" y="625"/>
                  <a:pt x="17200" y="714"/>
                </a:cubicBezTo>
                <a:cubicBezTo>
                  <a:pt x="17267" y="803"/>
                  <a:pt x="17333" y="899"/>
                  <a:pt x="17400" y="999"/>
                </a:cubicBezTo>
                <a:cubicBezTo>
                  <a:pt x="17467" y="1099"/>
                  <a:pt x="17533" y="1206"/>
                  <a:pt x="17600" y="1315"/>
                </a:cubicBezTo>
                <a:cubicBezTo>
                  <a:pt x="17667" y="1424"/>
                  <a:pt x="17733" y="1538"/>
                  <a:pt x="17800" y="1652"/>
                </a:cubicBezTo>
                <a:cubicBezTo>
                  <a:pt x="17867" y="1766"/>
                  <a:pt x="17933" y="1883"/>
                  <a:pt x="18000" y="1999"/>
                </a:cubicBezTo>
                <a:cubicBezTo>
                  <a:pt x="18067" y="2115"/>
                  <a:pt x="18133" y="2232"/>
                  <a:pt x="18200" y="2346"/>
                </a:cubicBezTo>
                <a:cubicBezTo>
                  <a:pt x="18267" y="2460"/>
                  <a:pt x="18333" y="2574"/>
                  <a:pt x="18400" y="2683"/>
                </a:cubicBezTo>
                <a:cubicBezTo>
                  <a:pt x="18467" y="2792"/>
                  <a:pt x="18533" y="2899"/>
                  <a:pt x="18600" y="2999"/>
                </a:cubicBezTo>
                <a:cubicBezTo>
                  <a:pt x="18667" y="3099"/>
                  <a:pt x="18733" y="3196"/>
                  <a:pt x="18800" y="3285"/>
                </a:cubicBezTo>
                <a:cubicBezTo>
                  <a:pt x="18867" y="3374"/>
                  <a:pt x="18933" y="3456"/>
                  <a:pt x="19000" y="3531"/>
                </a:cubicBezTo>
                <a:cubicBezTo>
                  <a:pt x="19067" y="3606"/>
                  <a:pt x="19133" y="3674"/>
                  <a:pt x="19200" y="3732"/>
                </a:cubicBezTo>
                <a:cubicBezTo>
                  <a:pt x="19267" y="3790"/>
                  <a:pt x="19333" y="3839"/>
                  <a:pt x="19400" y="3879"/>
                </a:cubicBezTo>
                <a:cubicBezTo>
                  <a:pt x="19467" y="3919"/>
                  <a:pt x="19533" y="3949"/>
                  <a:pt x="19600" y="3969"/>
                </a:cubicBezTo>
                <a:cubicBezTo>
                  <a:pt x="19667" y="3989"/>
                  <a:pt x="19733" y="4000"/>
                  <a:pt x="19800" y="4000"/>
                </a:cubicBezTo>
                <a:cubicBezTo>
                  <a:pt x="19867" y="4000"/>
                  <a:pt x="19933" y="3990"/>
                  <a:pt x="20000" y="3970"/>
                </a:cubicBezTo>
                <a:cubicBezTo>
                  <a:pt x="20067" y="3950"/>
                  <a:pt x="20133" y="3920"/>
                  <a:pt x="20200" y="3880"/>
                </a:cubicBezTo>
                <a:cubicBezTo>
                  <a:pt x="20267" y="3840"/>
                  <a:pt x="20333" y="3791"/>
                  <a:pt x="20400" y="3733"/>
                </a:cubicBezTo>
                <a:cubicBezTo>
                  <a:pt x="20467" y="3675"/>
                  <a:pt x="20533" y="3608"/>
                  <a:pt x="20600" y="3533"/>
                </a:cubicBezTo>
                <a:cubicBezTo>
                  <a:pt x="20667" y="3458"/>
                  <a:pt x="20733" y="3375"/>
                  <a:pt x="20800" y="3286"/>
                </a:cubicBezTo>
                <a:cubicBezTo>
                  <a:pt x="20867" y="3197"/>
                  <a:pt x="20933" y="3101"/>
                  <a:pt x="21000" y="3001"/>
                </a:cubicBezTo>
                <a:cubicBezTo>
                  <a:pt x="21067" y="2901"/>
                  <a:pt x="21133" y="2794"/>
                  <a:pt x="21200" y="2685"/>
                </a:cubicBezTo>
                <a:cubicBezTo>
                  <a:pt x="21267" y="2576"/>
                  <a:pt x="21333" y="2462"/>
                  <a:pt x="21400" y="2348"/>
                </a:cubicBezTo>
                <a:cubicBezTo>
                  <a:pt x="21467" y="2234"/>
                  <a:pt x="21533" y="2117"/>
                  <a:pt x="21600" y="2001"/>
                </a:cubicBezTo>
                <a:cubicBezTo>
                  <a:pt x="21667" y="1885"/>
                  <a:pt x="21733" y="1768"/>
                  <a:pt x="21800" y="1654"/>
                </a:cubicBezTo>
                <a:cubicBezTo>
                  <a:pt x="21867" y="1540"/>
                  <a:pt x="21933" y="1426"/>
                  <a:pt x="22000" y="1317"/>
                </a:cubicBezTo>
                <a:cubicBezTo>
                  <a:pt x="22067" y="1208"/>
                  <a:pt x="22133" y="1101"/>
                  <a:pt x="22200" y="1001"/>
                </a:cubicBezTo>
                <a:cubicBezTo>
                  <a:pt x="22267" y="901"/>
                  <a:pt x="22333" y="804"/>
                  <a:pt x="22400" y="715"/>
                </a:cubicBezTo>
                <a:cubicBezTo>
                  <a:pt x="22467" y="626"/>
                  <a:pt x="22533" y="543"/>
                  <a:pt x="22600" y="469"/>
                </a:cubicBezTo>
                <a:cubicBezTo>
                  <a:pt x="22667" y="395"/>
                  <a:pt x="22733" y="327"/>
                  <a:pt x="22800" y="269"/>
                </a:cubicBezTo>
                <a:cubicBezTo>
                  <a:pt x="22867" y="211"/>
                  <a:pt x="22933" y="161"/>
                  <a:pt x="23000" y="121"/>
                </a:cubicBezTo>
                <a:cubicBezTo>
                  <a:pt x="23067" y="81"/>
                  <a:pt x="23133" y="51"/>
                  <a:pt x="23200" y="31"/>
                </a:cubicBezTo>
                <a:cubicBezTo>
                  <a:pt x="23267" y="11"/>
                  <a:pt x="23333" y="0"/>
                  <a:pt x="23400" y="0"/>
                </a:cubicBezTo>
                <a:cubicBezTo>
                  <a:pt x="23467" y="0"/>
                  <a:pt x="23533" y="10"/>
                  <a:pt x="23600" y="30"/>
                </a:cubicBezTo>
                <a:cubicBezTo>
                  <a:pt x="23667" y="50"/>
                  <a:pt x="23733" y="80"/>
                  <a:pt x="23800" y="120"/>
                </a:cubicBezTo>
                <a:cubicBezTo>
                  <a:pt x="23867" y="160"/>
                  <a:pt x="23933" y="209"/>
                  <a:pt x="24000" y="267"/>
                </a:cubicBezTo>
                <a:cubicBezTo>
                  <a:pt x="24067" y="325"/>
                  <a:pt x="24133" y="393"/>
                  <a:pt x="24200" y="467"/>
                </a:cubicBezTo>
                <a:cubicBezTo>
                  <a:pt x="24267" y="541"/>
                  <a:pt x="24333" y="624"/>
                  <a:pt x="24400" y="713"/>
                </a:cubicBezTo>
                <a:cubicBezTo>
                  <a:pt x="24467" y="802"/>
                  <a:pt x="24533" y="899"/>
                  <a:pt x="24600" y="999"/>
                </a:cubicBezTo>
                <a:cubicBezTo>
                  <a:pt x="24667" y="1099"/>
                  <a:pt x="24733" y="1206"/>
                  <a:pt x="24800" y="1315"/>
                </a:cubicBezTo>
                <a:cubicBezTo>
                  <a:pt x="24867" y="1424"/>
                  <a:pt x="24933" y="1537"/>
                  <a:pt x="25000" y="1651"/>
                </a:cubicBezTo>
                <a:cubicBezTo>
                  <a:pt x="25067" y="1765"/>
                  <a:pt x="25133" y="1883"/>
                  <a:pt x="25200" y="1999"/>
                </a:cubicBezTo>
                <a:cubicBezTo>
                  <a:pt x="25267" y="2115"/>
                  <a:pt x="25333" y="2232"/>
                  <a:pt x="25400" y="2346"/>
                </a:cubicBezTo>
                <a:cubicBezTo>
                  <a:pt x="25467" y="2460"/>
                  <a:pt x="25533" y="2574"/>
                  <a:pt x="25600" y="2683"/>
                </a:cubicBezTo>
                <a:cubicBezTo>
                  <a:pt x="25667" y="2792"/>
                  <a:pt x="25733" y="2899"/>
                  <a:pt x="25800" y="2999"/>
                </a:cubicBezTo>
                <a:cubicBezTo>
                  <a:pt x="25867" y="3099"/>
                  <a:pt x="25933" y="3196"/>
                  <a:pt x="26000" y="3285"/>
                </a:cubicBezTo>
                <a:cubicBezTo>
                  <a:pt x="26067" y="3374"/>
                  <a:pt x="26133" y="3457"/>
                  <a:pt x="26200" y="3531"/>
                </a:cubicBezTo>
                <a:cubicBezTo>
                  <a:pt x="26267" y="3605"/>
                  <a:pt x="26333" y="3673"/>
                  <a:pt x="26400" y="3731"/>
                </a:cubicBezTo>
                <a:cubicBezTo>
                  <a:pt x="26467" y="3789"/>
                  <a:pt x="26533" y="3839"/>
                  <a:pt x="26600" y="3879"/>
                </a:cubicBezTo>
                <a:cubicBezTo>
                  <a:pt x="26667" y="3919"/>
                  <a:pt x="26733" y="3949"/>
                  <a:pt x="26800" y="3969"/>
                </a:cubicBezTo>
                <a:cubicBezTo>
                  <a:pt x="26867" y="3989"/>
                  <a:pt x="26933" y="4000"/>
                  <a:pt x="27000" y="4000"/>
                </a:cubicBezTo>
                <a:cubicBezTo>
                  <a:pt x="27067" y="4000"/>
                  <a:pt x="27133" y="3990"/>
                  <a:pt x="27200" y="3970"/>
                </a:cubicBezTo>
                <a:cubicBezTo>
                  <a:pt x="27267" y="3950"/>
                  <a:pt x="27333" y="3920"/>
                  <a:pt x="27400" y="3880"/>
                </a:cubicBezTo>
                <a:cubicBezTo>
                  <a:pt x="27467" y="3840"/>
                  <a:pt x="27533" y="3791"/>
                  <a:pt x="27600" y="3733"/>
                </a:cubicBezTo>
                <a:cubicBezTo>
                  <a:pt x="27667" y="3675"/>
                  <a:pt x="27733" y="3607"/>
                  <a:pt x="27800" y="3533"/>
                </a:cubicBezTo>
                <a:cubicBezTo>
                  <a:pt x="27867" y="3459"/>
                  <a:pt x="27933" y="3376"/>
                  <a:pt x="28000" y="3287"/>
                </a:cubicBezTo>
                <a:cubicBezTo>
                  <a:pt x="28067" y="3198"/>
                  <a:pt x="28133" y="3101"/>
                  <a:pt x="28200" y="3001"/>
                </a:cubicBezTo>
                <a:cubicBezTo>
                  <a:pt x="28267" y="2901"/>
                  <a:pt x="28333" y="2794"/>
                  <a:pt x="28400" y="2685"/>
                </a:cubicBezTo>
                <a:cubicBezTo>
                  <a:pt x="28467" y="2576"/>
                  <a:pt x="28533" y="2463"/>
                  <a:pt x="28600" y="2349"/>
                </a:cubicBezTo>
                <a:cubicBezTo>
                  <a:pt x="28667" y="2235"/>
                  <a:pt x="28733" y="2117"/>
                  <a:pt x="28800" y="2001"/>
                </a:cubicBezTo>
                <a:cubicBezTo>
                  <a:pt x="28867" y="1885"/>
                  <a:pt x="28933" y="1768"/>
                  <a:pt x="29000" y="1654"/>
                </a:cubicBezTo>
                <a:cubicBezTo>
                  <a:pt x="29067" y="1540"/>
                  <a:pt x="29133" y="1426"/>
                  <a:pt x="29200" y="1317"/>
                </a:cubicBezTo>
                <a:cubicBezTo>
                  <a:pt x="29267" y="1208"/>
                  <a:pt x="29333" y="1101"/>
                  <a:pt x="29400" y="1001"/>
                </a:cubicBezTo>
                <a:cubicBezTo>
                  <a:pt x="29467" y="901"/>
                  <a:pt x="29533" y="805"/>
                  <a:pt x="29600" y="716"/>
                </a:cubicBezTo>
                <a:cubicBezTo>
                  <a:pt x="29667" y="627"/>
                  <a:pt x="29733" y="544"/>
                  <a:pt x="29800" y="469"/>
                </a:cubicBezTo>
                <a:cubicBezTo>
                  <a:pt x="29867" y="394"/>
                  <a:pt x="29933" y="327"/>
                  <a:pt x="30000" y="269"/>
                </a:cubicBezTo>
                <a:cubicBezTo>
                  <a:pt x="30067" y="211"/>
                  <a:pt x="30133" y="161"/>
                  <a:pt x="30200" y="121"/>
                </a:cubicBezTo>
                <a:cubicBezTo>
                  <a:pt x="30267" y="81"/>
                  <a:pt x="30333" y="51"/>
                  <a:pt x="30400" y="31"/>
                </a:cubicBezTo>
                <a:cubicBezTo>
                  <a:pt x="30467" y="11"/>
                  <a:pt x="30533" y="0"/>
                  <a:pt x="30600" y="0"/>
                </a:cubicBezTo>
                <a:cubicBezTo>
                  <a:pt x="30667" y="0"/>
                  <a:pt x="30733" y="10"/>
                  <a:pt x="30800" y="30"/>
                </a:cubicBezTo>
                <a:cubicBezTo>
                  <a:pt x="30867" y="50"/>
                  <a:pt x="30933" y="80"/>
                  <a:pt x="31000" y="120"/>
                </a:cubicBezTo>
                <a:cubicBezTo>
                  <a:pt x="31067" y="160"/>
                  <a:pt x="31133" y="209"/>
                  <a:pt x="31200" y="267"/>
                </a:cubicBezTo>
                <a:cubicBezTo>
                  <a:pt x="31267" y="325"/>
                  <a:pt x="31333" y="393"/>
                  <a:pt x="31400" y="467"/>
                </a:cubicBezTo>
                <a:cubicBezTo>
                  <a:pt x="31467" y="541"/>
                  <a:pt x="31533" y="624"/>
                  <a:pt x="31600" y="713"/>
                </a:cubicBezTo>
                <a:cubicBezTo>
                  <a:pt x="31667" y="802"/>
                  <a:pt x="31733" y="899"/>
                  <a:pt x="31800" y="999"/>
                </a:cubicBezTo>
                <a:cubicBezTo>
                  <a:pt x="31867" y="1099"/>
                  <a:pt x="31933" y="1205"/>
                  <a:pt x="32000" y="1314"/>
                </a:cubicBezTo>
                <a:cubicBezTo>
                  <a:pt x="32067" y="1423"/>
                  <a:pt x="32133" y="1537"/>
                  <a:pt x="32200" y="1651"/>
                </a:cubicBezTo>
                <a:cubicBezTo>
                  <a:pt x="32267" y="1765"/>
                  <a:pt x="32333" y="1882"/>
                  <a:pt x="32400" y="1998"/>
                </a:cubicBezTo>
                <a:cubicBezTo>
                  <a:pt x="32467" y="2114"/>
                  <a:pt x="32533" y="2232"/>
                  <a:pt x="32600" y="2346"/>
                </a:cubicBezTo>
                <a:cubicBezTo>
                  <a:pt x="32667" y="2460"/>
                  <a:pt x="32733" y="2573"/>
                  <a:pt x="32800" y="2682"/>
                </a:cubicBezTo>
                <a:cubicBezTo>
                  <a:pt x="32867" y="2791"/>
                  <a:pt x="32933" y="2899"/>
                  <a:pt x="33000" y="2999"/>
                </a:cubicBezTo>
                <a:cubicBezTo>
                  <a:pt x="33067" y="3099"/>
                  <a:pt x="33133" y="3195"/>
                  <a:pt x="33200" y="3284"/>
                </a:cubicBezTo>
                <a:cubicBezTo>
                  <a:pt x="33267" y="3373"/>
                  <a:pt x="33333" y="3456"/>
                  <a:pt x="33400" y="3531"/>
                </a:cubicBezTo>
                <a:cubicBezTo>
                  <a:pt x="33467" y="3606"/>
                  <a:pt x="33533" y="3673"/>
                  <a:pt x="33600" y="3731"/>
                </a:cubicBezTo>
                <a:cubicBezTo>
                  <a:pt x="33667" y="3789"/>
                  <a:pt x="33733" y="3839"/>
                  <a:pt x="33800" y="3879"/>
                </a:cubicBezTo>
                <a:cubicBezTo>
                  <a:pt x="33867" y="3919"/>
                  <a:pt x="33933" y="3949"/>
                  <a:pt x="34000" y="3969"/>
                </a:cubicBezTo>
                <a:cubicBezTo>
                  <a:pt x="34067" y="3989"/>
                  <a:pt x="34133" y="4000"/>
                  <a:pt x="34200" y="4000"/>
                </a:cubicBezTo>
                <a:cubicBezTo>
                  <a:pt x="34267" y="4000"/>
                  <a:pt x="34333" y="3990"/>
                  <a:pt x="34400" y="3970"/>
                </a:cubicBezTo>
                <a:cubicBezTo>
                  <a:pt x="34467" y="3950"/>
                  <a:pt x="34533" y="3920"/>
                  <a:pt x="34600" y="3880"/>
                </a:cubicBezTo>
                <a:cubicBezTo>
                  <a:pt x="34667" y="3840"/>
                  <a:pt x="34733" y="3791"/>
                  <a:pt x="34800" y="3733"/>
                </a:cubicBezTo>
                <a:cubicBezTo>
                  <a:pt x="34867" y="3675"/>
                  <a:pt x="34933" y="3607"/>
                  <a:pt x="35000" y="3533"/>
                </a:cubicBezTo>
                <a:cubicBezTo>
                  <a:pt x="35067" y="3459"/>
                  <a:pt x="35133" y="3375"/>
                  <a:pt x="35200" y="3287"/>
                </a:cubicBezTo>
                <a:cubicBezTo>
                  <a:pt x="35267" y="3199"/>
                  <a:pt x="35333" y="3102"/>
                  <a:pt x="35400" y="3002"/>
                </a:cubicBezTo>
                <a:cubicBezTo>
                  <a:pt x="35467" y="2902"/>
                  <a:pt x="35533" y="2795"/>
                  <a:pt x="35600" y="2686"/>
                </a:cubicBezTo>
                <a:cubicBezTo>
                  <a:pt x="35667" y="2577"/>
                  <a:pt x="35733" y="2463"/>
                  <a:pt x="35800" y="2349"/>
                </a:cubicBezTo>
                <a:cubicBezTo>
                  <a:pt x="35867" y="2235"/>
                  <a:pt x="35967" y="2060"/>
                  <a:pt x="36000" y="2002"/>
                </a:cubicBezTo>
                <a:cubicBezTo>
                  <a:pt x="36033" y="1944"/>
                  <a:pt x="36016" y="1973"/>
                  <a:pt x="36000" y="2002"/>
                </a:cubicBezTo>
              </a:path>
            </a:pathLst>
          </a:custGeom>
          <a:noFill/>
          <a:ln w="228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"/>
          <p:cNvSpPr>
            <a:spLocks/>
          </p:cNvSpPr>
          <p:nvPr/>
        </p:nvSpPr>
        <p:spPr bwMode="auto">
          <a:xfrm rot="3878829">
            <a:off x="6969248" y="3596810"/>
            <a:ext cx="800472" cy="321468"/>
          </a:xfrm>
          <a:custGeom>
            <a:avLst/>
            <a:gdLst>
              <a:gd name="T0" fmla="*/ 2147483647 w 36033"/>
              <a:gd name="T1" fmla="*/ 2147483647 h 4000"/>
              <a:gd name="T2" fmla="*/ 2147483647 w 36033"/>
              <a:gd name="T3" fmla="*/ 2147483647 h 4000"/>
              <a:gd name="T4" fmla="*/ 2147483647 w 36033"/>
              <a:gd name="T5" fmla="*/ 2147483647 h 4000"/>
              <a:gd name="T6" fmla="*/ 2147483647 w 36033"/>
              <a:gd name="T7" fmla="*/ 2147483647 h 4000"/>
              <a:gd name="T8" fmla="*/ 2147483647 w 36033"/>
              <a:gd name="T9" fmla="*/ 2147483647 h 4000"/>
              <a:gd name="T10" fmla="*/ 2147483647 w 36033"/>
              <a:gd name="T11" fmla="*/ 2147483647 h 4000"/>
              <a:gd name="T12" fmla="*/ 2147483647 w 36033"/>
              <a:gd name="T13" fmla="*/ 2147483647 h 4000"/>
              <a:gd name="T14" fmla="*/ 2147483647 w 36033"/>
              <a:gd name="T15" fmla="*/ 2147483647 h 4000"/>
              <a:gd name="T16" fmla="*/ 2147483647 w 36033"/>
              <a:gd name="T17" fmla="*/ 2147483647 h 4000"/>
              <a:gd name="T18" fmla="*/ 2147483647 w 36033"/>
              <a:gd name="T19" fmla="*/ 2147483647 h 4000"/>
              <a:gd name="T20" fmla="*/ 2147483647 w 36033"/>
              <a:gd name="T21" fmla="*/ 2147483647 h 4000"/>
              <a:gd name="T22" fmla="*/ 2147483647 w 36033"/>
              <a:gd name="T23" fmla="*/ 2147483647 h 4000"/>
              <a:gd name="T24" fmla="*/ 2147483647 w 36033"/>
              <a:gd name="T25" fmla="*/ 2147483647 h 4000"/>
              <a:gd name="T26" fmla="*/ 2147483647 w 36033"/>
              <a:gd name="T27" fmla="*/ 2147483647 h 4000"/>
              <a:gd name="T28" fmla="*/ 2147483647 w 36033"/>
              <a:gd name="T29" fmla="*/ 2147483647 h 4000"/>
              <a:gd name="T30" fmla="*/ 2147483647 w 36033"/>
              <a:gd name="T31" fmla="*/ 2147483647 h 4000"/>
              <a:gd name="T32" fmla="*/ 2147483647 w 36033"/>
              <a:gd name="T33" fmla="*/ 2147483647 h 4000"/>
              <a:gd name="T34" fmla="*/ 2147483647 w 36033"/>
              <a:gd name="T35" fmla="*/ 2147483647 h 4000"/>
              <a:gd name="T36" fmla="*/ 2147483647 w 36033"/>
              <a:gd name="T37" fmla="*/ 2147483647 h 4000"/>
              <a:gd name="T38" fmla="*/ 2147483647 w 36033"/>
              <a:gd name="T39" fmla="*/ 2147483647 h 4000"/>
              <a:gd name="T40" fmla="*/ 2147483647 w 36033"/>
              <a:gd name="T41" fmla="*/ 2147483647 h 4000"/>
              <a:gd name="T42" fmla="*/ 2147483647 w 36033"/>
              <a:gd name="T43" fmla="*/ 2147483647 h 4000"/>
              <a:gd name="T44" fmla="*/ 2147483647 w 36033"/>
              <a:gd name="T45" fmla="*/ 2147483647 h 4000"/>
              <a:gd name="T46" fmla="*/ 2147483647 w 36033"/>
              <a:gd name="T47" fmla="*/ 2147483647 h 4000"/>
              <a:gd name="T48" fmla="*/ 2147483647 w 36033"/>
              <a:gd name="T49" fmla="*/ 2147483647 h 4000"/>
              <a:gd name="T50" fmla="*/ 2147483647 w 36033"/>
              <a:gd name="T51" fmla="*/ 2147483647 h 4000"/>
              <a:gd name="T52" fmla="*/ 2147483647 w 36033"/>
              <a:gd name="T53" fmla="*/ 2147483647 h 4000"/>
              <a:gd name="T54" fmla="*/ 2147483647 w 36033"/>
              <a:gd name="T55" fmla="*/ 2147483647 h 4000"/>
              <a:gd name="T56" fmla="*/ 2147483647 w 36033"/>
              <a:gd name="T57" fmla="*/ 2147483647 h 4000"/>
              <a:gd name="T58" fmla="*/ 2147483647 w 36033"/>
              <a:gd name="T59" fmla="*/ 2147483647 h 4000"/>
              <a:gd name="T60" fmla="*/ 2147483647 w 36033"/>
              <a:gd name="T61" fmla="*/ 2147483647 h 4000"/>
              <a:gd name="T62" fmla="*/ 2147483647 w 36033"/>
              <a:gd name="T63" fmla="*/ 2147483647 h 4000"/>
              <a:gd name="T64" fmla="*/ 2147483647 w 36033"/>
              <a:gd name="T65" fmla="*/ 2147483647 h 4000"/>
              <a:gd name="T66" fmla="*/ 2147483647 w 36033"/>
              <a:gd name="T67" fmla="*/ 2147483647 h 4000"/>
              <a:gd name="T68" fmla="*/ 2147483647 w 36033"/>
              <a:gd name="T69" fmla="*/ 2147483647 h 4000"/>
              <a:gd name="T70" fmla="*/ 2147483647 w 36033"/>
              <a:gd name="T71" fmla="*/ 2147483647 h 4000"/>
              <a:gd name="T72" fmla="*/ 2147483647 w 36033"/>
              <a:gd name="T73" fmla="*/ 2147483647 h 4000"/>
              <a:gd name="T74" fmla="*/ 2147483647 w 36033"/>
              <a:gd name="T75" fmla="*/ 2147483647 h 4000"/>
              <a:gd name="T76" fmla="*/ 2147483647 w 36033"/>
              <a:gd name="T77" fmla="*/ 2147483647 h 4000"/>
              <a:gd name="T78" fmla="*/ 2147483647 w 36033"/>
              <a:gd name="T79" fmla="*/ 2147483647 h 4000"/>
              <a:gd name="T80" fmla="*/ 2147483647 w 36033"/>
              <a:gd name="T81" fmla="*/ 2147483647 h 4000"/>
              <a:gd name="T82" fmla="*/ 2147483647 w 36033"/>
              <a:gd name="T83" fmla="*/ 2147483647 h 4000"/>
              <a:gd name="T84" fmla="*/ 2147483647 w 36033"/>
              <a:gd name="T85" fmla="*/ 2147483647 h 4000"/>
              <a:gd name="T86" fmla="*/ 2147483647 w 36033"/>
              <a:gd name="T87" fmla="*/ 2147483647 h 4000"/>
              <a:gd name="T88" fmla="*/ 2147483647 w 36033"/>
              <a:gd name="T89" fmla="*/ 2147483647 h 4000"/>
              <a:gd name="T90" fmla="*/ 2147483647 w 36033"/>
              <a:gd name="T91" fmla="*/ 2147483647 h 4000"/>
              <a:gd name="T92" fmla="*/ 2147483647 w 36033"/>
              <a:gd name="T93" fmla="*/ 2147483647 h 4000"/>
              <a:gd name="T94" fmla="*/ 2147483647 w 36033"/>
              <a:gd name="T95" fmla="*/ 2147483647 h 4000"/>
              <a:gd name="T96" fmla="*/ 2147483647 w 36033"/>
              <a:gd name="T97" fmla="*/ 2147483647 h 4000"/>
              <a:gd name="T98" fmla="*/ 2147483647 w 36033"/>
              <a:gd name="T99" fmla="*/ 2147483647 h 4000"/>
              <a:gd name="T100" fmla="*/ 2147483647 w 36033"/>
              <a:gd name="T101" fmla="*/ 2147483647 h 4000"/>
              <a:gd name="T102" fmla="*/ 2147483647 w 36033"/>
              <a:gd name="T103" fmla="*/ 2147483647 h 4000"/>
              <a:gd name="T104" fmla="*/ 2147483647 w 36033"/>
              <a:gd name="T105" fmla="*/ 2147483647 h 4000"/>
              <a:gd name="T106" fmla="*/ 2147483647 w 36033"/>
              <a:gd name="T107" fmla="*/ 2147483647 h 4000"/>
              <a:gd name="T108" fmla="*/ 2147483647 w 36033"/>
              <a:gd name="T109" fmla="*/ 2147483647 h 4000"/>
              <a:gd name="T110" fmla="*/ 2147483647 w 36033"/>
              <a:gd name="T111" fmla="*/ 2147483647 h 4000"/>
              <a:gd name="T112" fmla="*/ 2147483647 w 36033"/>
              <a:gd name="T113" fmla="*/ 2147483647 h 4000"/>
              <a:gd name="T114" fmla="*/ 2147483647 w 36033"/>
              <a:gd name="T115" fmla="*/ 2147483647 h 4000"/>
              <a:gd name="T116" fmla="*/ 2147483647 w 36033"/>
              <a:gd name="T117" fmla="*/ 2147483647 h 4000"/>
              <a:gd name="T118" fmla="*/ 2147483647 w 36033"/>
              <a:gd name="T119" fmla="*/ 2147483647 h 40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6033"/>
              <a:gd name="T181" fmla="*/ 0 h 4000"/>
              <a:gd name="T182" fmla="*/ 36033 w 36033"/>
              <a:gd name="T183" fmla="*/ 4000 h 400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6033" h="4000">
                <a:moveTo>
                  <a:pt x="0" y="2000"/>
                </a:moveTo>
                <a:cubicBezTo>
                  <a:pt x="66" y="1883"/>
                  <a:pt x="133" y="1767"/>
                  <a:pt x="200" y="1653"/>
                </a:cubicBezTo>
                <a:cubicBezTo>
                  <a:pt x="267" y="1539"/>
                  <a:pt x="333" y="1425"/>
                  <a:pt x="400" y="1316"/>
                </a:cubicBezTo>
                <a:cubicBezTo>
                  <a:pt x="467" y="1207"/>
                  <a:pt x="533" y="1100"/>
                  <a:pt x="600" y="1000"/>
                </a:cubicBezTo>
                <a:cubicBezTo>
                  <a:pt x="667" y="900"/>
                  <a:pt x="733" y="803"/>
                  <a:pt x="800" y="714"/>
                </a:cubicBezTo>
                <a:cubicBezTo>
                  <a:pt x="867" y="625"/>
                  <a:pt x="933" y="542"/>
                  <a:pt x="1000" y="468"/>
                </a:cubicBezTo>
                <a:cubicBezTo>
                  <a:pt x="1067" y="394"/>
                  <a:pt x="1133" y="326"/>
                  <a:pt x="1200" y="268"/>
                </a:cubicBezTo>
                <a:cubicBezTo>
                  <a:pt x="1267" y="210"/>
                  <a:pt x="1333" y="161"/>
                  <a:pt x="1400" y="121"/>
                </a:cubicBezTo>
                <a:cubicBezTo>
                  <a:pt x="1467" y="81"/>
                  <a:pt x="1533" y="50"/>
                  <a:pt x="1600" y="30"/>
                </a:cubicBezTo>
                <a:cubicBezTo>
                  <a:pt x="1667" y="10"/>
                  <a:pt x="1733" y="0"/>
                  <a:pt x="1800" y="0"/>
                </a:cubicBezTo>
                <a:cubicBezTo>
                  <a:pt x="1867" y="0"/>
                  <a:pt x="1933" y="10"/>
                  <a:pt x="2000" y="30"/>
                </a:cubicBezTo>
                <a:cubicBezTo>
                  <a:pt x="2067" y="50"/>
                  <a:pt x="2133" y="81"/>
                  <a:pt x="2200" y="121"/>
                </a:cubicBezTo>
                <a:cubicBezTo>
                  <a:pt x="2267" y="161"/>
                  <a:pt x="2333" y="210"/>
                  <a:pt x="2400" y="268"/>
                </a:cubicBezTo>
                <a:cubicBezTo>
                  <a:pt x="2467" y="326"/>
                  <a:pt x="2533" y="394"/>
                  <a:pt x="2600" y="468"/>
                </a:cubicBezTo>
                <a:cubicBezTo>
                  <a:pt x="2667" y="542"/>
                  <a:pt x="2733" y="625"/>
                  <a:pt x="2800" y="714"/>
                </a:cubicBezTo>
                <a:cubicBezTo>
                  <a:pt x="2867" y="803"/>
                  <a:pt x="2933" y="900"/>
                  <a:pt x="3000" y="1000"/>
                </a:cubicBezTo>
                <a:cubicBezTo>
                  <a:pt x="3067" y="1100"/>
                  <a:pt x="3133" y="1207"/>
                  <a:pt x="3200" y="1316"/>
                </a:cubicBezTo>
                <a:cubicBezTo>
                  <a:pt x="3267" y="1425"/>
                  <a:pt x="3333" y="1539"/>
                  <a:pt x="3400" y="1653"/>
                </a:cubicBezTo>
                <a:cubicBezTo>
                  <a:pt x="3467" y="1767"/>
                  <a:pt x="3533" y="1884"/>
                  <a:pt x="3600" y="2000"/>
                </a:cubicBezTo>
                <a:cubicBezTo>
                  <a:pt x="3667" y="2116"/>
                  <a:pt x="3733" y="2233"/>
                  <a:pt x="3800" y="2347"/>
                </a:cubicBezTo>
                <a:cubicBezTo>
                  <a:pt x="3867" y="2461"/>
                  <a:pt x="3933" y="2575"/>
                  <a:pt x="4000" y="2684"/>
                </a:cubicBezTo>
                <a:cubicBezTo>
                  <a:pt x="4067" y="2793"/>
                  <a:pt x="4133" y="2900"/>
                  <a:pt x="4200" y="3000"/>
                </a:cubicBezTo>
                <a:cubicBezTo>
                  <a:pt x="4267" y="3100"/>
                  <a:pt x="4333" y="3196"/>
                  <a:pt x="4400" y="3285"/>
                </a:cubicBezTo>
                <a:cubicBezTo>
                  <a:pt x="4467" y="3374"/>
                  <a:pt x="4533" y="3458"/>
                  <a:pt x="4600" y="3532"/>
                </a:cubicBezTo>
                <a:cubicBezTo>
                  <a:pt x="4667" y="3606"/>
                  <a:pt x="4733" y="3674"/>
                  <a:pt x="4800" y="3732"/>
                </a:cubicBezTo>
                <a:cubicBezTo>
                  <a:pt x="4867" y="3790"/>
                  <a:pt x="4933" y="3839"/>
                  <a:pt x="5000" y="3879"/>
                </a:cubicBezTo>
                <a:cubicBezTo>
                  <a:pt x="5067" y="3919"/>
                  <a:pt x="5133" y="3950"/>
                  <a:pt x="5200" y="3970"/>
                </a:cubicBezTo>
                <a:cubicBezTo>
                  <a:pt x="5267" y="3990"/>
                  <a:pt x="5333" y="4000"/>
                  <a:pt x="5400" y="4000"/>
                </a:cubicBezTo>
                <a:cubicBezTo>
                  <a:pt x="5467" y="4000"/>
                  <a:pt x="5533" y="3990"/>
                  <a:pt x="5600" y="3970"/>
                </a:cubicBezTo>
                <a:cubicBezTo>
                  <a:pt x="5667" y="3950"/>
                  <a:pt x="5733" y="3919"/>
                  <a:pt x="5800" y="3879"/>
                </a:cubicBezTo>
                <a:cubicBezTo>
                  <a:pt x="5867" y="3839"/>
                  <a:pt x="5933" y="3790"/>
                  <a:pt x="6000" y="3732"/>
                </a:cubicBezTo>
                <a:cubicBezTo>
                  <a:pt x="6067" y="3674"/>
                  <a:pt x="6133" y="3606"/>
                  <a:pt x="6200" y="3532"/>
                </a:cubicBezTo>
                <a:cubicBezTo>
                  <a:pt x="6267" y="3458"/>
                  <a:pt x="6333" y="3375"/>
                  <a:pt x="6400" y="3286"/>
                </a:cubicBezTo>
                <a:cubicBezTo>
                  <a:pt x="6467" y="3197"/>
                  <a:pt x="6533" y="3100"/>
                  <a:pt x="6600" y="3000"/>
                </a:cubicBezTo>
                <a:cubicBezTo>
                  <a:pt x="6667" y="2900"/>
                  <a:pt x="6733" y="2793"/>
                  <a:pt x="6800" y="2684"/>
                </a:cubicBezTo>
                <a:cubicBezTo>
                  <a:pt x="6867" y="2575"/>
                  <a:pt x="6933" y="2462"/>
                  <a:pt x="7000" y="2348"/>
                </a:cubicBezTo>
                <a:cubicBezTo>
                  <a:pt x="7067" y="2234"/>
                  <a:pt x="7133" y="2116"/>
                  <a:pt x="7200" y="2000"/>
                </a:cubicBezTo>
                <a:cubicBezTo>
                  <a:pt x="7267" y="1884"/>
                  <a:pt x="7333" y="1767"/>
                  <a:pt x="7400" y="1653"/>
                </a:cubicBezTo>
                <a:cubicBezTo>
                  <a:pt x="7467" y="1539"/>
                  <a:pt x="7533" y="1425"/>
                  <a:pt x="7600" y="1316"/>
                </a:cubicBezTo>
                <a:cubicBezTo>
                  <a:pt x="7667" y="1207"/>
                  <a:pt x="7733" y="1100"/>
                  <a:pt x="7800" y="1000"/>
                </a:cubicBezTo>
                <a:cubicBezTo>
                  <a:pt x="7867" y="900"/>
                  <a:pt x="7933" y="804"/>
                  <a:pt x="8000" y="715"/>
                </a:cubicBezTo>
                <a:cubicBezTo>
                  <a:pt x="8067" y="626"/>
                  <a:pt x="8133" y="542"/>
                  <a:pt x="8200" y="468"/>
                </a:cubicBezTo>
                <a:cubicBezTo>
                  <a:pt x="8267" y="394"/>
                  <a:pt x="8333" y="326"/>
                  <a:pt x="8400" y="268"/>
                </a:cubicBezTo>
                <a:cubicBezTo>
                  <a:pt x="8467" y="210"/>
                  <a:pt x="8533" y="161"/>
                  <a:pt x="8600" y="121"/>
                </a:cubicBezTo>
                <a:cubicBezTo>
                  <a:pt x="8667" y="81"/>
                  <a:pt x="8733" y="50"/>
                  <a:pt x="8800" y="30"/>
                </a:cubicBezTo>
                <a:cubicBezTo>
                  <a:pt x="8867" y="10"/>
                  <a:pt x="8933" y="0"/>
                  <a:pt x="9000" y="0"/>
                </a:cubicBezTo>
                <a:cubicBezTo>
                  <a:pt x="9067" y="0"/>
                  <a:pt x="9133" y="10"/>
                  <a:pt x="9200" y="30"/>
                </a:cubicBezTo>
                <a:cubicBezTo>
                  <a:pt x="9267" y="50"/>
                  <a:pt x="9333" y="80"/>
                  <a:pt x="9400" y="120"/>
                </a:cubicBezTo>
                <a:cubicBezTo>
                  <a:pt x="9467" y="160"/>
                  <a:pt x="9533" y="210"/>
                  <a:pt x="9600" y="268"/>
                </a:cubicBezTo>
                <a:cubicBezTo>
                  <a:pt x="9667" y="326"/>
                  <a:pt x="9733" y="394"/>
                  <a:pt x="9800" y="468"/>
                </a:cubicBezTo>
                <a:cubicBezTo>
                  <a:pt x="9867" y="542"/>
                  <a:pt x="9933" y="625"/>
                  <a:pt x="10000" y="714"/>
                </a:cubicBezTo>
                <a:cubicBezTo>
                  <a:pt x="10067" y="803"/>
                  <a:pt x="10133" y="900"/>
                  <a:pt x="10200" y="1000"/>
                </a:cubicBezTo>
                <a:cubicBezTo>
                  <a:pt x="10267" y="1100"/>
                  <a:pt x="10333" y="1206"/>
                  <a:pt x="10400" y="1315"/>
                </a:cubicBezTo>
                <a:cubicBezTo>
                  <a:pt x="10467" y="1424"/>
                  <a:pt x="10533" y="1538"/>
                  <a:pt x="10600" y="1652"/>
                </a:cubicBezTo>
                <a:cubicBezTo>
                  <a:pt x="10667" y="1766"/>
                  <a:pt x="10733" y="1883"/>
                  <a:pt x="10800" y="1999"/>
                </a:cubicBezTo>
                <a:cubicBezTo>
                  <a:pt x="10867" y="2115"/>
                  <a:pt x="10933" y="2233"/>
                  <a:pt x="11000" y="2347"/>
                </a:cubicBezTo>
                <a:cubicBezTo>
                  <a:pt x="11067" y="2461"/>
                  <a:pt x="11133" y="2574"/>
                  <a:pt x="11200" y="2683"/>
                </a:cubicBezTo>
                <a:cubicBezTo>
                  <a:pt x="11267" y="2792"/>
                  <a:pt x="11333" y="2899"/>
                  <a:pt x="11400" y="2999"/>
                </a:cubicBezTo>
                <a:cubicBezTo>
                  <a:pt x="11467" y="3099"/>
                  <a:pt x="11533" y="3196"/>
                  <a:pt x="11600" y="3285"/>
                </a:cubicBezTo>
                <a:cubicBezTo>
                  <a:pt x="11667" y="3374"/>
                  <a:pt x="11733" y="3458"/>
                  <a:pt x="11800" y="3532"/>
                </a:cubicBezTo>
                <a:cubicBezTo>
                  <a:pt x="11867" y="3606"/>
                  <a:pt x="11933" y="3674"/>
                  <a:pt x="12000" y="3732"/>
                </a:cubicBezTo>
                <a:cubicBezTo>
                  <a:pt x="12067" y="3790"/>
                  <a:pt x="12133" y="3839"/>
                  <a:pt x="12200" y="3879"/>
                </a:cubicBezTo>
                <a:cubicBezTo>
                  <a:pt x="12267" y="3919"/>
                  <a:pt x="12333" y="3950"/>
                  <a:pt x="12400" y="3970"/>
                </a:cubicBezTo>
                <a:cubicBezTo>
                  <a:pt x="12467" y="3990"/>
                  <a:pt x="12533" y="4000"/>
                  <a:pt x="12600" y="4000"/>
                </a:cubicBezTo>
                <a:cubicBezTo>
                  <a:pt x="12667" y="4000"/>
                  <a:pt x="12733" y="3990"/>
                  <a:pt x="12800" y="3970"/>
                </a:cubicBezTo>
                <a:cubicBezTo>
                  <a:pt x="12867" y="3950"/>
                  <a:pt x="12933" y="3920"/>
                  <a:pt x="13000" y="3880"/>
                </a:cubicBezTo>
                <a:cubicBezTo>
                  <a:pt x="13067" y="3840"/>
                  <a:pt x="13133" y="3790"/>
                  <a:pt x="13200" y="3732"/>
                </a:cubicBezTo>
                <a:cubicBezTo>
                  <a:pt x="13267" y="3674"/>
                  <a:pt x="13333" y="3607"/>
                  <a:pt x="13400" y="3533"/>
                </a:cubicBezTo>
                <a:cubicBezTo>
                  <a:pt x="13467" y="3459"/>
                  <a:pt x="13533" y="3375"/>
                  <a:pt x="13600" y="3286"/>
                </a:cubicBezTo>
                <a:cubicBezTo>
                  <a:pt x="13667" y="3197"/>
                  <a:pt x="13733" y="3101"/>
                  <a:pt x="13800" y="3001"/>
                </a:cubicBezTo>
                <a:cubicBezTo>
                  <a:pt x="13867" y="2901"/>
                  <a:pt x="13933" y="2794"/>
                  <a:pt x="14000" y="2685"/>
                </a:cubicBezTo>
                <a:cubicBezTo>
                  <a:pt x="14067" y="2576"/>
                  <a:pt x="14133" y="2462"/>
                  <a:pt x="14200" y="2348"/>
                </a:cubicBezTo>
                <a:cubicBezTo>
                  <a:pt x="14267" y="2234"/>
                  <a:pt x="14333" y="2117"/>
                  <a:pt x="14400" y="2001"/>
                </a:cubicBezTo>
                <a:cubicBezTo>
                  <a:pt x="14467" y="1885"/>
                  <a:pt x="14533" y="1767"/>
                  <a:pt x="14600" y="1653"/>
                </a:cubicBezTo>
                <a:cubicBezTo>
                  <a:pt x="14667" y="1539"/>
                  <a:pt x="14733" y="1426"/>
                  <a:pt x="14800" y="1317"/>
                </a:cubicBezTo>
                <a:cubicBezTo>
                  <a:pt x="14867" y="1208"/>
                  <a:pt x="14933" y="1101"/>
                  <a:pt x="15000" y="1001"/>
                </a:cubicBezTo>
                <a:cubicBezTo>
                  <a:pt x="15067" y="901"/>
                  <a:pt x="15133" y="804"/>
                  <a:pt x="15200" y="715"/>
                </a:cubicBezTo>
                <a:cubicBezTo>
                  <a:pt x="15267" y="626"/>
                  <a:pt x="15333" y="542"/>
                  <a:pt x="15400" y="468"/>
                </a:cubicBezTo>
                <a:cubicBezTo>
                  <a:pt x="15467" y="394"/>
                  <a:pt x="15533" y="326"/>
                  <a:pt x="15600" y="268"/>
                </a:cubicBezTo>
                <a:cubicBezTo>
                  <a:pt x="15667" y="210"/>
                  <a:pt x="15733" y="161"/>
                  <a:pt x="15800" y="121"/>
                </a:cubicBezTo>
                <a:cubicBezTo>
                  <a:pt x="15867" y="81"/>
                  <a:pt x="15933" y="51"/>
                  <a:pt x="16000" y="31"/>
                </a:cubicBezTo>
                <a:cubicBezTo>
                  <a:pt x="16067" y="11"/>
                  <a:pt x="16133" y="0"/>
                  <a:pt x="16200" y="0"/>
                </a:cubicBezTo>
                <a:cubicBezTo>
                  <a:pt x="16267" y="0"/>
                  <a:pt x="16333" y="10"/>
                  <a:pt x="16400" y="30"/>
                </a:cubicBezTo>
                <a:cubicBezTo>
                  <a:pt x="16467" y="50"/>
                  <a:pt x="16533" y="80"/>
                  <a:pt x="16600" y="120"/>
                </a:cubicBezTo>
                <a:cubicBezTo>
                  <a:pt x="16667" y="160"/>
                  <a:pt x="16733" y="210"/>
                  <a:pt x="16800" y="268"/>
                </a:cubicBezTo>
                <a:cubicBezTo>
                  <a:pt x="16867" y="326"/>
                  <a:pt x="16933" y="393"/>
                  <a:pt x="17000" y="467"/>
                </a:cubicBezTo>
                <a:cubicBezTo>
                  <a:pt x="17067" y="541"/>
                  <a:pt x="17133" y="625"/>
                  <a:pt x="17200" y="714"/>
                </a:cubicBezTo>
                <a:cubicBezTo>
                  <a:pt x="17267" y="803"/>
                  <a:pt x="17333" y="899"/>
                  <a:pt x="17400" y="999"/>
                </a:cubicBezTo>
                <a:cubicBezTo>
                  <a:pt x="17467" y="1099"/>
                  <a:pt x="17533" y="1206"/>
                  <a:pt x="17600" y="1315"/>
                </a:cubicBezTo>
                <a:cubicBezTo>
                  <a:pt x="17667" y="1424"/>
                  <a:pt x="17733" y="1538"/>
                  <a:pt x="17800" y="1652"/>
                </a:cubicBezTo>
                <a:cubicBezTo>
                  <a:pt x="17867" y="1766"/>
                  <a:pt x="17933" y="1883"/>
                  <a:pt x="18000" y="1999"/>
                </a:cubicBezTo>
                <a:cubicBezTo>
                  <a:pt x="18067" y="2115"/>
                  <a:pt x="18133" y="2232"/>
                  <a:pt x="18200" y="2346"/>
                </a:cubicBezTo>
                <a:cubicBezTo>
                  <a:pt x="18267" y="2460"/>
                  <a:pt x="18333" y="2574"/>
                  <a:pt x="18400" y="2683"/>
                </a:cubicBezTo>
                <a:cubicBezTo>
                  <a:pt x="18467" y="2792"/>
                  <a:pt x="18533" y="2899"/>
                  <a:pt x="18600" y="2999"/>
                </a:cubicBezTo>
                <a:cubicBezTo>
                  <a:pt x="18667" y="3099"/>
                  <a:pt x="18733" y="3196"/>
                  <a:pt x="18800" y="3285"/>
                </a:cubicBezTo>
                <a:cubicBezTo>
                  <a:pt x="18867" y="3374"/>
                  <a:pt x="18933" y="3456"/>
                  <a:pt x="19000" y="3531"/>
                </a:cubicBezTo>
                <a:cubicBezTo>
                  <a:pt x="19067" y="3606"/>
                  <a:pt x="19133" y="3674"/>
                  <a:pt x="19200" y="3732"/>
                </a:cubicBezTo>
                <a:cubicBezTo>
                  <a:pt x="19267" y="3790"/>
                  <a:pt x="19333" y="3839"/>
                  <a:pt x="19400" y="3879"/>
                </a:cubicBezTo>
                <a:cubicBezTo>
                  <a:pt x="19467" y="3919"/>
                  <a:pt x="19533" y="3949"/>
                  <a:pt x="19600" y="3969"/>
                </a:cubicBezTo>
                <a:cubicBezTo>
                  <a:pt x="19667" y="3989"/>
                  <a:pt x="19733" y="4000"/>
                  <a:pt x="19800" y="4000"/>
                </a:cubicBezTo>
                <a:cubicBezTo>
                  <a:pt x="19867" y="4000"/>
                  <a:pt x="19933" y="3990"/>
                  <a:pt x="20000" y="3970"/>
                </a:cubicBezTo>
                <a:cubicBezTo>
                  <a:pt x="20067" y="3950"/>
                  <a:pt x="20133" y="3920"/>
                  <a:pt x="20200" y="3880"/>
                </a:cubicBezTo>
                <a:cubicBezTo>
                  <a:pt x="20267" y="3840"/>
                  <a:pt x="20333" y="3791"/>
                  <a:pt x="20400" y="3733"/>
                </a:cubicBezTo>
                <a:cubicBezTo>
                  <a:pt x="20467" y="3675"/>
                  <a:pt x="20533" y="3608"/>
                  <a:pt x="20600" y="3533"/>
                </a:cubicBezTo>
                <a:cubicBezTo>
                  <a:pt x="20667" y="3458"/>
                  <a:pt x="20733" y="3375"/>
                  <a:pt x="20800" y="3286"/>
                </a:cubicBezTo>
                <a:cubicBezTo>
                  <a:pt x="20867" y="3197"/>
                  <a:pt x="20933" y="3101"/>
                  <a:pt x="21000" y="3001"/>
                </a:cubicBezTo>
                <a:cubicBezTo>
                  <a:pt x="21067" y="2901"/>
                  <a:pt x="21133" y="2794"/>
                  <a:pt x="21200" y="2685"/>
                </a:cubicBezTo>
                <a:cubicBezTo>
                  <a:pt x="21267" y="2576"/>
                  <a:pt x="21333" y="2462"/>
                  <a:pt x="21400" y="2348"/>
                </a:cubicBezTo>
                <a:cubicBezTo>
                  <a:pt x="21467" y="2234"/>
                  <a:pt x="21533" y="2117"/>
                  <a:pt x="21600" y="2001"/>
                </a:cubicBezTo>
                <a:cubicBezTo>
                  <a:pt x="21667" y="1885"/>
                  <a:pt x="21733" y="1768"/>
                  <a:pt x="21800" y="1654"/>
                </a:cubicBezTo>
                <a:cubicBezTo>
                  <a:pt x="21867" y="1540"/>
                  <a:pt x="21933" y="1426"/>
                  <a:pt x="22000" y="1317"/>
                </a:cubicBezTo>
                <a:cubicBezTo>
                  <a:pt x="22067" y="1208"/>
                  <a:pt x="22133" y="1101"/>
                  <a:pt x="22200" y="1001"/>
                </a:cubicBezTo>
                <a:cubicBezTo>
                  <a:pt x="22267" y="901"/>
                  <a:pt x="22333" y="804"/>
                  <a:pt x="22400" y="715"/>
                </a:cubicBezTo>
                <a:cubicBezTo>
                  <a:pt x="22467" y="626"/>
                  <a:pt x="22533" y="543"/>
                  <a:pt x="22600" y="469"/>
                </a:cubicBezTo>
                <a:cubicBezTo>
                  <a:pt x="22667" y="395"/>
                  <a:pt x="22733" y="327"/>
                  <a:pt x="22800" y="269"/>
                </a:cubicBezTo>
                <a:cubicBezTo>
                  <a:pt x="22867" y="211"/>
                  <a:pt x="22933" y="161"/>
                  <a:pt x="23000" y="121"/>
                </a:cubicBezTo>
                <a:cubicBezTo>
                  <a:pt x="23067" y="81"/>
                  <a:pt x="23133" y="51"/>
                  <a:pt x="23200" y="31"/>
                </a:cubicBezTo>
                <a:cubicBezTo>
                  <a:pt x="23267" y="11"/>
                  <a:pt x="23333" y="0"/>
                  <a:pt x="23400" y="0"/>
                </a:cubicBezTo>
                <a:cubicBezTo>
                  <a:pt x="23467" y="0"/>
                  <a:pt x="23533" y="10"/>
                  <a:pt x="23600" y="30"/>
                </a:cubicBezTo>
                <a:cubicBezTo>
                  <a:pt x="23667" y="50"/>
                  <a:pt x="23733" y="80"/>
                  <a:pt x="23800" y="120"/>
                </a:cubicBezTo>
                <a:cubicBezTo>
                  <a:pt x="23867" y="160"/>
                  <a:pt x="23933" y="209"/>
                  <a:pt x="24000" y="267"/>
                </a:cubicBezTo>
                <a:cubicBezTo>
                  <a:pt x="24067" y="325"/>
                  <a:pt x="24133" y="393"/>
                  <a:pt x="24200" y="467"/>
                </a:cubicBezTo>
                <a:cubicBezTo>
                  <a:pt x="24267" y="541"/>
                  <a:pt x="24333" y="624"/>
                  <a:pt x="24400" y="713"/>
                </a:cubicBezTo>
                <a:cubicBezTo>
                  <a:pt x="24467" y="802"/>
                  <a:pt x="24533" y="899"/>
                  <a:pt x="24600" y="999"/>
                </a:cubicBezTo>
                <a:cubicBezTo>
                  <a:pt x="24667" y="1099"/>
                  <a:pt x="24733" y="1206"/>
                  <a:pt x="24800" y="1315"/>
                </a:cubicBezTo>
                <a:cubicBezTo>
                  <a:pt x="24867" y="1424"/>
                  <a:pt x="24933" y="1537"/>
                  <a:pt x="25000" y="1651"/>
                </a:cubicBezTo>
                <a:cubicBezTo>
                  <a:pt x="25067" y="1765"/>
                  <a:pt x="25133" y="1883"/>
                  <a:pt x="25200" y="1999"/>
                </a:cubicBezTo>
                <a:cubicBezTo>
                  <a:pt x="25267" y="2115"/>
                  <a:pt x="25333" y="2232"/>
                  <a:pt x="25400" y="2346"/>
                </a:cubicBezTo>
                <a:cubicBezTo>
                  <a:pt x="25467" y="2460"/>
                  <a:pt x="25533" y="2574"/>
                  <a:pt x="25600" y="2683"/>
                </a:cubicBezTo>
                <a:cubicBezTo>
                  <a:pt x="25667" y="2792"/>
                  <a:pt x="25733" y="2899"/>
                  <a:pt x="25800" y="2999"/>
                </a:cubicBezTo>
                <a:cubicBezTo>
                  <a:pt x="25867" y="3099"/>
                  <a:pt x="25933" y="3196"/>
                  <a:pt x="26000" y="3285"/>
                </a:cubicBezTo>
                <a:cubicBezTo>
                  <a:pt x="26067" y="3374"/>
                  <a:pt x="26133" y="3457"/>
                  <a:pt x="26200" y="3531"/>
                </a:cubicBezTo>
                <a:cubicBezTo>
                  <a:pt x="26267" y="3605"/>
                  <a:pt x="26333" y="3673"/>
                  <a:pt x="26400" y="3731"/>
                </a:cubicBezTo>
                <a:cubicBezTo>
                  <a:pt x="26467" y="3789"/>
                  <a:pt x="26533" y="3839"/>
                  <a:pt x="26600" y="3879"/>
                </a:cubicBezTo>
                <a:cubicBezTo>
                  <a:pt x="26667" y="3919"/>
                  <a:pt x="26733" y="3949"/>
                  <a:pt x="26800" y="3969"/>
                </a:cubicBezTo>
                <a:cubicBezTo>
                  <a:pt x="26867" y="3989"/>
                  <a:pt x="26933" y="4000"/>
                  <a:pt x="27000" y="4000"/>
                </a:cubicBezTo>
                <a:cubicBezTo>
                  <a:pt x="27067" y="4000"/>
                  <a:pt x="27133" y="3990"/>
                  <a:pt x="27200" y="3970"/>
                </a:cubicBezTo>
                <a:cubicBezTo>
                  <a:pt x="27267" y="3950"/>
                  <a:pt x="27333" y="3920"/>
                  <a:pt x="27400" y="3880"/>
                </a:cubicBezTo>
                <a:cubicBezTo>
                  <a:pt x="27467" y="3840"/>
                  <a:pt x="27533" y="3791"/>
                  <a:pt x="27600" y="3733"/>
                </a:cubicBezTo>
                <a:cubicBezTo>
                  <a:pt x="27667" y="3675"/>
                  <a:pt x="27733" y="3607"/>
                  <a:pt x="27800" y="3533"/>
                </a:cubicBezTo>
                <a:cubicBezTo>
                  <a:pt x="27867" y="3459"/>
                  <a:pt x="27933" y="3376"/>
                  <a:pt x="28000" y="3287"/>
                </a:cubicBezTo>
                <a:cubicBezTo>
                  <a:pt x="28067" y="3198"/>
                  <a:pt x="28133" y="3101"/>
                  <a:pt x="28200" y="3001"/>
                </a:cubicBezTo>
                <a:cubicBezTo>
                  <a:pt x="28267" y="2901"/>
                  <a:pt x="28333" y="2794"/>
                  <a:pt x="28400" y="2685"/>
                </a:cubicBezTo>
                <a:cubicBezTo>
                  <a:pt x="28467" y="2576"/>
                  <a:pt x="28533" y="2463"/>
                  <a:pt x="28600" y="2349"/>
                </a:cubicBezTo>
                <a:cubicBezTo>
                  <a:pt x="28667" y="2235"/>
                  <a:pt x="28733" y="2117"/>
                  <a:pt x="28800" y="2001"/>
                </a:cubicBezTo>
                <a:cubicBezTo>
                  <a:pt x="28867" y="1885"/>
                  <a:pt x="28933" y="1768"/>
                  <a:pt x="29000" y="1654"/>
                </a:cubicBezTo>
                <a:cubicBezTo>
                  <a:pt x="29067" y="1540"/>
                  <a:pt x="29133" y="1426"/>
                  <a:pt x="29200" y="1317"/>
                </a:cubicBezTo>
                <a:cubicBezTo>
                  <a:pt x="29267" y="1208"/>
                  <a:pt x="29333" y="1101"/>
                  <a:pt x="29400" y="1001"/>
                </a:cubicBezTo>
                <a:cubicBezTo>
                  <a:pt x="29467" y="901"/>
                  <a:pt x="29533" y="805"/>
                  <a:pt x="29600" y="716"/>
                </a:cubicBezTo>
                <a:cubicBezTo>
                  <a:pt x="29667" y="627"/>
                  <a:pt x="29733" y="544"/>
                  <a:pt x="29800" y="469"/>
                </a:cubicBezTo>
                <a:cubicBezTo>
                  <a:pt x="29867" y="394"/>
                  <a:pt x="29933" y="327"/>
                  <a:pt x="30000" y="269"/>
                </a:cubicBezTo>
                <a:cubicBezTo>
                  <a:pt x="30067" y="211"/>
                  <a:pt x="30133" y="161"/>
                  <a:pt x="30200" y="121"/>
                </a:cubicBezTo>
                <a:cubicBezTo>
                  <a:pt x="30267" y="81"/>
                  <a:pt x="30333" y="51"/>
                  <a:pt x="30400" y="31"/>
                </a:cubicBezTo>
                <a:cubicBezTo>
                  <a:pt x="30467" y="11"/>
                  <a:pt x="30533" y="0"/>
                  <a:pt x="30600" y="0"/>
                </a:cubicBezTo>
                <a:cubicBezTo>
                  <a:pt x="30667" y="0"/>
                  <a:pt x="30733" y="10"/>
                  <a:pt x="30800" y="30"/>
                </a:cubicBezTo>
                <a:cubicBezTo>
                  <a:pt x="30867" y="50"/>
                  <a:pt x="30933" y="80"/>
                  <a:pt x="31000" y="120"/>
                </a:cubicBezTo>
                <a:cubicBezTo>
                  <a:pt x="31067" y="160"/>
                  <a:pt x="31133" y="209"/>
                  <a:pt x="31200" y="267"/>
                </a:cubicBezTo>
                <a:cubicBezTo>
                  <a:pt x="31267" y="325"/>
                  <a:pt x="31333" y="393"/>
                  <a:pt x="31400" y="467"/>
                </a:cubicBezTo>
                <a:cubicBezTo>
                  <a:pt x="31467" y="541"/>
                  <a:pt x="31533" y="624"/>
                  <a:pt x="31600" y="713"/>
                </a:cubicBezTo>
                <a:cubicBezTo>
                  <a:pt x="31667" y="802"/>
                  <a:pt x="31733" y="899"/>
                  <a:pt x="31800" y="999"/>
                </a:cubicBezTo>
                <a:cubicBezTo>
                  <a:pt x="31867" y="1099"/>
                  <a:pt x="31933" y="1205"/>
                  <a:pt x="32000" y="1314"/>
                </a:cubicBezTo>
                <a:cubicBezTo>
                  <a:pt x="32067" y="1423"/>
                  <a:pt x="32133" y="1537"/>
                  <a:pt x="32200" y="1651"/>
                </a:cubicBezTo>
                <a:cubicBezTo>
                  <a:pt x="32267" y="1765"/>
                  <a:pt x="32333" y="1882"/>
                  <a:pt x="32400" y="1998"/>
                </a:cubicBezTo>
                <a:cubicBezTo>
                  <a:pt x="32467" y="2114"/>
                  <a:pt x="32533" y="2232"/>
                  <a:pt x="32600" y="2346"/>
                </a:cubicBezTo>
                <a:cubicBezTo>
                  <a:pt x="32667" y="2460"/>
                  <a:pt x="32733" y="2573"/>
                  <a:pt x="32800" y="2682"/>
                </a:cubicBezTo>
                <a:cubicBezTo>
                  <a:pt x="32867" y="2791"/>
                  <a:pt x="32933" y="2899"/>
                  <a:pt x="33000" y="2999"/>
                </a:cubicBezTo>
                <a:cubicBezTo>
                  <a:pt x="33067" y="3099"/>
                  <a:pt x="33133" y="3195"/>
                  <a:pt x="33200" y="3284"/>
                </a:cubicBezTo>
                <a:cubicBezTo>
                  <a:pt x="33267" y="3373"/>
                  <a:pt x="33333" y="3456"/>
                  <a:pt x="33400" y="3531"/>
                </a:cubicBezTo>
                <a:cubicBezTo>
                  <a:pt x="33467" y="3606"/>
                  <a:pt x="33533" y="3673"/>
                  <a:pt x="33600" y="3731"/>
                </a:cubicBezTo>
                <a:cubicBezTo>
                  <a:pt x="33667" y="3789"/>
                  <a:pt x="33733" y="3839"/>
                  <a:pt x="33800" y="3879"/>
                </a:cubicBezTo>
                <a:cubicBezTo>
                  <a:pt x="33867" y="3919"/>
                  <a:pt x="33933" y="3949"/>
                  <a:pt x="34000" y="3969"/>
                </a:cubicBezTo>
                <a:cubicBezTo>
                  <a:pt x="34067" y="3989"/>
                  <a:pt x="34133" y="4000"/>
                  <a:pt x="34200" y="4000"/>
                </a:cubicBezTo>
                <a:cubicBezTo>
                  <a:pt x="34267" y="4000"/>
                  <a:pt x="34333" y="3990"/>
                  <a:pt x="34400" y="3970"/>
                </a:cubicBezTo>
                <a:cubicBezTo>
                  <a:pt x="34467" y="3950"/>
                  <a:pt x="34533" y="3920"/>
                  <a:pt x="34600" y="3880"/>
                </a:cubicBezTo>
                <a:cubicBezTo>
                  <a:pt x="34667" y="3840"/>
                  <a:pt x="34733" y="3791"/>
                  <a:pt x="34800" y="3733"/>
                </a:cubicBezTo>
                <a:cubicBezTo>
                  <a:pt x="34867" y="3675"/>
                  <a:pt x="34933" y="3607"/>
                  <a:pt x="35000" y="3533"/>
                </a:cubicBezTo>
                <a:cubicBezTo>
                  <a:pt x="35067" y="3459"/>
                  <a:pt x="35133" y="3375"/>
                  <a:pt x="35200" y="3287"/>
                </a:cubicBezTo>
                <a:cubicBezTo>
                  <a:pt x="35267" y="3199"/>
                  <a:pt x="35333" y="3102"/>
                  <a:pt x="35400" y="3002"/>
                </a:cubicBezTo>
                <a:cubicBezTo>
                  <a:pt x="35467" y="2902"/>
                  <a:pt x="35533" y="2795"/>
                  <a:pt x="35600" y="2686"/>
                </a:cubicBezTo>
                <a:cubicBezTo>
                  <a:pt x="35667" y="2577"/>
                  <a:pt x="35733" y="2463"/>
                  <a:pt x="35800" y="2349"/>
                </a:cubicBezTo>
                <a:cubicBezTo>
                  <a:pt x="35867" y="2235"/>
                  <a:pt x="35967" y="2060"/>
                  <a:pt x="36000" y="2002"/>
                </a:cubicBezTo>
                <a:cubicBezTo>
                  <a:pt x="36033" y="1944"/>
                  <a:pt x="36016" y="1973"/>
                  <a:pt x="36000" y="2002"/>
                </a:cubicBezTo>
              </a:path>
            </a:pathLst>
          </a:custGeom>
          <a:noFill/>
          <a:ln w="228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"/>
          <p:cNvSpPr>
            <a:spLocks/>
          </p:cNvSpPr>
          <p:nvPr/>
        </p:nvSpPr>
        <p:spPr bwMode="auto">
          <a:xfrm rot="6586835">
            <a:off x="7500193" y="2193179"/>
            <a:ext cx="800472" cy="321468"/>
          </a:xfrm>
          <a:custGeom>
            <a:avLst/>
            <a:gdLst>
              <a:gd name="T0" fmla="*/ 2147483647 w 36033"/>
              <a:gd name="T1" fmla="*/ 2147483647 h 4000"/>
              <a:gd name="T2" fmla="*/ 2147483647 w 36033"/>
              <a:gd name="T3" fmla="*/ 2147483647 h 4000"/>
              <a:gd name="T4" fmla="*/ 2147483647 w 36033"/>
              <a:gd name="T5" fmla="*/ 2147483647 h 4000"/>
              <a:gd name="T6" fmla="*/ 2147483647 w 36033"/>
              <a:gd name="T7" fmla="*/ 2147483647 h 4000"/>
              <a:gd name="T8" fmla="*/ 2147483647 w 36033"/>
              <a:gd name="T9" fmla="*/ 2147483647 h 4000"/>
              <a:gd name="T10" fmla="*/ 2147483647 w 36033"/>
              <a:gd name="T11" fmla="*/ 2147483647 h 4000"/>
              <a:gd name="T12" fmla="*/ 2147483647 w 36033"/>
              <a:gd name="T13" fmla="*/ 2147483647 h 4000"/>
              <a:gd name="T14" fmla="*/ 2147483647 w 36033"/>
              <a:gd name="T15" fmla="*/ 2147483647 h 4000"/>
              <a:gd name="T16" fmla="*/ 2147483647 w 36033"/>
              <a:gd name="T17" fmla="*/ 2147483647 h 4000"/>
              <a:gd name="T18" fmla="*/ 2147483647 w 36033"/>
              <a:gd name="T19" fmla="*/ 2147483647 h 4000"/>
              <a:gd name="T20" fmla="*/ 2147483647 w 36033"/>
              <a:gd name="T21" fmla="*/ 2147483647 h 4000"/>
              <a:gd name="T22" fmla="*/ 2147483647 w 36033"/>
              <a:gd name="T23" fmla="*/ 2147483647 h 4000"/>
              <a:gd name="T24" fmla="*/ 2147483647 w 36033"/>
              <a:gd name="T25" fmla="*/ 2147483647 h 4000"/>
              <a:gd name="T26" fmla="*/ 2147483647 w 36033"/>
              <a:gd name="T27" fmla="*/ 2147483647 h 4000"/>
              <a:gd name="T28" fmla="*/ 2147483647 w 36033"/>
              <a:gd name="T29" fmla="*/ 2147483647 h 4000"/>
              <a:gd name="T30" fmla="*/ 2147483647 w 36033"/>
              <a:gd name="T31" fmla="*/ 2147483647 h 4000"/>
              <a:gd name="T32" fmla="*/ 2147483647 w 36033"/>
              <a:gd name="T33" fmla="*/ 2147483647 h 4000"/>
              <a:gd name="T34" fmla="*/ 2147483647 w 36033"/>
              <a:gd name="T35" fmla="*/ 2147483647 h 4000"/>
              <a:gd name="T36" fmla="*/ 2147483647 w 36033"/>
              <a:gd name="T37" fmla="*/ 2147483647 h 4000"/>
              <a:gd name="T38" fmla="*/ 2147483647 w 36033"/>
              <a:gd name="T39" fmla="*/ 2147483647 h 4000"/>
              <a:gd name="T40" fmla="*/ 2147483647 w 36033"/>
              <a:gd name="T41" fmla="*/ 2147483647 h 4000"/>
              <a:gd name="T42" fmla="*/ 2147483647 w 36033"/>
              <a:gd name="T43" fmla="*/ 2147483647 h 4000"/>
              <a:gd name="T44" fmla="*/ 2147483647 w 36033"/>
              <a:gd name="T45" fmla="*/ 2147483647 h 4000"/>
              <a:gd name="T46" fmla="*/ 2147483647 w 36033"/>
              <a:gd name="T47" fmla="*/ 2147483647 h 4000"/>
              <a:gd name="T48" fmla="*/ 2147483647 w 36033"/>
              <a:gd name="T49" fmla="*/ 2147483647 h 4000"/>
              <a:gd name="T50" fmla="*/ 2147483647 w 36033"/>
              <a:gd name="T51" fmla="*/ 2147483647 h 4000"/>
              <a:gd name="T52" fmla="*/ 2147483647 w 36033"/>
              <a:gd name="T53" fmla="*/ 2147483647 h 4000"/>
              <a:gd name="T54" fmla="*/ 2147483647 w 36033"/>
              <a:gd name="T55" fmla="*/ 2147483647 h 4000"/>
              <a:gd name="T56" fmla="*/ 2147483647 w 36033"/>
              <a:gd name="T57" fmla="*/ 2147483647 h 4000"/>
              <a:gd name="T58" fmla="*/ 2147483647 w 36033"/>
              <a:gd name="T59" fmla="*/ 2147483647 h 4000"/>
              <a:gd name="T60" fmla="*/ 2147483647 w 36033"/>
              <a:gd name="T61" fmla="*/ 2147483647 h 4000"/>
              <a:gd name="T62" fmla="*/ 2147483647 w 36033"/>
              <a:gd name="T63" fmla="*/ 2147483647 h 4000"/>
              <a:gd name="T64" fmla="*/ 2147483647 w 36033"/>
              <a:gd name="T65" fmla="*/ 2147483647 h 4000"/>
              <a:gd name="T66" fmla="*/ 2147483647 w 36033"/>
              <a:gd name="T67" fmla="*/ 2147483647 h 4000"/>
              <a:gd name="T68" fmla="*/ 2147483647 w 36033"/>
              <a:gd name="T69" fmla="*/ 2147483647 h 4000"/>
              <a:gd name="T70" fmla="*/ 2147483647 w 36033"/>
              <a:gd name="T71" fmla="*/ 2147483647 h 4000"/>
              <a:gd name="T72" fmla="*/ 2147483647 w 36033"/>
              <a:gd name="T73" fmla="*/ 2147483647 h 4000"/>
              <a:gd name="T74" fmla="*/ 2147483647 w 36033"/>
              <a:gd name="T75" fmla="*/ 2147483647 h 4000"/>
              <a:gd name="T76" fmla="*/ 2147483647 w 36033"/>
              <a:gd name="T77" fmla="*/ 2147483647 h 4000"/>
              <a:gd name="T78" fmla="*/ 2147483647 w 36033"/>
              <a:gd name="T79" fmla="*/ 2147483647 h 4000"/>
              <a:gd name="T80" fmla="*/ 2147483647 w 36033"/>
              <a:gd name="T81" fmla="*/ 2147483647 h 4000"/>
              <a:gd name="T82" fmla="*/ 2147483647 w 36033"/>
              <a:gd name="T83" fmla="*/ 2147483647 h 4000"/>
              <a:gd name="T84" fmla="*/ 2147483647 w 36033"/>
              <a:gd name="T85" fmla="*/ 2147483647 h 4000"/>
              <a:gd name="T86" fmla="*/ 2147483647 w 36033"/>
              <a:gd name="T87" fmla="*/ 2147483647 h 4000"/>
              <a:gd name="T88" fmla="*/ 2147483647 w 36033"/>
              <a:gd name="T89" fmla="*/ 2147483647 h 4000"/>
              <a:gd name="T90" fmla="*/ 2147483647 w 36033"/>
              <a:gd name="T91" fmla="*/ 2147483647 h 4000"/>
              <a:gd name="T92" fmla="*/ 2147483647 w 36033"/>
              <a:gd name="T93" fmla="*/ 2147483647 h 4000"/>
              <a:gd name="T94" fmla="*/ 2147483647 w 36033"/>
              <a:gd name="T95" fmla="*/ 2147483647 h 4000"/>
              <a:gd name="T96" fmla="*/ 2147483647 w 36033"/>
              <a:gd name="T97" fmla="*/ 2147483647 h 4000"/>
              <a:gd name="T98" fmla="*/ 2147483647 w 36033"/>
              <a:gd name="T99" fmla="*/ 2147483647 h 4000"/>
              <a:gd name="T100" fmla="*/ 2147483647 w 36033"/>
              <a:gd name="T101" fmla="*/ 2147483647 h 4000"/>
              <a:gd name="T102" fmla="*/ 2147483647 w 36033"/>
              <a:gd name="T103" fmla="*/ 2147483647 h 4000"/>
              <a:gd name="T104" fmla="*/ 2147483647 w 36033"/>
              <a:gd name="T105" fmla="*/ 2147483647 h 4000"/>
              <a:gd name="T106" fmla="*/ 2147483647 w 36033"/>
              <a:gd name="T107" fmla="*/ 2147483647 h 4000"/>
              <a:gd name="T108" fmla="*/ 2147483647 w 36033"/>
              <a:gd name="T109" fmla="*/ 2147483647 h 4000"/>
              <a:gd name="T110" fmla="*/ 2147483647 w 36033"/>
              <a:gd name="T111" fmla="*/ 2147483647 h 4000"/>
              <a:gd name="T112" fmla="*/ 2147483647 w 36033"/>
              <a:gd name="T113" fmla="*/ 2147483647 h 4000"/>
              <a:gd name="T114" fmla="*/ 2147483647 w 36033"/>
              <a:gd name="T115" fmla="*/ 2147483647 h 4000"/>
              <a:gd name="T116" fmla="*/ 2147483647 w 36033"/>
              <a:gd name="T117" fmla="*/ 2147483647 h 4000"/>
              <a:gd name="T118" fmla="*/ 2147483647 w 36033"/>
              <a:gd name="T119" fmla="*/ 2147483647 h 40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6033"/>
              <a:gd name="T181" fmla="*/ 0 h 4000"/>
              <a:gd name="T182" fmla="*/ 36033 w 36033"/>
              <a:gd name="T183" fmla="*/ 4000 h 400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6033" h="4000">
                <a:moveTo>
                  <a:pt x="0" y="2000"/>
                </a:moveTo>
                <a:cubicBezTo>
                  <a:pt x="66" y="1883"/>
                  <a:pt x="133" y="1767"/>
                  <a:pt x="200" y="1653"/>
                </a:cubicBezTo>
                <a:cubicBezTo>
                  <a:pt x="267" y="1539"/>
                  <a:pt x="333" y="1425"/>
                  <a:pt x="400" y="1316"/>
                </a:cubicBezTo>
                <a:cubicBezTo>
                  <a:pt x="467" y="1207"/>
                  <a:pt x="533" y="1100"/>
                  <a:pt x="600" y="1000"/>
                </a:cubicBezTo>
                <a:cubicBezTo>
                  <a:pt x="667" y="900"/>
                  <a:pt x="733" y="803"/>
                  <a:pt x="800" y="714"/>
                </a:cubicBezTo>
                <a:cubicBezTo>
                  <a:pt x="867" y="625"/>
                  <a:pt x="933" y="542"/>
                  <a:pt x="1000" y="468"/>
                </a:cubicBezTo>
                <a:cubicBezTo>
                  <a:pt x="1067" y="394"/>
                  <a:pt x="1133" y="326"/>
                  <a:pt x="1200" y="268"/>
                </a:cubicBezTo>
                <a:cubicBezTo>
                  <a:pt x="1267" y="210"/>
                  <a:pt x="1333" y="161"/>
                  <a:pt x="1400" y="121"/>
                </a:cubicBezTo>
                <a:cubicBezTo>
                  <a:pt x="1467" y="81"/>
                  <a:pt x="1533" y="50"/>
                  <a:pt x="1600" y="30"/>
                </a:cubicBezTo>
                <a:cubicBezTo>
                  <a:pt x="1667" y="10"/>
                  <a:pt x="1733" y="0"/>
                  <a:pt x="1800" y="0"/>
                </a:cubicBezTo>
                <a:cubicBezTo>
                  <a:pt x="1867" y="0"/>
                  <a:pt x="1933" y="10"/>
                  <a:pt x="2000" y="30"/>
                </a:cubicBezTo>
                <a:cubicBezTo>
                  <a:pt x="2067" y="50"/>
                  <a:pt x="2133" y="81"/>
                  <a:pt x="2200" y="121"/>
                </a:cubicBezTo>
                <a:cubicBezTo>
                  <a:pt x="2267" y="161"/>
                  <a:pt x="2333" y="210"/>
                  <a:pt x="2400" y="268"/>
                </a:cubicBezTo>
                <a:cubicBezTo>
                  <a:pt x="2467" y="326"/>
                  <a:pt x="2533" y="394"/>
                  <a:pt x="2600" y="468"/>
                </a:cubicBezTo>
                <a:cubicBezTo>
                  <a:pt x="2667" y="542"/>
                  <a:pt x="2733" y="625"/>
                  <a:pt x="2800" y="714"/>
                </a:cubicBezTo>
                <a:cubicBezTo>
                  <a:pt x="2867" y="803"/>
                  <a:pt x="2933" y="900"/>
                  <a:pt x="3000" y="1000"/>
                </a:cubicBezTo>
                <a:cubicBezTo>
                  <a:pt x="3067" y="1100"/>
                  <a:pt x="3133" y="1207"/>
                  <a:pt x="3200" y="1316"/>
                </a:cubicBezTo>
                <a:cubicBezTo>
                  <a:pt x="3267" y="1425"/>
                  <a:pt x="3333" y="1539"/>
                  <a:pt x="3400" y="1653"/>
                </a:cubicBezTo>
                <a:cubicBezTo>
                  <a:pt x="3467" y="1767"/>
                  <a:pt x="3533" y="1884"/>
                  <a:pt x="3600" y="2000"/>
                </a:cubicBezTo>
                <a:cubicBezTo>
                  <a:pt x="3667" y="2116"/>
                  <a:pt x="3733" y="2233"/>
                  <a:pt x="3800" y="2347"/>
                </a:cubicBezTo>
                <a:cubicBezTo>
                  <a:pt x="3867" y="2461"/>
                  <a:pt x="3933" y="2575"/>
                  <a:pt x="4000" y="2684"/>
                </a:cubicBezTo>
                <a:cubicBezTo>
                  <a:pt x="4067" y="2793"/>
                  <a:pt x="4133" y="2900"/>
                  <a:pt x="4200" y="3000"/>
                </a:cubicBezTo>
                <a:cubicBezTo>
                  <a:pt x="4267" y="3100"/>
                  <a:pt x="4333" y="3196"/>
                  <a:pt x="4400" y="3285"/>
                </a:cubicBezTo>
                <a:cubicBezTo>
                  <a:pt x="4467" y="3374"/>
                  <a:pt x="4533" y="3458"/>
                  <a:pt x="4600" y="3532"/>
                </a:cubicBezTo>
                <a:cubicBezTo>
                  <a:pt x="4667" y="3606"/>
                  <a:pt x="4733" y="3674"/>
                  <a:pt x="4800" y="3732"/>
                </a:cubicBezTo>
                <a:cubicBezTo>
                  <a:pt x="4867" y="3790"/>
                  <a:pt x="4933" y="3839"/>
                  <a:pt x="5000" y="3879"/>
                </a:cubicBezTo>
                <a:cubicBezTo>
                  <a:pt x="5067" y="3919"/>
                  <a:pt x="5133" y="3950"/>
                  <a:pt x="5200" y="3970"/>
                </a:cubicBezTo>
                <a:cubicBezTo>
                  <a:pt x="5267" y="3990"/>
                  <a:pt x="5333" y="4000"/>
                  <a:pt x="5400" y="4000"/>
                </a:cubicBezTo>
                <a:cubicBezTo>
                  <a:pt x="5467" y="4000"/>
                  <a:pt x="5533" y="3990"/>
                  <a:pt x="5600" y="3970"/>
                </a:cubicBezTo>
                <a:cubicBezTo>
                  <a:pt x="5667" y="3950"/>
                  <a:pt x="5733" y="3919"/>
                  <a:pt x="5800" y="3879"/>
                </a:cubicBezTo>
                <a:cubicBezTo>
                  <a:pt x="5867" y="3839"/>
                  <a:pt x="5933" y="3790"/>
                  <a:pt x="6000" y="3732"/>
                </a:cubicBezTo>
                <a:cubicBezTo>
                  <a:pt x="6067" y="3674"/>
                  <a:pt x="6133" y="3606"/>
                  <a:pt x="6200" y="3532"/>
                </a:cubicBezTo>
                <a:cubicBezTo>
                  <a:pt x="6267" y="3458"/>
                  <a:pt x="6333" y="3375"/>
                  <a:pt x="6400" y="3286"/>
                </a:cubicBezTo>
                <a:cubicBezTo>
                  <a:pt x="6467" y="3197"/>
                  <a:pt x="6533" y="3100"/>
                  <a:pt x="6600" y="3000"/>
                </a:cubicBezTo>
                <a:cubicBezTo>
                  <a:pt x="6667" y="2900"/>
                  <a:pt x="6733" y="2793"/>
                  <a:pt x="6800" y="2684"/>
                </a:cubicBezTo>
                <a:cubicBezTo>
                  <a:pt x="6867" y="2575"/>
                  <a:pt x="6933" y="2462"/>
                  <a:pt x="7000" y="2348"/>
                </a:cubicBezTo>
                <a:cubicBezTo>
                  <a:pt x="7067" y="2234"/>
                  <a:pt x="7133" y="2116"/>
                  <a:pt x="7200" y="2000"/>
                </a:cubicBezTo>
                <a:cubicBezTo>
                  <a:pt x="7267" y="1884"/>
                  <a:pt x="7333" y="1767"/>
                  <a:pt x="7400" y="1653"/>
                </a:cubicBezTo>
                <a:cubicBezTo>
                  <a:pt x="7467" y="1539"/>
                  <a:pt x="7533" y="1425"/>
                  <a:pt x="7600" y="1316"/>
                </a:cubicBezTo>
                <a:cubicBezTo>
                  <a:pt x="7667" y="1207"/>
                  <a:pt x="7733" y="1100"/>
                  <a:pt x="7800" y="1000"/>
                </a:cubicBezTo>
                <a:cubicBezTo>
                  <a:pt x="7867" y="900"/>
                  <a:pt x="7933" y="804"/>
                  <a:pt x="8000" y="715"/>
                </a:cubicBezTo>
                <a:cubicBezTo>
                  <a:pt x="8067" y="626"/>
                  <a:pt x="8133" y="542"/>
                  <a:pt x="8200" y="468"/>
                </a:cubicBezTo>
                <a:cubicBezTo>
                  <a:pt x="8267" y="394"/>
                  <a:pt x="8333" y="326"/>
                  <a:pt x="8400" y="268"/>
                </a:cubicBezTo>
                <a:cubicBezTo>
                  <a:pt x="8467" y="210"/>
                  <a:pt x="8533" y="161"/>
                  <a:pt x="8600" y="121"/>
                </a:cubicBezTo>
                <a:cubicBezTo>
                  <a:pt x="8667" y="81"/>
                  <a:pt x="8733" y="50"/>
                  <a:pt x="8800" y="30"/>
                </a:cubicBezTo>
                <a:cubicBezTo>
                  <a:pt x="8867" y="10"/>
                  <a:pt x="8933" y="0"/>
                  <a:pt x="9000" y="0"/>
                </a:cubicBezTo>
                <a:cubicBezTo>
                  <a:pt x="9067" y="0"/>
                  <a:pt x="9133" y="10"/>
                  <a:pt x="9200" y="30"/>
                </a:cubicBezTo>
                <a:cubicBezTo>
                  <a:pt x="9267" y="50"/>
                  <a:pt x="9333" y="80"/>
                  <a:pt x="9400" y="120"/>
                </a:cubicBezTo>
                <a:cubicBezTo>
                  <a:pt x="9467" y="160"/>
                  <a:pt x="9533" y="210"/>
                  <a:pt x="9600" y="268"/>
                </a:cubicBezTo>
                <a:cubicBezTo>
                  <a:pt x="9667" y="326"/>
                  <a:pt x="9733" y="394"/>
                  <a:pt x="9800" y="468"/>
                </a:cubicBezTo>
                <a:cubicBezTo>
                  <a:pt x="9867" y="542"/>
                  <a:pt x="9933" y="625"/>
                  <a:pt x="10000" y="714"/>
                </a:cubicBezTo>
                <a:cubicBezTo>
                  <a:pt x="10067" y="803"/>
                  <a:pt x="10133" y="900"/>
                  <a:pt x="10200" y="1000"/>
                </a:cubicBezTo>
                <a:cubicBezTo>
                  <a:pt x="10267" y="1100"/>
                  <a:pt x="10333" y="1206"/>
                  <a:pt x="10400" y="1315"/>
                </a:cubicBezTo>
                <a:cubicBezTo>
                  <a:pt x="10467" y="1424"/>
                  <a:pt x="10533" y="1538"/>
                  <a:pt x="10600" y="1652"/>
                </a:cubicBezTo>
                <a:cubicBezTo>
                  <a:pt x="10667" y="1766"/>
                  <a:pt x="10733" y="1883"/>
                  <a:pt x="10800" y="1999"/>
                </a:cubicBezTo>
                <a:cubicBezTo>
                  <a:pt x="10867" y="2115"/>
                  <a:pt x="10933" y="2233"/>
                  <a:pt x="11000" y="2347"/>
                </a:cubicBezTo>
                <a:cubicBezTo>
                  <a:pt x="11067" y="2461"/>
                  <a:pt x="11133" y="2574"/>
                  <a:pt x="11200" y="2683"/>
                </a:cubicBezTo>
                <a:cubicBezTo>
                  <a:pt x="11267" y="2792"/>
                  <a:pt x="11333" y="2899"/>
                  <a:pt x="11400" y="2999"/>
                </a:cubicBezTo>
                <a:cubicBezTo>
                  <a:pt x="11467" y="3099"/>
                  <a:pt x="11533" y="3196"/>
                  <a:pt x="11600" y="3285"/>
                </a:cubicBezTo>
                <a:cubicBezTo>
                  <a:pt x="11667" y="3374"/>
                  <a:pt x="11733" y="3458"/>
                  <a:pt x="11800" y="3532"/>
                </a:cubicBezTo>
                <a:cubicBezTo>
                  <a:pt x="11867" y="3606"/>
                  <a:pt x="11933" y="3674"/>
                  <a:pt x="12000" y="3732"/>
                </a:cubicBezTo>
                <a:cubicBezTo>
                  <a:pt x="12067" y="3790"/>
                  <a:pt x="12133" y="3839"/>
                  <a:pt x="12200" y="3879"/>
                </a:cubicBezTo>
                <a:cubicBezTo>
                  <a:pt x="12267" y="3919"/>
                  <a:pt x="12333" y="3950"/>
                  <a:pt x="12400" y="3970"/>
                </a:cubicBezTo>
                <a:cubicBezTo>
                  <a:pt x="12467" y="3990"/>
                  <a:pt x="12533" y="4000"/>
                  <a:pt x="12600" y="4000"/>
                </a:cubicBezTo>
                <a:cubicBezTo>
                  <a:pt x="12667" y="4000"/>
                  <a:pt x="12733" y="3990"/>
                  <a:pt x="12800" y="3970"/>
                </a:cubicBezTo>
                <a:cubicBezTo>
                  <a:pt x="12867" y="3950"/>
                  <a:pt x="12933" y="3920"/>
                  <a:pt x="13000" y="3880"/>
                </a:cubicBezTo>
                <a:cubicBezTo>
                  <a:pt x="13067" y="3840"/>
                  <a:pt x="13133" y="3790"/>
                  <a:pt x="13200" y="3732"/>
                </a:cubicBezTo>
                <a:cubicBezTo>
                  <a:pt x="13267" y="3674"/>
                  <a:pt x="13333" y="3607"/>
                  <a:pt x="13400" y="3533"/>
                </a:cubicBezTo>
                <a:cubicBezTo>
                  <a:pt x="13467" y="3459"/>
                  <a:pt x="13533" y="3375"/>
                  <a:pt x="13600" y="3286"/>
                </a:cubicBezTo>
                <a:cubicBezTo>
                  <a:pt x="13667" y="3197"/>
                  <a:pt x="13733" y="3101"/>
                  <a:pt x="13800" y="3001"/>
                </a:cubicBezTo>
                <a:cubicBezTo>
                  <a:pt x="13867" y="2901"/>
                  <a:pt x="13933" y="2794"/>
                  <a:pt x="14000" y="2685"/>
                </a:cubicBezTo>
                <a:cubicBezTo>
                  <a:pt x="14067" y="2576"/>
                  <a:pt x="14133" y="2462"/>
                  <a:pt x="14200" y="2348"/>
                </a:cubicBezTo>
                <a:cubicBezTo>
                  <a:pt x="14267" y="2234"/>
                  <a:pt x="14333" y="2117"/>
                  <a:pt x="14400" y="2001"/>
                </a:cubicBezTo>
                <a:cubicBezTo>
                  <a:pt x="14467" y="1885"/>
                  <a:pt x="14533" y="1767"/>
                  <a:pt x="14600" y="1653"/>
                </a:cubicBezTo>
                <a:cubicBezTo>
                  <a:pt x="14667" y="1539"/>
                  <a:pt x="14733" y="1426"/>
                  <a:pt x="14800" y="1317"/>
                </a:cubicBezTo>
                <a:cubicBezTo>
                  <a:pt x="14867" y="1208"/>
                  <a:pt x="14933" y="1101"/>
                  <a:pt x="15000" y="1001"/>
                </a:cubicBezTo>
                <a:cubicBezTo>
                  <a:pt x="15067" y="901"/>
                  <a:pt x="15133" y="804"/>
                  <a:pt x="15200" y="715"/>
                </a:cubicBezTo>
                <a:cubicBezTo>
                  <a:pt x="15267" y="626"/>
                  <a:pt x="15333" y="542"/>
                  <a:pt x="15400" y="468"/>
                </a:cubicBezTo>
                <a:cubicBezTo>
                  <a:pt x="15467" y="394"/>
                  <a:pt x="15533" y="326"/>
                  <a:pt x="15600" y="268"/>
                </a:cubicBezTo>
                <a:cubicBezTo>
                  <a:pt x="15667" y="210"/>
                  <a:pt x="15733" y="161"/>
                  <a:pt x="15800" y="121"/>
                </a:cubicBezTo>
                <a:cubicBezTo>
                  <a:pt x="15867" y="81"/>
                  <a:pt x="15933" y="51"/>
                  <a:pt x="16000" y="31"/>
                </a:cubicBezTo>
                <a:cubicBezTo>
                  <a:pt x="16067" y="11"/>
                  <a:pt x="16133" y="0"/>
                  <a:pt x="16200" y="0"/>
                </a:cubicBezTo>
                <a:cubicBezTo>
                  <a:pt x="16267" y="0"/>
                  <a:pt x="16333" y="10"/>
                  <a:pt x="16400" y="30"/>
                </a:cubicBezTo>
                <a:cubicBezTo>
                  <a:pt x="16467" y="50"/>
                  <a:pt x="16533" y="80"/>
                  <a:pt x="16600" y="120"/>
                </a:cubicBezTo>
                <a:cubicBezTo>
                  <a:pt x="16667" y="160"/>
                  <a:pt x="16733" y="210"/>
                  <a:pt x="16800" y="268"/>
                </a:cubicBezTo>
                <a:cubicBezTo>
                  <a:pt x="16867" y="326"/>
                  <a:pt x="16933" y="393"/>
                  <a:pt x="17000" y="467"/>
                </a:cubicBezTo>
                <a:cubicBezTo>
                  <a:pt x="17067" y="541"/>
                  <a:pt x="17133" y="625"/>
                  <a:pt x="17200" y="714"/>
                </a:cubicBezTo>
                <a:cubicBezTo>
                  <a:pt x="17267" y="803"/>
                  <a:pt x="17333" y="899"/>
                  <a:pt x="17400" y="999"/>
                </a:cubicBezTo>
                <a:cubicBezTo>
                  <a:pt x="17467" y="1099"/>
                  <a:pt x="17533" y="1206"/>
                  <a:pt x="17600" y="1315"/>
                </a:cubicBezTo>
                <a:cubicBezTo>
                  <a:pt x="17667" y="1424"/>
                  <a:pt x="17733" y="1538"/>
                  <a:pt x="17800" y="1652"/>
                </a:cubicBezTo>
                <a:cubicBezTo>
                  <a:pt x="17867" y="1766"/>
                  <a:pt x="17933" y="1883"/>
                  <a:pt x="18000" y="1999"/>
                </a:cubicBezTo>
                <a:cubicBezTo>
                  <a:pt x="18067" y="2115"/>
                  <a:pt x="18133" y="2232"/>
                  <a:pt x="18200" y="2346"/>
                </a:cubicBezTo>
                <a:cubicBezTo>
                  <a:pt x="18267" y="2460"/>
                  <a:pt x="18333" y="2574"/>
                  <a:pt x="18400" y="2683"/>
                </a:cubicBezTo>
                <a:cubicBezTo>
                  <a:pt x="18467" y="2792"/>
                  <a:pt x="18533" y="2899"/>
                  <a:pt x="18600" y="2999"/>
                </a:cubicBezTo>
                <a:cubicBezTo>
                  <a:pt x="18667" y="3099"/>
                  <a:pt x="18733" y="3196"/>
                  <a:pt x="18800" y="3285"/>
                </a:cubicBezTo>
                <a:cubicBezTo>
                  <a:pt x="18867" y="3374"/>
                  <a:pt x="18933" y="3456"/>
                  <a:pt x="19000" y="3531"/>
                </a:cubicBezTo>
                <a:cubicBezTo>
                  <a:pt x="19067" y="3606"/>
                  <a:pt x="19133" y="3674"/>
                  <a:pt x="19200" y="3732"/>
                </a:cubicBezTo>
                <a:cubicBezTo>
                  <a:pt x="19267" y="3790"/>
                  <a:pt x="19333" y="3839"/>
                  <a:pt x="19400" y="3879"/>
                </a:cubicBezTo>
                <a:cubicBezTo>
                  <a:pt x="19467" y="3919"/>
                  <a:pt x="19533" y="3949"/>
                  <a:pt x="19600" y="3969"/>
                </a:cubicBezTo>
                <a:cubicBezTo>
                  <a:pt x="19667" y="3989"/>
                  <a:pt x="19733" y="4000"/>
                  <a:pt x="19800" y="4000"/>
                </a:cubicBezTo>
                <a:cubicBezTo>
                  <a:pt x="19867" y="4000"/>
                  <a:pt x="19933" y="3990"/>
                  <a:pt x="20000" y="3970"/>
                </a:cubicBezTo>
                <a:cubicBezTo>
                  <a:pt x="20067" y="3950"/>
                  <a:pt x="20133" y="3920"/>
                  <a:pt x="20200" y="3880"/>
                </a:cubicBezTo>
                <a:cubicBezTo>
                  <a:pt x="20267" y="3840"/>
                  <a:pt x="20333" y="3791"/>
                  <a:pt x="20400" y="3733"/>
                </a:cubicBezTo>
                <a:cubicBezTo>
                  <a:pt x="20467" y="3675"/>
                  <a:pt x="20533" y="3608"/>
                  <a:pt x="20600" y="3533"/>
                </a:cubicBezTo>
                <a:cubicBezTo>
                  <a:pt x="20667" y="3458"/>
                  <a:pt x="20733" y="3375"/>
                  <a:pt x="20800" y="3286"/>
                </a:cubicBezTo>
                <a:cubicBezTo>
                  <a:pt x="20867" y="3197"/>
                  <a:pt x="20933" y="3101"/>
                  <a:pt x="21000" y="3001"/>
                </a:cubicBezTo>
                <a:cubicBezTo>
                  <a:pt x="21067" y="2901"/>
                  <a:pt x="21133" y="2794"/>
                  <a:pt x="21200" y="2685"/>
                </a:cubicBezTo>
                <a:cubicBezTo>
                  <a:pt x="21267" y="2576"/>
                  <a:pt x="21333" y="2462"/>
                  <a:pt x="21400" y="2348"/>
                </a:cubicBezTo>
                <a:cubicBezTo>
                  <a:pt x="21467" y="2234"/>
                  <a:pt x="21533" y="2117"/>
                  <a:pt x="21600" y="2001"/>
                </a:cubicBezTo>
                <a:cubicBezTo>
                  <a:pt x="21667" y="1885"/>
                  <a:pt x="21733" y="1768"/>
                  <a:pt x="21800" y="1654"/>
                </a:cubicBezTo>
                <a:cubicBezTo>
                  <a:pt x="21867" y="1540"/>
                  <a:pt x="21933" y="1426"/>
                  <a:pt x="22000" y="1317"/>
                </a:cubicBezTo>
                <a:cubicBezTo>
                  <a:pt x="22067" y="1208"/>
                  <a:pt x="22133" y="1101"/>
                  <a:pt x="22200" y="1001"/>
                </a:cubicBezTo>
                <a:cubicBezTo>
                  <a:pt x="22267" y="901"/>
                  <a:pt x="22333" y="804"/>
                  <a:pt x="22400" y="715"/>
                </a:cubicBezTo>
                <a:cubicBezTo>
                  <a:pt x="22467" y="626"/>
                  <a:pt x="22533" y="543"/>
                  <a:pt x="22600" y="469"/>
                </a:cubicBezTo>
                <a:cubicBezTo>
                  <a:pt x="22667" y="395"/>
                  <a:pt x="22733" y="327"/>
                  <a:pt x="22800" y="269"/>
                </a:cubicBezTo>
                <a:cubicBezTo>
                  <a:pt x="22867" y="211"/>
                  <a:pt x="22933" y="161"/>
                  <a:pt x="23000" y="121"/>
                </a:cubicBezTo>
                <a:cubicBezTo>
                  <a:pt x="23067" y="81"/>
                  <a:pt x="23133" y="51"/>
                  <a:pt x="23200" y="31"/>
                </a:cubicBezTo>
                <a:cubicBezTo>
                  <a:pt x="23267" y="11"/>
                  <a:pt x="23333" y="0"/>
                  <a:pt x="23400" y="0"/>
                </a:cubicBezTo>
                <a:cubicBezTo>
                  <a:pt x="23467" y="0"/>
                  <a:pt x="23533" y="10"/>
                  <a:pt x="23600" y="30"/>
                </a:cubicBezTo>
                <a:cubicBezTo>
                  <a:pt x="23667" y="50"/>
                  <a:pt x="23733" y="80"/>
                  <a:pt x="23800" y="120"/>
                </a:cubicBezTo>
                <a:cubicBezTo>
                  <a:pt x="23867" y="160"/>
                  <a:pt x="23933" y="209"/>
                  <a:pt x="24000" y="267"/>
                </a:cubicBezTo>
                <a:cubicBezTo>
                  <a:pt x="24067" y="325"/>
                  <a:pt x="24133" y="393"/>
                  <a:pt x="24200" y="467"/>
                </a:cubicBezTo>
                <a:cubicBezTo>
                  <a:pt x="24267" y="541"/>
                  <a:pt x="24333" y="624"/>
                  <a:pt x="24400" y="713"/>
                </a:cubicBezTo>
                <a:cubicBezTo>
                  <a:pt x="24467" y="802"/>
                  <a:pt x="24533" y="899"/>
                  <a:pt x="24600" y="999"/>
                </a:cubicBezTo>
                <a:cubicBezTo>
                  <a:pt x="24667" y="1099"/>
                  <a:pt x="24733" y="1206"/>
                  <a:pt x="24800" y="1315"/>
                </a:cubicBezTo>
                <a:cubicBezTo>
                  <a:pt x="24867" y="1424"/>
                  <a:pt x="24933" y="1537"/>
                  <a:pt x="25000" y="1651"/>
                </a:cubicBezTo>
                <a:cubicBezTo>
                  <a:pt x="25067" y="1765"/>
                  <a:pt x="25133" y="1883"/>
                  <a:pt x="25200" y="1999"/>
                </a:cubicBezTo>
                <a:cubicBezTo>
                  <a:pt x="25267" y="2115"/>
                  <a:pt x="25333" y="2232"/>
                  <a:pt x="25400" y="2346"/>
                </a:cubicBezTo>
                <a:cubicBezTo>
                  <a:pt x="25467" y="2460"/>
                  <a:pt x="25533" y="2574"/>
                  <a:pt x="25600" y="2683"/>
                </a:cubicBezTo>
                <a:cubicBezTo>
                  <a:pt x="25667" y="2792"/>
                  <a:pt x="25733" y="2899"/>
                  <a:pt x="25800" y="2999"/>
                </a:cubicBezTo>
                <a:cubicBezTo>
                  <a:pt x="25867" y="3099"/>
                  <a:pt x="25933" y="3196"/>
                  <a:pt x="26000" y="3285"/>
                </a:cubicBezTo>
                <a:cubicBezTo>
                  <a:pt x="26067" y="3374"/>
                  <a:pt x="26133" y="3457"/>
                  <a:pt x="26200" y="3531"/>
                </a:cubicBezTo>
                <a:cubicBezTo>
                  <a:pt x="26267" y="3605"/>
                  <a:pt x="26333" y="3673"/>
                  <a:pt x="26400" y="3731"/>
                </a:cubicBezTo>
                <a:cubicBezTo>
                  <a:pt x="26467" y="3789"/>
                  <a:pt x="26533" y="3839"/>
                  <a:pt x="26600" y="3879"/>
                </a:cubicBezTo>
                <a:cubicBezTo>
                  <a:pt x="26667" y="3919"/>
                  <a:pt x="26733" y="3949"/>
                  <a:pt x="26800" y="3969"/>
                </a:cubicBezTo>
                <a:cubicBezTo>
                  <a:pt x="26867" y="3989"/>
                  <a:pt x="26933" y="4000"/>
                  <a:pt x="27000" y="4000"/>
                </a:cubicBezTo>
                <a:cubicBezTo>
                  <a:pt x="27067" y="4000"/>
                  <a:pt x="27133" y="3990"/>
                  <a:pt x="27200" y="3970"/>
                </a:cubicBezTo>
                <a:cubicBezTo>
                  <a:pt x="27267" y="3950"/>
                  <a:pt x="27333" y="3920"/>
                  <a:pt x="27400" y="3880"/>
                </a:cubicBezTo>
                <a:cubicBezTo>
                  <a:pt x="27467" y="3840"/>
                  <a:pt x="27533" y="3791"/>
                  <a:pt x="27600" y="3733"/>
                </a:cubicBezTo>
                <a:cubicBezTo>
                  <a:pt x="27667" y="3675"/>
                  <a:pt x="27733" y="3607"/>
                  <a:pt x="27800" y="3533"/>
                </a:cubicBezTo>
                <a:cubicBezTo>
                  <a:pt x="27867" y="3459"/>
                  <a:pt x="27933" y="3376"/>
                  <a:pt x="28000" y="3287"/>
                </a:cubicBezTo>
                <a:cubicBezTo>
                  <a:pt x="28067" y="3198"/>
                  <a:pt x="28133" y="3101"/>
                  <a:pt x="28200" y="3001"/>
                </a:cubicBezTo>
                <a:cubicBezTo>
                  <a:pt x="28267" y="2901"/>
                  <a:pt x="28333" y="2794"/>
                  <a:pt x="28400" y="2685"/>
                </a:cubicBezTo>
                <a:cubicBezTo>
                  <a:pt x="28467" y="2576"/>
                  <a:pt x="28533" y="2463"/>
                  <a:pt x="28600" y="2349"/>
                </a:cubicBezTo>
                <a:cubicBezTo>
                  <a:pt x="28667" y="2235"/>
                  <a:pt x="28733" y="2117"/>
                  <a:pt x="28800" y="2001"/>
                </a:cubicBezTo>
                <a:cubicBezTo>
                  <a:pt x="28867" y="1885"/>
                  <a:pt x="28933" y="1768"/>
                  <a:pt x="29000" y="1654"/>
                </a:cubicBezTo>
                <a:cubicBezTo>
                  <a:pt x="29067" y="1540"/>
                  <a:pt x="29133" y="1426"/>
                  <a:pt x="29200" y="1317"/>
                </a:cubicBezTo>
                <a:cubicBezTo>
                  <a:pt x="29267" y="1208"/>
                  <a:pt x="29333" y="1101"/>
                  <a:pt x="29400" y="1001"/>
                </a:cubicBezTo>
                <a:cubicBezTo>
                  <a:pt x="29467" y="901"/>
                  <a:pt x="29533" y="805"/>
                  <a:pt x="29600" y="716"/>
                </a:cubicBezTo>
                <a:cubicBezTo>
                  <a:pt x="29667" y="627"/>
                  <a:pt x="29733" y="544"/>
                  <a:pt x="29800" y="469"/>
                </a:cubicBezTo>
                <a:cubicBezTo>
                  <a:pt x="29867" y="394"/>
                  <a:pt x="29933" y="327"/>
                  <a:pt x="30000" y="269"/>
                </a:cubicBezTo>
                <a:cubicBezTo>
                  <a:pt x="30067" y="211"/>
                  <a:pt x="30133" y="161"/>
                  <a:pt x="30200" y="121"/>
                </a:cubicBezTo>
                <a:cubicBezTo>
                  <a:pt x="30267" y="81"/>
                  <a:pt x="30333" y="51"/>
                  <a:pt x="30400" y="31"/>
                </a:cubicBezTo>
                <a:cubicBezTo>
                  <a:pt x="30467" y="11"/>
                  <a:pt x="30533" y="0"/>
                  <a:pt x="30600" y="0"/>
                </a:cubicBezTo>
                <a:cubicBezTo>
                  <a:pt x="30667" y="0"/>
                  <a:pt x="30733" y="10"/>
                  <a:pt x="30800" y="30"/>
                </a:cubicBezTo>
                <a:cubicBezTo>
                  <a:pt x="30867" y="50"/>
                  <a:pt x="30933" y="80"/>
                  <a:pt x="31000" y="120"/>
                </a:cubicBezTo>
                <a:cubicBezTo>
                  <a:pt x="31067" y="160"/>
                  <a:pt x="31133" y="209"/>
                  <a:pt x="31200" y="267"/>
                </a:cubicBezTo>
                <a:cubicBezTo>
                  <a:pt x="31267" y="325"/>
                  <a:pt x="31333" y="393"/>
                  <a:pt x="31400" y="467"/>
                </a:cubicBezTo>
                <a:cubicBezTo>
                  <a:pt x="31467" y="541"/>
                  <a:pt x="31533" y="624"/>
                  <a:pt x="31600" y="713"/>
                </a:cubicBezTo>
                <a:cubicBezTo>
                  <a:pt x="31667" y="802"/>
                  <a:pt x="31733" y="899"/>
                  <a:pt x="31800" y="999"/>
                </a:cubicBezTo>
                <a:cubicBezTo>
                  <a:pt x="31867" y="1099"/>
                  <a:pt x="31933" y="1205"/>
                  <a:pt x="32000" y="1314"/>
                </a:cubicBezTo>
                <a:cubicBezTo>
                  <a:pt x="32067" y="1423"/>
                  <a:pt x="32133" y="1537"/>
                  <a:pt x="32200" y="1651"/>
                </a:cubicBezTo>
                <a:cubicBezTo>
                  <a:pt x="32267" y="1765"/>
                  <a:pt x="32333" y="1882"/>
                  <a:pt x="32400" y="1998"/>
                </a:cubicBezTo>
                <a:cubicBezTo>
                  <a:pt x="32467" y="2114"/>
                  <a:pt x="32533" y="2232"/>
                  <a:pt x="32600" y="2346"/>
                </a:cubicBezTo>
                <a:cubicBezTo>
                  <a:pt x="32667" y="2460"/>
                  <a:pt x="32733" y="2573"/>
                  <a:pt x="32800" y="2682"/>
                </a:cubicBezTo>
                <a:cubicBezTo>
                  <a:pt x="32867" y="2791"/>
                  <a:pt x="32933" y="2899"/>
                  <a:pt x="33000" y="2999"/>
                </a:cubicBezTo>
                <a:cubicBezTo>
                  <a:pt x="33067" y="3099"/>
                  <a:pt x="33133" y="3195"/>
                  <a:pt x="33200" y="3284"/>
                </a:cubicBezTo>
                <a:cubicBezTo>
                  <a:pt x="33267" y="3373"/>
                  <a:pt x="33333" y="3456"/>
                  <a:pt x="33400" y="3531"/>
                </a:cubicBezTo>
                <a:cubicBezTo>
                  <a:pt x="33467" y="3606"/>
                  <a:pt x="33533" y="3673"/>
                  <a:pt x="33600" y="3731"/>
                </a:cubicBezTo>
                <a:cubicBezTo>
                  <a:pt x="33667" y="3789"/>
                  <a:pt x="33733" y="3839"/>
                  <a:pt x="33800" y="3879"/>
                </a:cubicBezTo>
                <a:cubicBezTo>
                  <a:pt x="33867" y="3919"/>
                  <a:pt x="33933" y="3949"/>
                  <a:pt x="34000" y="3969"/>
                </a:cubicBezTo>
                <a:cubicBezTo>
                  <a:pt x="34067" y="3989"/>
                  <a:pt x="34133" y="4000"/>
                  <a:pt x="34200" y="4000"/>
                </a:cubicBezTo>
                <a:cubicBezTo>
                  <a:pt x="34267" y="4000"/>
                  <a:pt x="34333" y="3990"/>
                  <a:pt x="34400" y="3970"/>
                </a:cubicBezTo>
                <a:cubicBezTo>
                  <a:pt x="34467" y="3950"/>
                  <a:pt x="34533" y="3920"/>
                  <a:pt x="34600" y="3880"/>
                </a:cubicBezTo>
                <a:cubicBezTo>
                  <a:pt x="34667" y="3840"/>
                  <a:pt x="34733" y="3791"/>
                  <a:pt x="34800" y="3733"/>
                </a:cubicBezTo>
                <a:cubicBezTo>
                  <a:pt x="34867" y="3675"/>
                  <a:pt x="34933" y="3607"/>
                  <a:pt x="35000" y="3533"/>
                </a:cubicBezTo>
                <a:cubicBezTo>
                  <a:pt x="35067" y="3459"/>
                  <a:pt x="35133" y="3375"/>
                  <a:pt x="35200" y="3287"/>
                </a:cubicBezTo>
                <a:cubicBezTo>
                  <a:pt x="35267" y="3199"/>
                  <a:pt x="35333" y="3102"/>
                  <a:pt x="35400" y="3002"/>
                </a:cubicBezTo>
                <a:cubicBezTo>
                  <a:pt x="35467" y="2902"/>
                  <a:pt x="35533" y="2795"/>
                  <a:pt x="35600" y="2686"/>
                </a:cubicBezTo>
                <a:cubicBezTo>
                  <a:pt x="35667" y="2577"/>
                  <a:pt x="35733" y="2463"/>
                  <a:pt x="35800" y="2349"/>
                </a:cubicBezTo>
                <a:cubicBezTo>
                  <a:pt x="35867" y="2235"/>
                  <a:pt x="35967" y="2060"/>
                  <a:pt x="36000" y="2002"/>
                </a:cubicBezTo>
                <a:cubicBezTo>
                  <a:pt x="36033" y="1944"/>
                  <a:pt x="36016" y="1973"/>
                  <a:pt x="36000" y="2002"/>
                </a:cubicBezTo>
              </a:path>
            </a:pathLst>
          </a:custGeom>
          <a:noFill/>
          <a:ln w="228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2"/>
          <p:cNvSpPr>
            <a:spLocks/>
          </p:cNvSpPr>
          <p:nvPr/>
        </p:nvSpPr>
        <p:spPr bwMode="auto">
          <a:xfrm rot="6586835">
            <a:off x="3941025" y="3589643"/>
            <a:ext cx="800472" cy="321468"/>
          </a:xfrm>
          <a:custGeom>
            <a:avLst/>
            <a:gdLst>
              <a:gd name="T0" fmla="*/ 2147483647 w 36033"/>
              <a:gd name="T1" fmla="*/ 2147483647 h 4000"/>
              <a:gd name="T2" fmla="*/ 2147483647 w 36033"/>
              <a:gd name="T3" fmla="*/ 2147483647 h 4000"/>
              <a:gd name="T4" fmla="*/ 2147483647 w 36033"/>
              <a:gd name="T5" fmla="*/ 2147483647 h 4000"/>
              <a:gd name="T6" fmla="*/ 2147483647 w 36033"/>
              <a:gd name="T7" fmla="*/ 2147483647 h 4000"/>
              <a:gd name="T8" fmla="*/ 2147483647 w 36033"/>
              <a:gd name="T9" fmla="*/ 2147483647 h 4000"/>
              <a:gd name="T10" fmla="*/ 2147483647 w 36033"/>
              <a:gd name="T11" fmla="*/ 2147483647 h 4000"/>
              <a:gd name="T12" fmla="*/ 2147483647 w 36033"/>
              <a:gd name="T13" fmla="*/ 2147483647 h 4000"/>
              <a:gd name="T14" fmla="*/ 2147483647 w 36033"/>
              <a:gd name="T15" fmla="*/ 2147483647 h 4000"/>
              <a:gd name="T16" fmla="*/ 2147483647 w 36033"/>
              <a:gd name="T17" fmla="*/ 2147483647 h 4000"/>
              <a:gd name="T18" fmla="*/ 2147483647 w 36033"/>
              <a:gd name="T19" fmla="*/ 2147483647 h 4000"/>
              <a:gd name="T20" fmla="*/ 2147483647 w 36033"/>
              <a:gd name="T21" fmla="*/ 2147483647 h 4000"/>
              <a:gd name="T22" fmla="*/ 2147483647 w 36033"/>
              <a:gd name="T23" fmla="*/ 2147483647 h 4000"/>
              <a:gd name="T24" fmla="*/ 2147483647 w 36033"/>
              <a:gd name="T25" fmla="*/ 2147483647 h 4000"/>
              <a:gd name="T26" fmla="*/ 2147483647 w 36033"/>
              <a:gd name="T27" fmla="*/ 2147483647 h 4000"/>
              <a:gd name="T28" fmla="*/ 2147483647 w 36033"/>
              <a:gd name="T29" fmla="*/ 2147483647 h 4000"/>
              <a:gd name="T30" fmla="*/ 2147483647 w 36033"/>
              <a:gd name="T31" fmla="*/ 2147483647 h 4000"/>
              <a:gd name="T32" fmla="*/ 2147483647 w 36033"/>
              <a:gd name="T33" fmla="*/ 2147483647 h 4000"/>
              <a:gd name="T34" fmla="*/ 2147483647 w 36033"/>
              <a:gd name="T35" fmla="*/ 2147483647 h 4000"/>
              <a:gd name="T36" fmla="*/ 2147483647 w 36033"/>
              <a:gd name="T37" fmla="*/ 2147483647 h 4000"/>
              <a:gd name="T38" fmla="*/ 2147483647 w 36033"/>
              <a:gd name="T39" fmla="*/ 2147483647 h 4000"/>
              <a:gd name="T40" fmla="*/ 2147483647 w 36033"/>
              <a:gd name="T41" fmla="*/ 2147483647 h 4000"/>
              <a:gd name="T42" fmla="*/ 2147483647 w 36033"/>
              <a:gd name="T43" fmla="*/ 2147483647 h 4000"/>
              <a:gd name="T44" fmla="*/ 2147483647 w 36033"/>
              <a:gd name="T45" fmla="*/ 2147483647 h 4000"/>
              <a:gd name="T46" fmla="*/ 2147483647 w 36033"/>
              <a:gd name="T47" fmla="*/ 2147483647 h 4000"/>
              <a:gd name="T48" fmla="*/ 2147483647 w 36033"/>
              <a:gd name="T49" fmla="*/ 2147483647 h 4000"/>
              <a:gd name="T50" fmla="*/ 2147483647 w 36033"/>
              <a:gd name="T51" fmla="*/ 2147483647 h 4000"/>
              <a:gd name="T52" fmla="*/ 2147483647 w 36033"/>
              <a:gd name="T53" fmla="*/ 2147483647 h 4000"/>
              <a:gd name="T54" fmla="*/ 2147483647 w 36033"/>
              <a:gd name="T55" fmla="*/ 2147483647 h 4000"/>
              <a:gd name="T56" fmla="*/ 2147483647 w 36033"/>
              <a:gd name="T57" fmla="*/ 2147483647 h 4000"/>
              <a:gd name="T58" fmla="*/ 2147483647 w 36033"/>
              <a:gd name="T59" fmla="*/ 2147483647 h 4000"/>
              <a:gd name="T60" fmla="*/ 2147483647 w 36033"/>
              <a:gd name="T61" fmla="*/ 2147483647 h 4000"/>
              <a:gd name="T62" fmla="*/ 2147483647 w 36033"/>
              <a:gd name="T63" fmla="*/ 2147483647 h 4000"/>
              <a:gd name="T64" fmla="*/ 2147483647 w 36033"/>
              <a:gd name="T65" fmla="*/ 2147483647 h 4000"/>
              <a:gd name="T66" fmla="*/ 2147483647 w 36033"/>
              <a:gd name="T67" fmla="*/ 2147483647 h 4000"/>
              <a:gd name="T68" fmla="*/ 2147483647 w 36033"/>
              <a:gd name="T69" fmla="*/ 2147483647 h 4000"/>
              <a:gd name="T70" fmla="*/ 2147483647 w 36033"/>
              <a:gd name="T71" fmla="*/ 2147483647 h 4000"/>
              <a:gd name="T72" fmla="*/ 2147483647 w 36033"/>
              <a:gd name="T73" fmla="*/ 2147483647 h 4000"/>
              <a:gd name="T74" fmla="*/ 2147483647 w 36033"/>
              <a:gd name="T75" fmla="*/ 2147483647 h 4000"/>
              <a:gd name="T76" fmla="*/ 2147483647 w 36033"/>
              <a:gd name="T77" fmla="*/ 2147483647 h 4000"/>
              <a:gd name="T78" fmla="*/ 2147483647 w 36033"/>
              <a:gd name="T79" fmla="*/ 2147483647 h 4000"/>
              <a:gd name="T80" fmla="*/ 2147483647 w 36033"/>
              <a:gd name="T81" fmla="*/ 2147483647 h 4000"/>
              <a:gd name="T82" fmla="*/ 2147483647 w 36033"/>
              <a:gd name="T83" fmla="*/ 2147483647 h 4000"/>
              <a:gd name="T84" fmla="*/ 2147483647 w 36033"/>
              <a:gd name="T85" fmla="*/ 2147483647 h 4000"/>
              <a:gd name="T86" fmla="*/ 2147483647 w 36033"/>
              <a:gd name="T87" fmla="*/ 2147483647 h 4000"/>
              <a:gd name="T88" fmla="*/ 2147483647 w 36033"/>
              <a:gd name="T89" fmla="*/ 2147483647 h 4000"/>
              <a:gd name="T90" fmla="*/ 2147483647 w 36033"/>
              <a:gd name="T91" fmla="*/ 2147483647 h 4000"/>
              <a:gd name="T92" fmla="*/ 2147483647 w 36033"/>
              <a:gd name="T93" fmla="*/ 2147483647 h 4000"/>
              <a:gd name="T94" fmla="*/ 2147483647 w 36033"/>
              <a:gd name="T95" fmla="*/ 2147483647 h 4000"/>
              <a:gd name="T96" fmla="*/ 2147483647 w 36033"/>
              <a:gd name="T97" fmla="*/ 2147483647 h 4000"/>
              <a:gd name="T98" fmla="*/ 2147483647 w 36033"/>
              <a:gd name="T99" fmla="*/ 2147483647 h 4000"/>
              <a:gd name="T100" fmla="*/ 2147483647 w 36033"/>
              <a:gd name="T101" fmla="*/ 2147483647 h 4000"/>
              <a:gd name="T102" fmla="*/ 2147483647 w 36033"/>
              <a:gd name="T103" fmla="*/ 2147483647 h 4000"/>
              <a:gd name="T104" fmla="*/ 2147483647 w 36033"/>
              <a:gd name="T105" fmla="*/ 2147483647 h 4000"/>
              <a:gd name="T106" fmla="*/ 2147483647 w 36033"/>
              <a:gd name="T107" fmla="*/ 2147483647 h 4000"/>
              <a:gd name="T108" fmla="*/ 2147483647 w 36033"/>
              <a:gd name="T109" fmla="*/ 2147483647 h 4000"/>
              <a:gd name="T110" fmla="*/ 2147483647 w 36033"/>
              <a:gd name="T111" fmla="*/ 2147483647 h 4000"/>
              <a:gd name="T112" fmla="*/ 2147483647 w 36033"/>
              <a:gd name="T113" fmla="*/ 2147483647 h 4000"/>
              <a:gd name="T114" fmla="*/ 2147483647 w 36033"/>
              <a:gd name="T115" fmla="*/ 2147483647 h 4000"/>
              <a:gd name="T116" fmla="*/ 2147483647 w 36033"/>
              <a:gd name="T117" fmla="*/ 2147483647 h 4000"/>
              <a:gd name="T118" fmla="*/ 2147483647 w 36033"/>
              <a:gd name="T119" fmla="*/ 2147483647 h 40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6033"/>
              <a:gd name="T181" fmla="*/ 0 h 4000"/>
              <a:gd name="T182" fmla="*/ 36033 w 36033"/>
              <a:gd name="T183" fmla="*/ 4000 h 400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6033" h="4000">
                <a:moveTo>
                  <a:pt x="0" y="2000"/>
                </a:moveTo>
                <a:cubicBezTo>
                  <a:pt x="66" y="1883"/>
                  <a:pt x="133" y="1767"/>
                  <a:pt x="200" y="1653"/>
                </a:cubicBezTo>
                <a:cubicBezTo>
                  <a:pt x="267" y="1539"/>
                  <a:pt x="333" y="1425"/>
                  <a:pt x="400" y="1316"/>
                </a:cubicBezTo>
                <a:cubicBezTo>
                  <a:pt x="467" y="1207"/>
                  <a:pt x="533" y="1100"/>
                  <a:pt x="600" y="1000"/>
                </a:cubicBezTo>
                <a:cubicBezTo>
                  <a:pt x="667" y="900"/>
                  <a:pt x="733" y="803"/>
                  <a:pt x="800" y="714"/>
                </a:cubicBezTo>
                <a:cubicBezTo>
                  <a:pt x="867" y="625"/>
                  <a:pt x="933" y="542"/>
                  <a:pt x="1000" y="468"/>
                </a:cubicBezTo>
                <a:cubicBezTo>
                  <a:pt x="1067" y="394"/>
                  <a:pt x="1133" y="326"/>
                  <a:pt x="1200" y="268"/>
                </a:cubicBezTo>
                <a:cubicBezTo>
                  <a:pt x="1267" y="210"/>
                  <a:pt x="1333" y="161"/>
                  <a:pt x="1400" y="121"/>
                </a:cubicBezTo>
                <a:cubicBezTo>
                  <a:pt x="1467" y="81"/>
                  <a:pt x="1533" y="50"/>
                  <a:pt x="1600" y="30"/>
                </a:cubicBezTo>
                <a:cubicBezTo>
                  <a:pt x="1667" y="10"/>
                  <a:pt x="1733" y="0"/>
                  <a:pt x="1800" y="0"/>
                </a:cubicBezTo>
                <a:cubicBezTo>
                  <a:pt x="1867" y="0"/>
                  <a:pt x="1933" y="10"/>
                  <a:pt x="2000" y="30"/>
                </a:cubicBezTo>
                <a:cubicBezTo>
                  <a:pt x="2067" y="50"/>
                  <a:pt x="2133" y="81"/>
                  <a:pt x="2200" y="121"/>
                </a:cubicBezTo>
                <a:cubicBezTo>
                  <a:pt x="2267" y="161"/>
                  <a:pt x="2333" y="210"/>
                  <a:pt x="2400" y="268"/>
                </a:cubicBezTo>
                <a:cubicBezTo>
                  <a:pt x="2467" y="326"/>
                  <a:pt x="2533" y="394"/>
                  <a:pt x="2600" y="468"/>
                </a:cubicBezTo>
                <a:cubicBezTo>
                  <a:pt x="2667" y="542"/>
                  <a:pt x="2733" y="625"/>
                  <a:pt x="2800" y="714"/>
                </a:cubicBezTo>
                <a:cubicBezTo>
                  <a:pt x="2867" y="803"/>
                  <a:pt x="2933" y="900"/>
                  <a:pt x="3000" y="1000"/>
                </a:cubicBezTo>
                <a:cubicBezTo>
                  <a:pt x="3067" y="1100"/>
                  <a:pt x="3133" y="1207"/>
                  <a:pt x="3200" y="1316"/>
                </a:cubicBezTo>
                <a:cubicBezTo>
                  <a:pt x="3267" y="1425"/>
                  <a:pt x="3333" y="1539"/>
                  <a:pt x="3400" y="1653"/>
                </a:cubicBezTo>
                <a:cubicBezTo>
                  <a:pt x="3467" y="1767"/>
                  <a:pt x="3533" y="1884"/>
                  <a:pt x="3600" y="2000"/>
                </a:cubicBezTo>
                <a:cubicBezTo>
                  <a:pt x="3667" y="2116"/>
                  <a:pt x="3733" y="2233"/>
                  <a:pt x="3800" y="2347"/>
                </a:cubicBezTo>
                <a:cubicBezTo>
                  <a:pt x="3867" y="2461"/>
                  <a:pt x="3933" y="2575"/>
                  <a:pt x="4000" y="2684"/>
                </a:cubicBezTo>
                <a:cubicBezTo>
                  <a:pt x="4067" y="2793"/>
                  <a:pt x="4133" y="2900"/>
                  <a:pt x="4200" y="3000"/>
                </a:cubicBezTo>
                <a:cubicBezTo>
                  <a:pt x="4267" y="3100"/>
                  <a:pt x="4333" y="3196"/>
                  <a:pt x="4400" y="3285"/>
                </a:cubicBezTo>
                <a:cubicBezTo>
                  <a:pt x="4467" y="3374"/>
                  <a:pt x="4533" y="3458"/>
                  <a:pt x="4600" y="3532"/>
                </a:cubicBezTo>
                <a:cubicBezTo>
                  <a:pt x="4667" y="3606"/>
                  <a:pt x="4733" y="3674"/>
                  <a:pt x="4800" y="3732"/>
                </a:cubicBezTo>
                <a:cubicBezTo>
                  <a:pt x="4867" y="3790"/>
                  <a:pt x="4933" y="3839"/>
                  <a:pt x="5000" y="3879"/>
                </a:cubicBezTo>
                <a:cubicBezTo>
                  <a:pt x="5067" y="3919"/>
                  <a:pt x="5133" y="3950"/>
                  <a:pt x="5200" y="3970"/>
                </a:cubicBezTo>
                <a:cubicBezTo>
                  <a:pt x="5267" y="3990"/>
                  <a:pt x="5333" y="4000"/>
                  <a:pt x="5400" y="4000"/>
                </a:cubicBezTo>
                <a:cubicBezTo>
                  <a:pt x="5467" y="4000"/>
                  <a:pt x="5533" y="3990"/>
                  <a:pt x="5600" y="3970"/>
                </a:cubicBezTo>
                <a:cubicBezTo>
                  <a:pt x="5667" y="3950"/>
                  <a:pt x="5733" y="3919"/>
                  <a:pt x="5800" y="3879"/>
                </a:cubicBezTo>
                <a:cubicBezTo>
                  <a:pt x="5867" y="3839"/>
                  <a:pt x="5933" y="3790"/>
                  <a:pt x="6000" y="3732"/>
                </a:cubicBezTo>
                <a:cubicBezTo>
                  <a:pt x="6067" y="3674"/>
                  <a:pt x="6133" y="3606"/>
                  <a:pt x="6200" y="3532"/>
                </a:cubicBezTo>
                <a:cubicBezTo>
                  <a:pt x="6267" y="3458"/>
                  <a:pt x="6333" y="3375"/>
                  <a:pt x="6400" y="3286"/>
                </a:cubicBezTo>
                <a:cubicBezTo>
                  <a:pt x="6467" y="3197"/>
                  <a:pt x="6533" y="3100"/>
                  <a:pt x="6600" y="3000"/>
                </a:cubicBezTo>
                <a:cubicBezTo>
                  <a:pt x="6667" y="2900"/>
                  <a:pt x="6733" y="2793"/>
                  <a:pt x="6800" y="2684"/>
                </a:cubicBezTo>
                <a:cubicBezTo>
                  <a:pt x="6867" y="2575"/>
                  <a:pt x="6933" y="2462"/>
                  <a:pt x="7000" y="2348"/>
                </a:cubicBezTo>
                <a:cubicBezTo>
                  <a:pt x="7067" y="2234"/>
                  <a:pt x="7133" y="2116"/>
                  <a:pt x="7200" y="2000"/>
                </a:cubicBezTo>
                <a:cubicBezTo>
                  <a:pt x="7267" y="1884"/>
                  <a:pt x="7333" y="1767"/>
                  <a:pt x="7400" y="1653"/>
                </a:cubicBezTo>
                <a:cubicBezTo>
                  <a:pt x="7467" y="1539"/>
                  <a:pt x="7533" y="1425"/>
                  <a:pt x="7600" y="1316"/>
                </a:cubicBezTo>
                <a:cubicBezTo>
                  <a:pt x="7667" y="1207"/>
                  <a:pt x="7733" y="1100"/>
                  <a:pt x="7800" y="1000"/>
                </a:cubicBezTo>
                <a:cubicBezTo>
                  <a:pt x="7867" y="900"/>
                  <a:pt x="7933" y="804"/>
                  <a:pt x="8000" y="715"/>
                </a:cubicBezTo>
                <a:cubicBezTo>
                  <a:pt x="8067" y="626"/>
                  <a:pt x="8133" y="542"/>
                  <a:pt x="8200" y="468"/>
                </a:cubicBezTo>
                <a:cubicBezTo>
                  <a:pt x="8267" y="394"/>
                  <a:pt x="8333" y="326"/>
                  <a:pt x="8400" y="268"/>
                </a:cubicBezTo>
                <a:cubicBezTo>
                  <a:pt x="8467" y="210"/>
                  <a:pt x="8533" y="161"/>
                  <a:pt x="8600" y="121"/>
                </a:cubicBezTo>
                <a:cubicBezTo>
                  <a:pt x="8667" y="81"/>
                  <a:pt x="8733" y="50"/>
                  <a:pt x="8800" y="30"/>
                </a:cubicBezTo>
                <a:cubicBezTo>
                  <a:pt x="8867" y="10"/>
                  <a:pt x="8933" y="0"/>
                  <a:pt x="9000" y="0"/>
                </a:cubicBezTo>
                <a:cubicBezTo>
                  <a:pt x="9067" y="0"/>
                  <a:pt x="9133" y="10"/>
                  <a:pt x="9200" y="30"/>
                </a:cubicBezTo>
                <a:cubicBezTo>
                  <a:pt x="9267" y="50"/>
                  <a:pt x="9333" y="80"/>
                  <a:pt x="9400" y="120"/>
                </a:cubicBezTo>
                <a:cubicBezTo>
                  <a:pt x="9467" y="160"/>
                  <a:pt x="9533" y="210"/>
                  <a:pt x="9600" y="268"/>
                </a:cubicBezTo>
                <a:cubicBezTo>
                  <a:pt x="9667" y="326"/>
                  <a:pt x="9733" y="394"/>
                  <a:pt x="9800" y="468"/>
                </a:cubicBezTo>
                <a:cubicBezTo>
                  <a:pt x="9867" y="542"/>
                  <a:pt x="9933" y="625"/>
                  <a:pt x="10000" y="714"/>
                </a:cubicBezTo>
                <a:cubicBezTo>
                  <a:pt x="10067" y="803"/>
                  <a:pt x="10133" y="900"/>
                  <a:pt x="10200" y="1000"/>
                </a:cubicBezTo>
                <a:cubicBezTo>
                  <a:pt x="10267" y="1100"/>
                  <a:pt x="10333" y="1206"/>
                  <a:pt x="10400" y="1315"/>
                </a:cubicBezTo>
                <a:cubicBezTo>
                  <a:pt x="10467" y="1424"/>
                  <a:pt x="10533" y="1538"/>
                  <a:pt x="10600" y="1652"/>
                </a:cubicBezTo>
                <a:cubicBezTo>
                  <a:pt x="10667" y="1766"/>
                  <a:pt x="10733" y="1883"/>
                  <a:pt x="10800" y="1999"/>
                </a:cubicBezTo>
                <a:cubicBezTo>
                  <a:pt x="10867" y="2115"/>
                  <a:pt x="10933" y="2233"/>
                  <a:pt x="11000" y="2347"/>
                </a:cubicBezTo>
                <a:cubicBezTo>
                  <a:pt x="11067" y="2461"/>
                  <a:pt x="11133" y="2574"/>
                  <a:pt x="11200" y="2683"/>
                </a:cubicBezTo>
                <a:cubicBezTo>
                  <a:pt x="11267" y="2792"/>
                  <a:pt x="11333" y="2899"/>
                  <a:pt x="11400" y="2999"/>
                </a:cubicBezTo>
                <a:cubicBezTo>
                  <a:pt x="11467" y="3099"/>
                  <a:pt x="11533" y="3196"/>
                  <a:pt x="11600" y="3285"/>
                </a:cubicBezTo>
                <a:cubicBezTo>
                  <a:pt x="11667" y="3374"/>
                  <a:pt x="11733" y="3458"/>
                  <a:pt x="11800" y="3532"/>
                </a:cubicBezTo>
                <a:cubicBezTo>
                  <a:pt x="11867" y="3606"/>
                  <a:pt x="11933" y="3674"/>
                  <a:pt x="12000" y="3732"/>
                </a:cubicBezTo>
                <a:cubicBezTo>
                  <a:pt x="12067" y="3790"/>
                  <a:pt x="12133" y="3839"/>
                  <a:pt x="12200" y="3879"/>
                </a:cubicBezTo>
                <a:cubicBezTo>
                  <a:pt x="12267" y="3919"/>
                  <a:pt x="12333" y="3950"/>
                  <a:pt x="12400" y="3970"/>
                </a:cubicBezTo>
                <a:cubicBezTo>
                  <a:pt x="12467" y="3990"/>
                  <a:pt x="12533" y="4000"/>
                  <a:pt x="12600" y="4000"/>
                </a:cubicBezTo>
                <a:cubicBezTo>
                  <a:pt x="12667" y="4000"/>
                  <a:pt x="12733" y="3990"/>
                  <a:pt x="12800" y="3970"/>
                </a:cubicBezTo>
                <a:cubicBezTo>
                  <a:pt x="12867" y="3950"/>
                  <a:pt x="12933" y="3920"/>
                  <a:pt x="13000" y="3880"/>
                </a:cubicBezTo>
                <a:cubicBezTo>
                  <a:pt x="13067" y="3840"/>
                  <a:pt x="13133" y="3790"/>
                  <a:pt x="13200" y="3732"/>
                </a:cubicBezTo>
                <a:cubicBezTo>
                  <a:pt x="13267" y="3674"/>
                  <a:pt x="13333" y="3607"/>
                  <a:pt x="13400" y="3533"/>
                </a:cubicBezTo>
                <a:cubicBezTo>
                  <a:pt x="13467" y="3459"/>
                  <a:pt x="13533" y="3375"/>
                  <a:pt x="13600" y="3286"/>
                </a:cubicBezTo>
                <a:cubicBezTo>
                  <a:pt x="13667" y="3197"/>
                  <a:pt x="13733" y="3101"/>
                  <a:pt x="13800" y="3001"/>
                </a:cubicBezTo>
                <a:cubicBezTo>
                  <a:pt x="13867" y="2901"/>
                  <a:pt x="13933" y="2794"/>
                  <a:pt x="14000" y="2685"/>
                </a:cubicBezTo>
                <a:cubicBezTo>
                  <a:pt x="14067" y="2576"/>
                  <a:pt x="14133" y="2462"/>
                  <a:pt x="14200" y="2348"/>
                </a:cubicBezTo>
                <a:cubicBezTo>
                  <a:pt x="14267" y="2234"/>
                  <a:pt x="14333" y="2117"/>
                  <a:pt x="14400" y="2001"/>
                </a:cubicBezTo>
                <a:cubicBezTo>
                  <a:pt x="14467" y="1885"/>
                  <a:pt x="14533" y="1767"/>
                  <a:pt x="14600" y="1653"/>
                </a:cubicBezTo>
                <a:cubicBezTo>
                  <a:pt x="14667" y="1539"/>
                  <a:pt x="14733" y="1426"/>
                  <a:pt x="14800" y="1317"/>
                </a:cubicBezTo>
                <a:cubicBezTo>
                  <a:pt x="14867" y="1208"/>
                  <a:pt x="14933" y="1101"/>
                  <a:pt x="15000" y="1001"/>
                </a:cubicBezTo>
                <a:cubicBezTo>
                  <a:pt x="15067" y="901"/>
                  <a:pt x="15133" y="804"/>
                  <a:pt x="15200" y="715"/>
                </a:cubicBezTo>
                <a:cubicBezTo>
                  <a:pt x="15267" y="626"/>
                  <a:pt x="15333" y="542"/>
                  <a:pt x="15400" y="468"/>
                </a:cubicBezTo>
                <a:cubicBezTo>
                  <a:pt x="15467" y="394"/>
                  <a:pt x="15533" y="326"/>
                  <a:pt x="15600" y="268"/>
                </a:cubicBezTo>
                <a:cubicBezTo>
                  <a:pt x="15667" y="210"/>
                  <a:pt x="15733" y="161"/>
                  <a:pt x="15800" y="121"/>
                </a:cubicBezTo>
                <a:cubicBezTo>
                  <a:pt x="15867" y="81"/>
                  <a:pt x="15933" y="51"/>
                  <a:pt x="16000" y="31"/>
                </a:cubicBezTo>
                <a:cubicBezTo>
                  <a:pt x="16067" y="11"/>
                  <a:pt x="16133" y="0"/>
                  <a:pt x="16200" y="0"/>
                </a:cubicBezTo>
                <a:cubicBezTo>
                  <a:pt x="16267" y="0"/>
                  <a:pt x="16333" y="10"/>
                  <a:pt x="16400" y="30"/>
                </a:cubicBezTo>
                <a:cubicBezTo>
                  <a:pt x="16467" y="50"/>
                  <a:pt x="16533" y="80"/>
                  <a:pt x="16600" y="120"/>
                </a:cubicBezTo>
                <a:cubicBezTo>
                  <a:pt x="16667" y="160"/>
                  <a:pt x="16733" y="210"/>
                  <a:pt x="16800" y="268"/>
                </a:cubicBezTo>
                <a:cubicBezTo>
                  <a:pt x="16867" y="326"/>
                  <a:pt x="16933" y="393"/>
                  <a:pt x="17000" y="467"/>
                </a:cubicBezTo>
                <a:cubicBezTo>
                  <a:pt x="17067" y="541"/>
                  <a:pt x="17133" y="625"/>
                  <a:pt x="17200" y="714"/>
                </a:cubicBezTo>
                <a:cubicBezTo>
                  <a:pt x="17267" y="803"/>
                  <a:pt x="17333" y="899"/>
                  <a:pt x="17400" y="999"/>
                </a:cubicBezTo>
                <a:cubicBezTo>
                  <a:pt x="17467" y="1099"/>
                  <a:pt x="17533" y="1206"/>
                  <a:pt x="17600" y="1315"/>
                </a:cubicBezTo>
                <a:cubicBezTo>
                  <a:pt x="17667" y="1424"/>
                  <a:pt x="17733" y="1538"/>
                  <a:pt x="17800" y="1652"/>
                </a:cubicBezTo>
                <a:cubicBezTo>
                  <a:pt x="17867" y="1766"/>
                  <a:pt x="17933" y="1883"/>
                  <a:pt x="18000" y="1999"/>
                </a:cubicBezTo>
                <a:cubicBezTo>
                  <a:pt x="18067" y="2115"/>
                  <a:pt x="18133" y="2232"/>
                  <a:pt x="18200" y="2346"/>
                </a:cubicBezTo>
                <a:cubicBezTo>
                  <a:pt x="18267" y="2460"/>
                  <a:pt x="18333" y="2574"/>
                  <a:pt x="18400" y="2683"/>
                </a:cubicBezTo>
                <a:cubicBezTo>
                  <a:pt x="18467" y="2792"/>
                  <a:pt x="18533" y="2899"/>
                  <a:pt x="18600" y="2999"/>
                </a:cubicBezTo>
                <a:cubicBezTo>
                  <a:pt x="18667" y="3099"/>
                  <a:pt x="18733" y="3196"/>
                  <a:pt x="18800" y="3285"/>
                </a:cubicBezTo>
                <a:cubicBezTo>
                  <a:pt x="18867" y="3374"/>
                  <a:pt x="18933" y="3456"/>
                  <a:pt x="19000" y="3531"/>
                </a:cubicBezTo>
                <a:cubicBezTo>
                  <a:pt x="19067" y="3606"/>
                  <a:pt x="19133" y="3674"/>
                  <a:pt x="19200" y="3732"/>
                </a:cubicBezTo>
                <a:cubicBezTo>
                  <a:pt x="19267" y="3790"/>
                  <a:pt x="19333" y="3839"/>
                  <a:pt x="19400" y="3879"/>
                </a:cubicBezTo>
                <a:cubicBezTo>
                  <a:pt x="19467" y="3919"/>
                  <a:pt x="19533" y="3949"/>
                  <a:pt x="19600" y="3969"/>
                </a:cubicBezTo>
                <a:cubicBezTo>
                  <a:pt x="19667" y="3989"/>
                  <a:pt x="19733" y="4000"/>
                  <a:pt x="19800" y="4000"/>
                </a:cubicBezTo>
                <a:cubicBezTo>
                  <a:pt x="19867" y="4000"/>
                  <a:pt x="19933" y="3990"/>
                  <a:pt x="20000" y="3970"/>
                </a:cubicBezTo>
                <a:cubicBezTo>
                  <a:pt x="20067" y="3950"/>
                  <a:pt x="20133" y="3920"/>
                  <a:pt x="20200" y="3880"/>
                </a:cubicBezTo>
                <a:cubicBezTo>
                  <a:pt x="20267" y="3840"/>
                  <a:pt x="20333" y="3791"/>
                  <a:pt x="20400" y="3733"/>
                </a:cubicBezTo>
                <a:cubicBezTo>
                  <a:pt x="20467" y="3675"/>
                  <a:pt x="20533" y="3608"/>
                  <a:pt x="20600" y="3533"/>
                </a:cubicBezTo>
                <a:cubicBezTo>
                  <a:pt x="20667" y="3458"/>
                  <a:pt x="20733" y="3375"/>
                  <a:pt x="20800" y="3286"/>
                </a:cubicBezTo>
                <a:cubicBezTo>
                  <a:pt x="20867" y="3197"/>
                  <a:pt x="20933" y="3101"/>
                  <a:pt x="21000" y="3001"/>
                </a:cubicBezTo>
                <a:cubicBezTo>
                  <a:pt x="21067" y="2901"/>
                  <a:pt x="21133" y="2794"/>
                  <a:pt x="21200" y="2685"/>
                </a:cubicBezTo>
                <a:cubicBezTo>
                  <a:pt x="21267" y="2576"/>
                  <a:pt x="21333" y="2462"/>
                  <a:pt x="21400" y="2348"/>
                </a:cubicBezTo>
                <a:cubicBezTo>
                  <a:pt x="21467" y="2234"/>
                  <a:pt x="21533" y="2117"/>
                  <a:pt x="21600" y="2001"/>
                </a:cubicBezTo>
                <a:cubicBezTo>
                  <a:pt x="21667" y="1885"/>
                  <a:pt x="21733" y="1768"/>
                  <a:pt x="21800" y="1654"/>
                </a:cubicBezTo>
                <a:cubicBezTo>
                  <a:pt x="21867" y="1540"/>
                  <a:pt x="21933" y="1426"/>
                  <a:pt x="22000" y="1317"/>
                </a:cubicBezTo>
                <a:cubicBezTo>
                  <a:pt x="22067" y="1208"/>
                  <a:pt x="22133" y="1101"/>
                  <a:pt x="22200" y="1001"/>
                </a:cubicBezTo>
                <a:cubicBezTo>
                  <a:pt x="22267" y="901"/>
                  <a:pt x="22333" y="804"/>
                  <a:pt x="22400" y="715"/>
                </a:cubicBezTo>
                <a:cubicBezTo>
                  <a:pt x="22467" y="626"/>
                  <a:pt x="22533" y="543"/>
                  <a:pt x="22600" y="469"/>
                </a:cubicBezTo>
                <a:cubicBezTo>
                  <a:pt x="22667" y="395"/>
                  <a:pt x="22733" y="327"/>
                  <a:pt x="22800" y="269"/>
                </a:cubicBezTo>
                <a:cubicBezTo>
                  <a:pt x="22867" y="211"/>
                  <a:pt x="22933" y="161"/>
                  <a:pt x="23000" y="121"/>
                </a:cubicBezTo>
                <a:cubicBezTo>
                  <a:pt x="23067" y="81"/>
                  <a:pt x="23133" y="51"/>
                  <a:pt x="23200" y="31"/>
                </a:cubicBezTo>
                <a:cubicBezTo>
                  <a:pt x="23267" y="11"/>
                  <a:pt x="23333" y="0"/>
                  <a:pt x="23400" y="0"/>
                </a:cubicBezTo>
                <a:cubicBezTo>
                  <a:pt x="23467" y="0"/>
                  <a:pt x="23533" y="10"/>
                  <a:pt x="23600" y="30"/>
                </a:cubicBezTo>
                <a:cubicBezTo>
                  <a:pt x="23667" y="50"/>
                  <a:pt x="23733" y="80"/>
                  <a:pt x="23800" y="120"/>
                </a:cubicBezTo>
                <a:cubicBezTo>
                  <a:pt x="23867" y="160"/>
                  <a:pt x="23933" y="209"/>
                  <a:pt x="24000" y="267"/>
                </a:cubicBezTo>
                <a:cubicBezTo>
                  <a:pt x="24067" y="325"/>
                  <a:pt x="24133" y="393"/>
                  <a:pt x="24200" y="467"/>
                </a:cubicBezTo>
                <a:cubicBezTo>
                  <a:pt x="24267" y="541"/>
                  <a:pt x="24333" y="624"/>
                  <a:pt x="24400" y="713"/>
                </a:cubicBezTo>
                <a:cubicBezTo>
                  <a:pt x="24467" y="802"/>
                  <a:pt x="24533" y="899"/>
                  <a:pt x="24600" y="999"/>
                </a:cubicBezTo>
                <a:cubicBezTo>
                  <a:pt x="24667" y="1099"/>
                  <a:pt x="24733" y="1206"/>
                  <a:pt x="24800" y="1315"/>
                </a:cubicBezTo>
                <a:cubicBezTo>
                  <a:pt x="24867" y="1424"/>
                  <a:pt x="24933" y="1537"/>
                  <a:pt x="25000" y="1651"/>
                </a:cubicBezTo>
                <a:cubicBezTo>
                  <a:pt x="25067" y="1765"/>
                  <a:pt x="25133" y="1883"/>
                  <a:pt x="25200" y="1999"/>
                </a:cubicBezTo>
                <a:cubicBezTo>
                  <a:pt x="25267" y="2115"/>
                  <a:pt x="25333" y="2232"/>
                  <a:pt x="25400" y="2346"/>
                </a:cubicBezTo>
                <a:cubicBezTo>
                  <a:pt x="25467" y="2460"/>
                  <a:pt x="25533" y="2574"/>
                  <a:pt x="25600" y="2683"/>
                </a:cubicBezTo>
                <a:cubicBezTo>
                  <a:pt x="25667" y="2792"/>
                  <a:pt x="25733" y="2899"/>
                  <a:pt x="25800" y="2999"/>
                </a:cubicBezTo>
                <a:cubicBezTo>
                  <a:pt x="25867" y="3099"/>
                  <a:pt x="25933" y="3196"/>
                  <a:pt x="26000" y="3285"/>
                </a:cubicBezTo>
                <a:cubicBezTo>
                  <a:pt x="26067" y="3374"/>
                  <a:pt x="26133" y="3457"/>
                  <a:pt x="26200" y="3531"/>
                </a:cubicBezTo>
                <a:cubicBezTo>
                  <a:pt x="26267" y="3605"/>
                  <a:pt x="26333" y="3673"/>
                  <a:pt x="26400" y="3731"/>
                </a:cubicBezTo>
                <a:cubicBezTo>
                  <a:pt x="26467" y="3789"/>
                  <a:pt x="26533" y="3839"/>
                  <a:pt x="26600" y="3879"/>
                </a:cubicBezTo>
                <a:cubicBezTo>
                  <a:pt x="26667" y="3919"/>
                  <a:pt x="26733" y="3949"/>
                  <a:pt x="26800" y="3969"/>
                </a:cubicBezTo>
                <a:cubicBezTo>
                  <a:pt x="26867" y="3989"/>
                  <a:pt x="26933" y="4000"/>
                  <a:pt x="27000" y="4000"/>
                </a:cubicBezTo>
                <a:cubicBezTo>
                  <a:pt x="27067" y="4000"/>
                  <a:pt x="27133" y="3990"/>
                  <a:pt x="27200" y="3970"/>
                </a:cubicBezTo>
                <a:cubicBezTo>
                  <a:pt x="27267" y="3950"/>
                  <a:pt x="27333" y="3920"/>
                  <a:pt x="27400" y="3880"/>
                </a:cubicBezTo>
                <a:cubicBezTo>
                  <a:pt x="27467" y="3840"/>
                  <a:pt x="27533" y="3791"/>
                  <a:pt x="27600" y="3733"/>
                </a:cubicBezTo>
                <a:cubicBezTo>
                  <a:pt x="27667" y="3675"/>
                  <a:pt x="27733" y="3607"/>
                  <a:pt x="27800" y="3533"/>
                </a:cubicBezTo>
                <a:cubicBezTo>
                  <a:pt x="27867" y="3459"/>
                  <a:pt x="27933" y="3376"/>
                  <a:pt x="28000" y="3287"/>
                </a:cubicBezTo>
                <a:cubicBezTo>
                  <a:pt x="28067" y="3198"/>
                  <a:pt x="28133" y="3101"/>
                  <a:pt x="28200" y="3001"/>
                </a:cubicBezTo>
                <a:cubicBezTo>
                  <a:pt x="28267" y="2901"/>
                  <a:pt x="28333" y="2794"/>
                  <a:pt x="28400" y="2685"/>
                </a:cubicBezTo>
                <a:cubicBezTo>
                  <a:pt x="28467" y="2576"/>
                  <a:pt x="28533" y="2463"/>
                  <a:pt x="28600" y="2349"/>
                </a:cubicBezTo>
                <a:cubicBezTo>
                  <a:pt x="28667" y="2235"/>
                  <a:pt x="28733" y="2117"/>
                  <a:pt x="28800" y="2001"/>
                </a:cubicBezTo>
                <a:cubicBezTo>
                  <a:pt x="28867" y="1885"/>
                  <a:pt x="28933" y="1768"/>
                  <a:pt x="29000" y="1654"/>
                </a:cubicBezTo>
                <a:cubicBezTo>
                  <a:pt x="29067" y="1540"/>
                  <a:pt x="29133" y="1426"/>
                  <a:pt x="29200" y="1317"/>
                </a:cubicBezTo>
                <a:cubicBezTo>
                  <a:pt x="29267" y="1208"/>
                  <a:pt x="29333" y="1101"/>
                  <a:pt x="29400" y="1001"/>
                </a:cubicBezTo>
                <a:cubicBezTo>
                  <a:pt x="29467" y="901"/>
                  <a:pt x="29533" y="805"/>
                  <a:pt x="29600" y="716"/>
                </a:cubicBezTo>
                <a:cubicBezTo>
                  <a:pt x="29667" y="627"/>
                  <a:pt x="29733" y="544"/>
                  <a:pt x="29800" y="469"/>
                </a:cubicBezTo>
                <a:cubicBezTo>
                  <a:pt x="29867" y="394"/>
                  <a:pt x="29933" y="327"/>
                  <a:pt x="30000" y="269"/>
                </a:cubicBezTo>
                <a:cubicBezTo>
                  <a:pt x="30067" y="211"/>
                  <a:pt x="30133" y="161"/>
                  <a:pt x="30200" y="121"/>
                </a:cubicBezTo>
                <a:cubicBezTo>
                  <a:pt x="30267" y="81"/>
                  <a:pt x="30333" y="51"/>
                  <a:pt x="30400" y="31"/>
                </a:cubicBezTo>
                <a:cubicBezTo>
                  <a:pt x="30467" y="11"/>
                  <a:pt x="30533" y="0"/>
                  <a:pt x="30600" y="0"/>
                </a:cubicBezTo>
                <a:cubicBezTo>
                  <a:pt x="30667" y="0"/>
                  <a:pt x="30733" y="10"/>
                  <a:pt x="30800" y="30"/>
                </a:cubicBezTo>
                <a:cubicBezTo>
                  <a:pt x="30867" y="50"/>
                  <a:pt x="30933" y="80"/>
                  <a:pt x="31000" y="120"/>
                </a:cubicBezTo>
                <a:cubicBezTo>
                  <a:pt x="31067" y="160"/>
                  <a:pt x="31133" y="209"/>
                  <a:pt x="31200" y="267"/>
                </a:cubicBezTo>
                <a:cubicBezTo>
                  <a:pt x="31267" y="325"/>
                  <a:pt x="31333" y="393"/>
                  <a:pt x="31400" y="467"/>
                </a:cubicBezTo>
                <a:cubicBezTo>
                  <a:pt x="31467" y="541"/>
                  <a:pt x="31533" y="624"/>
                  <a:pt x="31600" y="713"/>
                </a:cubicBezTo>
                <a:cubicBezTo>
                  <a:pt x="31667" y="802"/>
                  <a:pt x="31733" y="899"/>
                  <a:pt x="31800" y="999"/>
                </a:cubicBezTo>
                <a:cubicBezTo>
                  <a:pt x="31867" y="1099"/>
                  <a:pt x="31933" y="1205"/>
                  <a:pt x="32000" y="1314"/>
                </a:cubicBezTo>
                <a:cubicBezTo>
                  <a:pt x="32067" y="1423"/>
                  <a:pt x="32133" y="1537"/>
                  <a:pt x="32200" y="1651"/>
                </a:cubicBezTo>
                <a:cubicBezTo>
                  <a:pt x="32267" y="1765"/>
                  <a:pt x="32333" y="1882"/>
                  <a:pt x="32400" y="1998"/>
                </a:cubicBezTo>
                <a:cubicBezTo>
                  <a:pt x="32467" y="2114"/>
                  <a:pt x="32533" y="2232"/>
                  <a:pt x="32600" y="2346"/>
                </a:cubicBezTo>
                <a:cubicBezTo>
                  <a:pt x="32667" y="2460"/>
                  <a:pt x="32733" y="2573"/>
                  <a:pt x="32800" y="2682"/>
                </a:cubicBezTo>
                <a:cubicBezTo>
                  <a:pt x="32867" y="2791"/>
                  <a:pt x="32933" y="2899"/>
                  <a:pt x="33000" y="2999"/>
                </a:cubicBezTo>
                <a:cubicBezTo>
                  <a:pt x="33067" y="3099"/>
                  <a:pt x="33133" y="3195"/>
                  <a:pt x="33200" y="3284"/>
                </a:cubicBezTo>
                <a:cubicBezTo>
                  <a:pt x="33267" y="3373"/>
                  <a:pt x="33333" y="3456"/>
                  <a:pt x="33400" y="3531"/>
                </a:cubicBezTo>
                <a:cubicBezTo>
                  <a:pt x="33467" y="3606"/>
                  <a:pt x="33533" y="3673"/>
                  <a:pt x="33600" y="3731"/>
                </a:cubicBezTo>
                <a:cubicBezTo>
                  <a:pt x="33667" y="3789"/>
                  <a:pt x="33733" y="3839"/>
                  <a:pt x="33800" y="3879"/>
                </a:cubicBezTo>
                <a:cubicBezTo>
                  <a:pt x="33867" y="3919"/>
                  <a:pt x="33933" y="3949"/>
                  <a:pt x="34000" y="3969"/>
                </a:cubicBezTo>
                <a:cubicBezTo>
                  <a:pt x="34067" y="3989"/>
                  <a:pt x="34133" y="4000"/>
                  <a:pt x="34200" y="4000"/>
                </a:cubicBezTo>
                <a:cubicBezTo>
                  <a:pt x="34267" y="4000"/>
                  <a:pt x="34333" y="3990"/>
                  <a:pt x="34400" y="3970"/>
                </a:cubicBezTo>
                <a:cubicBezTo>
                  <a:pt x="34467" y="3950"/>
                  <a:pt x="34533" y="3920"/>
                  <a:pt x="34600" y="3880"/>
                </a:cubicBezTo>
                <a:cubicBezTo>
                  <a:pt x="34667" y="3840"/>
                  <a:pt x="34733" y="3791"/>
                  <a:pt x="34800" y="3733"/>
                </a:cubicBezTo>
                <a:cubicBezTo>
                  <a:pt x="34867" y="3675"/>
                  <a:pt x="34933" y="3607"/>
                  <a:pt x="35000" y="3533"/>
                </a:cubicBezTo>
                <a:cubicBezTo>
                  <a:pt x="35067" y="3459"/>
                  <a:pt x="35133" y="3375"/>
                  <a:pt x="35200" y="3287"/>
                </a:cubicBezTo>
                <a:cubicBezTo>
                  <a:pt x="35267" y="3199"/>
                  <a:pt x="35333" y="3102"/>
                  <a:pt x="35400" y="3002"/>
                </a:cubicBezTo>
                <a:cubicBezTo>
                  <a:pt x="35467" y="2902"/>
                  <a:pt x="35533" y="2795"/>
                  <a:pt x="35600" y="2686"/>
                </a:cubicBezTo>
                <a:cubicBezTo>
                  <a:pt x="35667" y="2577"/>
                  <a:pt x="35733" y="2463"/>
                  <a:pt x="35800" y="2349"/>
                </a:cubicBezTo>
                <a:cubicBezTo>
                  <a:pt x="35867" y="2235"/>
                  <a:pt x="35967" y="2060"/>
                  <a:pt x="36000" y="2002"/>
                </a:cubicBezTo>
                <a:cubicBezTo>
                  <a:pt x="36033" y="1944"/>
                  <a:pt x="36016" y="1973"/>
                  <a:pt x="36000" y="2002"/>
                </a:cubicBezTo>
              </a:path>
            </a:pathLst>
          </a:custGeom>
          <a:noFill/>
          <a:ln w="228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645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uiExpand="1" animBg="1"/>
      <p:bldP spid="16" grpId="0" uiExpand="1" build="p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>
                <a:sym typeface="+mn-ea"/>
              </a:rPr>
              <a:t>Controlling Entanglement Generation in External Quantum Fields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19705" y="6227203"/>
            <a:ext cx="4974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kern="0" dirty="0">
                <a:sym typeface="+mn-ea"/>
              </a:rPr>
              <a:t> </a:t>
            </a:r>
            <a:r>
              <a:rPr lang="zh-CN" altLang="en-US" kern="0" dirty="0">
                <a:sym typeface="+mn-ea"/>
              </a:rPr>
              <a:t>F. Benatti</a:t>
            </a:r>
            <a:r>
              <a:rPr lang="en-US" altLang="zh-CN" kern="0" dirty="0" smtClean="0">
                <a:sym typeface="+mn-ea"/>
              </a:rPr>
              <a:t>, R</a:t>
            </a:r>
            <a:r>
              <a:rPr lang="en-US" altLang="zh-CN" kern="0" dirty="0">
                <a:sym typeface="+mn-ea"/>
              </a:rPr>
              <a:t>. </a:t>
            </a:r>
            <a:r>
              <a:rPr lang="en-US" altLang="zh-CN" kern="0" dirty="0" err="1">
                <a:sym typeface="+mn-ea"/>
              </a:rPr>
              <a:t>Floreanini</a:t>
            </a:r>
            <a:r>
              <a:rPr lang="zh-CN" altLang="en-US" sz="2800" kern="0" dirty="0">
                <a:sym typeface="+mn-ea"/>
              </a:rPr>
              <a:t> </a:t>
            </a:r>
            <a:r>
              <a:rPr lang="en-US" altLang="zh-CN" kern="0" dirty="0" smtClean="0">
                <a:sym typeface="+mn-ea"/>
              </a:rPr>
              <a:t>JOB, 7 (2005</a:t>
            </a:r>
            <a:r>
              <a:rPr lang="en-US" altLang="zh-CN" kern="0" smtClean="0">
                <a:sym typeface="+mn-ea"/>
              </a:rPr>
              <a:t>) S429</a:t>
            </a:r>
            <a:endParaRPr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609600" y="1681369"/>
            <a:ext cx="2429435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 smtClean="0">
                <a:sym typeface="+mn-ea"/>
              </a:rPr>
              <a:t>Initial state:  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305" y="1804433"/>
            <a:ext cx="3187719" cy="33160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479" y="2899687"/>
            <a:ext cx="1604822" cy="470981"/>
          </a:xfrm>
          <a:prstGeom prst="rect">
            <a:avLst/>
          </a:prstGeom>
        </p:spPr>
      </p:pic>
      <p:sp>
        <p:nvSpPr>
          <p:cNvPr id="8" name="内容占位符 2"/>
          <p:cNvSpPr txBox="1">
            <a:spLocks/>
          </p:cNvSpPr>
          <p:nvPr/>
        </p:nvSpPr>
        <p:spPr>
          <a:xfrm>
            <a:off x="609599" y="2898559"/>
            <a:ext cx="2429435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>
                <a:sym typeface="+mn-ea"/>
              </a:rPr>
              <a:t>The criterion:  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307" y="3528814"/>
            <a:ext cx="2746956" cy="840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529" y="3528814"/>
            <a:ext cx="1809992" cy="7748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/>
              <p:cNvSpPr txBox="1">
                <a:spLocks/>
              </p:cNvSpPr>
              <p:nvPr/>
            </p:nvSpPr>
            <p:spPr>
              <a:xfrm>
                <a:off x="609599" y="2289964"/>
                <a:ext cx="2429435" cy="57773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¨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65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¨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500" b="0" i="1" kern="0" smtClean="0">
                        <a:latin typeface="Cambria Math" panose="02040503050406030204" pitchFamily="18" charset="0"/>
                        <a:sym typeface="+mn-ea"/>
                      </a:rPr>
                      <m:t>𝑡</m:t>
                    </m:r>
                    <m:r>
                      <a:rPr lang="en-US" altLang="zh-CN" sz="25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+mn-ea"/>
                      </a:rPr>
                      <m:t>→0</m:t>
                    </m:r>
                  </m:oMath>
                </a14:m>
                <a:endParaRPr lang="zh-CN" altLang="en-US" sz="2500" b="0" kern="0" dirty="0">
                  <a:sym typeface="+mn-ea"/>
                </a:endParaRPr>
              </a:p>
            </p:txBody>
          </p:sp>
        </mc:Choice>
        <mc:Fallback xmlns="">
          <p:sp>
            <p:nvSpPr>
              <p:cNvPr id="13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2289964"/>
                <a:ext cx="2429435" cy="57773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内容占位符 2"/>
              <p:cNvSpPr txBox="1">
                <a:spLocks/>
              </p:cNvSpPr>
              <p:nvPr/>
            </p:nvSpPr>
            <p:spPr>
              <a:xfrm>
                <a:off x="609599" y="4796856"/>
                <a:ext cx="2429435" cy="57773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¨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65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¨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500" b="0" i="1" kern="0" smtClean="0">
                        <a:latin typeface="Cambria Math" panose="02040503050406030204" pitchFamily="18" charset="0"/>
                        <a:sym typeface="+mn-ea"/>
                      </a:rPr>
                      <m:t>𝑡</m:t>
                    </m:r>
                    <m:r>
                      <a:rPr lang="en-US" altLang="zh-CN" sz="25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+mn-ea"/>
                      </a:rPr>
                      <m:t>→∞</m:t>
                    </m:r>
                  </m:oMath>
                </a14:m>
                <a:endParaRPr lang="zh-CN" altLang="en-US" sz="2500" b="0" kern="0" dirty="0">
                  <a:sym typeface="+mn-ea"/>
                </a:endParaRPr>
              </a:p>
            </p:txBody>
          </p:sp>
        </mc:Choice>
        <mc:Fallback xmlns="">
          <p:sp>
            <p:nvSpPr>
              <p:cNvPr id="14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4796856"/>
                <a:ext cx="2429435" cy="57773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2572" y="5201560"/>
            <a:ext cx="5309524" cy="89523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0043" y="5271247"/>
            <a:ext cx="1785175" cy="75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09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760623"/>
              </p:ext>
            </p:extLst>
          </p:nvPr>
        </p:nvGraphicFramePr>
        <p:xfrm>
          <a:off x="3825390" y="4050874"/>
          <a:ext cx="1974899" cy="918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8" name="Equation" r:id="rId4" imgW="901440" imgH="419040" progId="Equation.DSMT4">
                  <p:embed/>
                </p:oleObj>
              </mc:Choice>
              <mc:Fallback>
                <p:oleObj name="Equation" r:id="rId4" imgW="9014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25390" y="4050874"/>
                        <a:ext cx="1974899" cy="9187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Uniformly accelerated atoms</a:t>
            </a:r>
            <a:endParaRPr lang="zh-CN" altLang="en-US" sz="2500" b="0" kern="0" dirty="0">
              <a:sym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/>
              <p:cNvSpPr txBox="1">
                <a:spLocks/>
              </p:cNvSpPr>
              <p:nvPr/>
            </p:nvSpPr>
            <p:spPr>
              <a:xfrm>
                <a:off x="735105" y="2346228"/>
                <a:ext cx="2429435" cy="57773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¨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65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¨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500" b="0" i="1" kern="0" smtClean="0">
                        <a:latin typeface="Cambria Math" panose="02040503050406030204" pitchFamily="18" charset="0"/>
                        <a:sym typeface="+mn-ea"/>
                      </a:rPr>
                      <m:t>𝑡</m:t>
                    </m:r>
                    <m:r>
                      <a:rPr lang="en-US" altLang="zh-CN" sz="25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+mn-ea"/>
                      </a:rPr>
                      <m:t>→∞</m:t>
                    </m:r>
                  </m:oMath>
                </a14:m>
                <a:endParaRPr lang="zh-CN" altLang="en-US" sz="2500" b="0" kern="0" dirty="0">
                  <a:sym typeface="+mn-ea"/>
                </a:endParaRPr>
              </a:p>
            </p:txBody>
          </p:sp>
        </mc:Choice>
        <mc:Fallback xmlns="">
          <p:sp>
            <p:nvSpPr>
              <p:cNvPr id="10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05" y="2346228"/>
                <a:ext cx="2429435" cy="57773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8078" y="2750932"/>
            <a:ext cx="5309524" cy="8952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5549" y="2820619"/>
            <a:ext cx="1785175" cy="75328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919705" y="6227203"/>
            <a:ext cx="5259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kern="0" dirty="0">
                <a:sym typeface="+mn-ea"/>
              </a:rPr>
              <a:t> </a:t>
            </a:r>
            <a:r>
              <a:rPr lang="zh-CN" altLang="en-US" kern="0" dirty="0">
                <a:sym typeface="+mn-ea"/>
              </a:rPr>
              <a:t>F. Benatti</a:t>
            </a:r>
            <a:r>
              <a:rPr lang="en-US" altLang="zh-CN" kern="0" dirty="0">
                <a:sym typeface="+mn-ea"/>
              </a:rPr>
              <a:t>, R. </a:t>
            </a:r>
            <a:r>
              <a:rPr lang="en-US" altLang="zh-CN" kern="0" dirty="0" err="1">
                <a:sym typeface="+mn-ea"/>
              </a:rPr>
              <a:t>Floreanini</a:t>
            </a:r>
            <a:r>
              <a:rPr lang="en-US" altLang="zh-CN" kern="0" dirty="0">
                <a:sym typeface="+mn-ea"/>
              </a:rPr>
              <a:t>, PRA 70, 012112 (2004)</a:t>
            </a:r>
            <a:endParaRPr lang="zh-CN" altLang="en-US" kern="0" dirty="0"/>
          </a:p>
        </p:txBody>
      </p:sp>
    </p:spTree>
    <p:extLst>
      <p:ext uri="{BB962C8B-B14F-4D97-AF65-F5344CB8AC3E}">
        <p14:creationId xmlns:p14="http://schemas.microsoft.com/office/powerpoint/2010/main" val="1590058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>
                <a:sym typeface="+mn-ea"/>
              </a:rPr>
              <a:t>Sudden </a:t>
            </a:r>
            <a:r>
              <a:rPr lang="en-US" altLang="zh-CN" sz="2500" b="0" kern="0" dirty="0" smtClean="0">
                <a:sym typeface="+mn-ea"/>
              </a:rPr>
              <a:t>death and delayed sudden birth of </a:t>
            </a:r>
            <a:r>
              <a:rPr lang="en-US" altLang="zh-CN" sz="2500" b="0" kern="0" dirty="0">
                <a:sym typeface="+mn-ea"/>
              </a:rPr>
              <a:t>Entanglement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802" y="1995467"/>
            <a:ext cx="3676373" cy="33765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548" y="1995466"/>
            <a:ext cx="4427515" cy="337658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636155" y="6402745"/>
            <a:ext cx="7417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 smtClean="0">
                <a:sym typeface="+mn-ea"/>
              </a:rPr>
              <a:t>T. Yu </a:t>
            </a:r>
            <a:r>
              <a:rPr lang="en-US" altLang="zh-CN" kern="0" dirty="0">
                <a:sym typeface="+mn-ea"/>
              </a:rPr>
              <a:t>and </a:t>
            </a:r>
            <a:r>
              <a:rPr lang="en-US" altLang="zh-CN" kern="0" dirty="0" smtClean="0">
                <a:sym typeface="+mn-ea"/>
              </a:rPr>
              <a:t>J.H</a:t>
            </a:r>
            <a:r>
              <a:rPr lang="en-US" altLang="zh-CN" kern="0" dirty="0">
                <a:sym typeface="+mn-ea"/>
              </a:rPr>
              <a:t>. </a:t>
            </a:r>
            <a:r>
              <a:rPr lang="en-US" altLang="zh-CN" kern="0" dirty="0" err="1" smtClean="0">
                <a:sym typeface="+mn-ea"/>
              </a:rPr>
              <a:t>Eberly</a:t>
            </a:r>
            <a:r>
              <a:rPr lang="en-US" altLang="zh-CN" kern="0" dirty="0">
                <a:sym typeface="+mn-ea"/>
              </a:rPr>
              <a:t>, PRL (2004); </a:t>
            </a:r>
            <a:r>
              <a:rPr lang="en-US" altLang="zh-CN" kern="0" dirty="0" smtClean="0">
                <a:sym typeface="+mn-ea"/>
              </a:rPr>
              <a:t>Z. </a:t>
            </a:r>
            <a:r>
              <a:rPr lang="en-US" altLang="zh-CN" kern="0" dirty="0" err="1" smtClean="0">
                <a:sym typeface="+mn-ea"/>
              </a:rPr>
              <a:t>Ficek</a:t>
            </a:r>
            <a:r>
              <a:rPr lang="en-US" altLang="zh-CN" kern="0" dirty="0" smtClean="0">
                <a:sym typeface="+mn-ea"/>
              </a:rPr>
              <a:t> </a:t>
            </a:r>
            <a:r>
              <a:rPr lang="en-US" altLang="zh-CN" kern="0" dirty="0">
                <a:sym typeface="+mn-ea"/>
              </a:rPr>
              <a:t>and </a:t>
            </a:r>
            <a:r>
              <a:rPr lang="en-US" altLang="zh-CN" kern="0" dirty="0" smtClean="0">
                <a:sym typeface="+mn-ea"/>
              </a:rPr>
              <a:t>R. </a:t>
            </a:r>
            <a:r>
              <a:rPr lang="en-US" altLang="zh-CN" kern="0" dirty="0" err="1" smtClean="0">
                <a:sym typeface="+mn-ea"/>
              </a:rPr>
              <a:t>Tanaś</a:t>
            </a:r>
            <a:r>
              <a:rPr lang="en-US" altLang="zh-CN" kern="0" dirty="0" smtClean="0">
                <a:sym typeface="+mn-ea"/>
              </a:rPr>
              <a:t>, PRA (2008)</a:t>
            </a:r>
            <a:endParaRPr lang="zh-CN" altLang="en-US" kern="0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609600" y="5780762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CN" sz="2500" kern="0" dirty="0" smtClean="0">
                <a:solidFill>
                  <a:srgbClr val="FF0000"/>
                </a:solidFill>
                <a:sym typeface="+mn-ea"/>
              </a:rPr>
              <a:t>Motivation 1:</a:t>
            </a:r>
            <a:r>
              <a:rPr lang="en-US" altLang="zh-CN" sz="2500" b="0" kern="0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500" b="0" kern="0" dirty="0">
                <a:solidFill>
                  <a:srgbClr val="FF0000"/>
                </a:solidFill>
                <a:sym typeface="+mn-ea"/>
              </a:rPr>
              <a:t>The </a:t>
            </a:r>
            <a:r>
              <a:rPr lang="en-US" altLang="zh-CN" sz="2500" b="0" kern="0" dirty="0" smtClean="0">
                <a:solidFill>
                  <a:srgbClr val="FF0000"/>
                </a:solidFill>
                <a:sym typeface="+mn-ea"/>
              </a:rPr>
              <a:t>whole evolution process of entanglement</a:t>
            </a:r>
            <a:endParaRPr lang="zh-CN" altLang="en-US" sz="2500" b="0" kern="0" dirty="0">
              <a:solidFill>
                <a:srgbClr val="FF0000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5330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690283" y="1603158"/>
            <a:ext cx="10349192" cy="1664334"/>
          </a:xfrm>
        </p:spPr>
        <p:txBody>
          <a:bodyPr/>
          <a:lstStyle/>
          <a:p>
            <a:r>
              <a:rPr lang="en-US" sz="2500" b="0" dirty="0" smtClean="0"/>
              <a:t>The transition rate may </a:t>
            </a:r>
            <a:r>
              <a:rPr lang="en-US" sz="2500" b="0" dirty="0"/>
              <a:t>decrease with acceleration</a:t>
            </a:r>
            <a:endParaRPr lang="zh-CN" altLang="en-US" sz="2500" b="0" dirty="0">
              <a:sym typeface="+mn-ea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 bwMode="auto">
          <a:xfrm>
            <a:off x="690282" y="893357"/>
            <a:ext cx="9934575" cy="57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/>
              <a:t>The anti-Unruh effect: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14" name="内容占位符 2"/>
          <p:cNvSpPr txBox="1">
            <a:spLocks/>
          </p:cNvSpPr>
          <p:nvPr/>
        </p:nvSpPr>
        <p:spPr bwMode="auto">
          <a:xfrm>
            <a:off x="756958" y="3737737"/>
            <a:ext cx="10349192" cy="166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500" b="0" kern="0" dirty="0" smtClean="0"/>
              <a:t>Within </a:t>
            </a:r>
            <a:r>
              <a:rPr lang="en-US" sz="2500" b="0" kern="0" dirty="0"/>
              <a:t>a </a:t>
            </a:r>
            <a:r>
              <a:rPr lang="en-US" sz="2500" b="0" kern="0" dirty="0" smtClean="0"/>
              <a:t>certain parameter </a:t>
            </a:r>
            <a:r>
              <a:rPr lang="en-US" sz="2500" b="0" kern="0" dirty="0"/>
              <a:t>regime, </a:t>
            </a:r>
            <a:r>
              <a:rPr lang="en-US" sz="2500" b="0" kern="0" dirty="0" smtClean="0"/>
              <a:t>the </a:t>
            </a:r>
            <a:r>
              <a:rPr lang="en-US" sz="2500" b="0" kern="0" dirty="0"/>
              <a:t>anti-Unruh effect can be viewed as an amplification </a:t>
            </a:r>
            <a:r>
              <a:rPr lang="en-US" sz="2500" b="0" kern="0" dirty="0" smtClean="0"/>
              <a:t>mechanism for </a:t>
            </a:r>
            <a:r>
              <a:rPr lang="en-US" sz="2500" b="0" kern="0" dirty="0"/>
              <a:t>quantum </a:t>
            </a:r>
            <a:r>
              <a:rPr lang="en-US" sz="2500" b="0" kern="0" dirty="0" smtClean="0"/>
              <a:t>entanglement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15" name="文本框 29"/>
          <p:cNvSpPr txBox="1"/>
          <p:nvPr/>
        </p:nvSpPr>
        <p:spPr>
          <a:xfrm>
            <a:off x="1064895" y="2236670"/>
            <a:ext cx="8945880" cy="9233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 smtClean="0">
                <a:sym typeface="微软雅黑" panose="020B0503020204020204" pitchFamily="34" charset="-122"/>
              </a:rPr>
              <a:t>W</a:t>
            </a:r>
            <a:r>
              <a:rPr lang="en-US" altLang="zh-CN" dirty="0" smtClean="0">
                <a:sym typeface="微软雅黑" panose="020B0503020204020204" pitchFamily="34" charset="-122"/>
              </a:rPr>
              <a:t>.</a:t>
            </a:r>
            <a:r>
              <a:rPr lang="zh-CN" altLang="zh-CN" dirty="0" smtClean="0">
                <a:sym typeface="微软雅黑" panose="020B0503020204020204" pitchFamily="34" charset="-122"/>
              </a:rPr>
              <a:t> </a:t>
            </a:r>
            <a:r>
              <a:rPr lang="zh-CN" altLang="zh-CN" dirty="0">
                <a:sym typeface="微软雅黑" panose="020B0503020204020204" pitchFamily="34" charset="-122"/>
              </a:rPr>
              <a:t>G. Brenna, </a:t>
            </a:r>
            <a:r>
              <a:rPr lang="zh-CN" altLang="zh-CN" dirty="0" smtClean="0">
                <a:sym typeface="微软雅黑" panose="020B0503020204020204" pitchFamily="34" charset="-122"/>
              </a:rPr>
              <a:t>R</a:t>
            </a:r>
            <a:r>
              <a:rPr lang="en-US" altLang="zh-CN" dirty="0" smtClean="0">
                <a:sym typeface="微软雅黑" panose="020B0503020204020204" pitchFamily="34" charset="-122"/>
              </a:rPr>
              <a:t>.</a:t>
            </a:r>
            <a:r>
              <a:rPr lang="zh-CN" altLang="zh-CN" dirty="0" smtClean="0">
                <a:sym typeface="微软雅黑" panose="020B0503020204020204" pitchFamily="34" charset="-122"/>
              </a:rPr>
              <a:t> </a:t>
            </a:r>
            <a:r>
              <a:rPr lang="zh-CN" altLang="zh-CN" dirty="0">
                <a:sym typeface="微软雅黑" panose="020B0503020204020204" pitchFamily="34" charset="-122"/>
              </a:rPr>
              <a:t>B. </a:t>
            </a:r>
            <a:r>
              <a:rPr lang="zh-CN" altLang="zh-CN" dirty="0" smtClean="0">
                <a:sym typeface="微软雅黑" panose="020B0503020204020204" pitchFamily="34" charset="-122"/>
              </a:rPr>
              <a:t>Mann</a:t>
            </a:r>
            <a:r>
              <a:rPr lang="en-US" altLang="zh-CN" dirty="0" smtClean="0">
                <a:sym typeface="微软雅黑" panose="020B0503020204020204" pitchFamily="34" charset="-122"/>
              </a:rPr>
              <a:t>,</a:t>
            </a:r>
            <a:r>
              <a:rPr lang="zh-CN" altLang="zh-CN" dirty="0" smtClean="0">
                <a:sym typeface="微软雅黑" panose="020B0503020204020204" pitchFamily="34" charset="-122"/>
              </a:rPr>
              <a:t> </a:t>
            </a:r>
            <a:r>
              <a:rPr lang="zh-CN" altLang="zh-CN" dirty="0">
                <a:sym typeface="微软雅黑" panose="020B0503020204020204" pitchFamily="34" charset="-122"/>
              </a:rPr>
              <a:t>Phys</a:t>
            </a:r>
            <a:r>
              <a:rPr lang="zh-CN" altLang="zh-CN" dirty="0" smtClean="0">
                <a:sym typeface="微软雅黑" panose="020B0503020204020204" pitchFamily="34" charset="-122"/>
              </a:rPr>
              <a:t>.</a:t>
            </a:r>
            <a:r>
              <a:rPr lang="en-US" altLang="zh-CN" dirty="0" smtClean="0">
                <a:sym typeface="微软雅黑" panose="020B0503020204020204" pitchFamily="34" charset="-122"/>
              </a:rPr>
              <a:t> </a:t>
            </a:r>
            <a:r>
              <a:rPr lang="zh-CN" altLang="zh-CN" dirty="0" smtClean="0">
                <a:sym typeface="微软雅黑" panose="020B0503020204020204" pitchFamily="34" charset="-122"/>
              </a:rPr>
              <a:t>Lett</a:t>
            </a:r>
            <a:r>
              <a:rPr lang="zh-CN" altLang="zh-CN" dirty="0">
                <a:sym typeface="微软雅黑" panose="020B0503020204020204" pitchFamily="34" charset="-122"/>
              </a:rPr>
              <a:t>. B 757</a:t>
            </a:r>
            <a:r>
              <a:rPr lang="en-US" altLang="zh-CN" dirty="0">
                <a:sym typeface="微软雅黑" panose="020B0503020204020204" pitchFamily="34" charset="-122"/>
              </a:rPr>
              <a:t>, </a:t>
            </a:r>
            <a:r>
              <a:rPr lang="zh-CN" altLang="zh-CN" dirty="0" smtClean="0">
                <a:sym typeface="微软雅黑" panose="020B0503020204020204" pitchFamily="34" charset="-122"/>
              </a:rPr>
              <a:t>307 </a:t>
            </a:r>
            <a:r>
              <a:rPr lang="zh-CN" altLang="zh-CN" dirty="0">
                <a:sym typeface="微软雅黑" panose="020B0503020204020204" pitchFamily="34" charset="-122"/>
              </a:rPr>
              <a:t>(2016) </a:t>
            </a:r>
          </a:p>
          <a:p>
            <a:pPr>
              <a:lnSpc>
                <a:spcPct val="150000"/>
              </a:lnSpc>
            </a:pPr>
            <a:r>
              <a:rPr lang="zh-CN" altLang="zh-CN" dirty="0" smtClean="0"/>
              <a:t>L</a:t>
            </a:r>
            <a:r>
              <a:rPr lang="en-US" altLang="zh-CN" dirty="0"/>
              <a:t>.</a:t>
            </a:r>
            <a:r>
              <a:rPr lang="zh-CN" altLang="zh-CN" dirty="0"/>
              <a:t> J. Garay, E</a:t>
            </a:r>
            <a:r>
              <a:rPr lang="en-US" altLang="zh-CN" dirty="0"/>
              <a:t>.</a:t>
            </a:r>
            <a:r>
              <a:rPr lang="zh-CN" altLang="zh-CN" dirty="0"/>
              <a:t> Martín-Martínez </a:t>
            </a:r>
            <a:r>
              <a:rPr lang="en-US" altLang="zh-CN" dirty="0"/>
              <a:t>and </a:t>
            </a:r>
            <a:r>
              <a:rPr lang="zh-CN" altLang="zh-CN" dirty="0"/>
              <a:t>J</a:t>
            </a:r>
            <a:r>
              <a:rPr lang="en-US" altLang="zh-CN" dirty="0"/>
              <a:t>.</a:t>
            </a:r>
            <a:r>
              <a:rPr lang="zh-CN" altLang="zh-CN" dirty="0"/>
              <a:t> de </a:t>
            </a:r>
            <a:r>
              <a:rPr lang="zh-CN" altLang="zh-CN" dirty="0" smtClean="0"/>
              <a:t>Ramón</a:t>
            </a:r>
            <a:r>
              <a:rPr lang="en-US" altLang="zh-CN" dirty="0" smtClean="0"/>
              <a:t>,</a:t>
            </a:r>
            <a:r>
              <a:rPr lang="zh-CN" altLang="zh-CN" dirty="0" smtClean="0"/>
              <a:t> </a:t>
            </a:r>
            <a:r>
              <a:rPr lang="zh-CN" altLang="zh-CN" dirty="0"/>
              <a:t>P</a:t>
            </a:r>
            <a:r>
              <a:rPr lang="en-US" altLang="zh-CN" dirty="0" err="1"/>
              <a:t>hys</a:t>
            </a:r>
            <a:r>
              <a:rPr lang="en-US" altLang="zh-CN" dirty="0"/>
              <a:t>.</a:t>
            </a:r>
            <a:r>
              <a:rPr lang="zh-CN" altLang="zh-CN" dirty="0"/>
              <a:t> R</a:t>
            </a:r>
            <a:r>
              <a:rPr lang="en-US" altLang="zh-CN" dirty="0" err="1"/>
              <a:t>ev</a:t>
            </a:r>
            <a:r>
              <a:rPr lang="en-US" altLang="zh-CN" dirty="0"/>
              <a:t>.</a:t>
            </a:r>
            <a:r>
              <a:rPr lang="zh-CN" altLang="zh-CN" dirty="0"/>
              <a:t> D 94, 104048 (2016</a:t>
            </a:r>
            <a:r>
              <a:rPr lang="zh-CN" altLang="zh-CN" dirty="0" smtClean="0"/>
              <a:t>)</a:t>
            </a:r>
            <a:endParaRPr lang="zh-CN" altLang="zh-CN" dirty="0"/>
          </a:p>
        </p:txBody>
      </p:sp>
      <p:sp>
        <p:nvSpPr>
          <p:cNvPr id="18" name="文本框 29"/>
          <p:cNvSpPr txBox="1"/>
          <p:nvPr/>
        </p:nvSpPr>
        <p:spPr>
          <a:xfrm>
            <a:off x="1064895" y="4724171"/>
            <a:ext cx="8945880" cy="5078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ym typeface="微软雅黑" panose="020B0503020204020204" pitchFamily="34" charset="-122"/>
              </a:rPr>
              <a:t>T. </a:t>
            </a:r>
            <a:r>
              <a:rPr lang="en-US" altLang="zh-CN" dirty="0">
                <a:sym typeface="微软雅黑" panose="020B0503020204020204" pitchFamily="34" charset="-122"/>
              </a:rPr>
              <a:t>Li, </a:t>
            </a:r>
            <a:r>
              <a:rPr lang="en-US" altLang="zh-CN" dirty="0" smtClean="0">
                <a:sym typeface="微软雅黑" panose="020B0503020204020204" pitchFamily="34" charset="-122"/>
              </a:rPr>
              <a:t>B. </a:t>
            </a:r>
            <a:r>
              <a:rPr lang="en-US" altLang="zh-CN" dirty="0">
                <a:sym typeface="微软雅黑" panose="020B0503020204020204" pitchFamily="34" charset="-122"/>
              </a:rPr>
              <a:t>Zhang, and </a:t>
            </a:r>
            <a:r>
              <a:rPr lang="en-US" altLang="zh-CN" dirty="0" smtClean="0">
                <a:sym typeface="微软雅黑" panose="020B0503020204020204" pitchFamily="34" charset="-122"/>
              </a:rPr>
              <a:t>L. You, </a:t>
            </a:r>
            <a:r>
              <a:rPr lang="en-US" altLang="zh-CN" dirty="0">
                <a:sym typeface="微软雅黑" panose="020B0503020204020204" pitchFamily="34" charset="-122"/>
              </a:rPr>
              <a:t>Phys. Rev. D 97, 045005 (2018)</a:t>
            </a: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609600" y="5780762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CN" sz="2500" kern="0" dirty="0" smtClean="0">
                <a:solidFill>
                  <a:srgbClr val="FF0000"/>
                </a:solidFill>
                <a:sym typeface="+mn-ea"/>
              </a:rPr>
              <a:t>Motivation 2:</a:t>
            </a:r>
            <a:r>
              <a:rPr lang="en-US" altLang="zh-CN" sz="2500" b="0" kern="0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500" b="0" kern="0" dirty="0">
                <a:solidFill>
                  <a:srgbClr val="FF0000"/>
                </a:solidFill>
                <a:sym typeface="+mn-ea"/>
              </a:rPr>
              <a:t>The anti-Unruh </a:t>
            </a:r>
            <a:r>
              <a:rPr lang="en-US" altLang="zh-CN" sz="2500" b="0" kern="0" dirty="0" smtClean="0">
                <a:solidFill>
                  <a:srgbClr val="FF0000"/>
                </a:solidFill>
                <a:sym typeface="+mn-ea"/>
              </a:rPr>
              <a:t>effect</a:t>
            </a:r>
            <a:r>
              <a:rPr lang="en-US" altLang="zh-CN" sz="2500" b="0" kern="0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500" b="0" kern="0" dirty="0" smtClean="0">
                <a:solidFill>
                  <a:srgbClr val="FF0000"/>
                </a:solidFill>
                <a:sym typeface="+mn-ea"/>
              </a:rPr>
              <a:t>in terms of entanglement generation</a:t>
            </a:r>
            <a:endParaRPr lang="en-US" altLang="zh-CN" sz="2500" b="0" kern="0" dirty="0">
              <a:solidFill>
                <a:srgbClr val="FF0000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5927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/>
      <p:bldP spid="15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1110117" y="708061"/>
            <a:ext cx="9453842" cy="99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kern="0" dirty="0">
                <a:latin typeface="+mn-lt"/>
                <a:sym typeface="+mn-ea"/>
              </a:rPr>
              <a:t>Entanglement dynamics for uniformly accelerated </a:t>
            </a:r>
            <a:endParaRPr lang="en-US" altLang="zh-CN" sz="3000" kern="0" dirty="0" smtClean="0">
              <a:latin typeface="+mn-lt"/>
              <a:sym typeface="+mn-ea"/>
            </a:endParaRPr>
          </a:p>
          <a:p>
            <a:r>
              <a:rPr lang="en-US" altLang="zh-CN" sz="3000" kern="0" dirty="0" smtClean="0">
                <a:latin typeface="+mn-lt"/>
                <a:sym typeface="+mn-ea"/>
              </a:rPr>
              <a:t>Unruh-DeWitt detectors</a:t>
            </a:r>
            <a:endParaRPr lang="en-US" altLang="zh-CN" sz="3000" kern="0" dirty="0">
              <a:latin typeface="+mn-lt"/>
              <a:sym typeface="+mn-ea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7980878" y="2992755"/>
            <a:ext cx="331470" cy="1129665"/>
          </a:xfrm>
          <a:prstGeom prst="leftBrace">
            <a:avLst>
              <a:gd name="adj1" fmla="val 8333"/>
              <a:gd name="adj2" fmla="val 47835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909595"/>
              </p:ext>
            </p:extLst>
          </p:nvPr>
        </p:nvGraphicFramePr>
        <p:xfrm>
          <a:off x="7653853" y="3278505"/>
          <a:ext cx="327025" cy="38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6" name="Equation" r:id="rId3" imgW="139680" imgH="164880" progId="Equation.DSMT4">
                  <p:embed/>
                </p:oleObj>
              </mc:Choice>
              <mc:Fallback>
                <p:oleObj name="Equation" r:id="rId3" imgW="139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53853" y="3278505"/>
                        <a:ext cx="327025" cy="385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接箭头连接符 9"/>
          <p:cNvCxnSpPr/>
          <p:nvPr/>
        </p:nvCxnSpPr>
        <p:spPr>
          <a:xfrm flipH="1">
            <a:off x="7526853" y="4183380"/>
            <a:ext cx="945515" cy="13874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8472368" y="4171315"/>
            <a:ext cx="2332355" cy="120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 flipV="1">
            <a:off x="8435538" y="2243455"/>
            <a:ext cx="36830" cy="193992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 184"/>
          <p:cNvSpPr/>
          <p:nvPr/>
        </p:nvSpPr>
        <p:spPr>
          <a:xfrm>
            <a:off x="8840668" y="288226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63500" contourW="25400" prstMaterial="matte">
            <a:extrusionClr>
              <a:schemeClr val="bg2">
                <a:lumMod val="60000"/>
                <a:lumOff val="40000"/>
              </a:schemeClr>
            </a:extrusionClr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59"/>
          <p:cNvSpPr/>
          <p:nvPr/>
        </p:nvSpPr>
        <p:spPr>
          <a:xfrm>
            <a:off x="9564568" y="3471545"/>
            <a:ext cx="1240155" cy="171450"/>
          </a:xfrm>
          <a:custGeom>
            <a:avLst/>
            <a:gdLst>
              <a:gd name="connsiteX0" fmla="*/ 545178 w 812503"/>
              <a:gd name="connsiteY0" fmla="*/ 0 h 310097"/>
              <a:gd name="connsiteX1" fmla="*/ 812503 w 812503"/>
              <a:gd name="connsiteY1" fmla="*/ 155049 h 310097"/>
              <a:gd name="connsiteX2" fmla="*/ 545178 w 812503"/>
              <a:gd name="connsiteY2" fmla="*/ 310097 h 310097"/>
              <a:gd name="connsiteX3" fmla="*/ 545178 w 812503"/>
              <a:gd name="connsiteY3" fmla="*/ 212220 h 310097"/>
              <a:gd name="connsiteX4" fmla="*/ 0 w 812503"/>
              <a:gd name="connsiteY4" fmla="*/ 259590 h 310097"/>
              <a:gd name="connsiteX5" fmla="*/ 160832 w 812503"/>
              <a:gd name="connsiteY5" fmla="*/ 155049 h 310097"/>
              <a:gd name="connsiteX6" fmla="*/ 0 w 812503"/>
              <a:gd name="connsiteY6" fmla="*/ 50507 h 310097"/>
              <a:gd name="connsiteX7" fmla="*/ 545178 w 812503"/>
              <a:gd name="connsiteY7" fmla="*/ 97878 h 31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503" h="310097">
                <a:moveTo>
                  <a:pt x="545178" y="0"/>
                </a:moveTo>
                <a:lnTo>
                  <a:pt x="812503" y="155049"/>
                </a:lnTo>
                <a:lnTo>
                  <a:pt x="545178" y="310097"/>
                </a:lnTo>
                <a:lnTo>
                  <a:pt x="545178" y="212220"/>
                </a:lnTo>
                <a:lnTo>
                  <a:pt x="0" y="259590"/>
                </a:lnTo>
                <a:lnTo>
                  <a:pt x="160832" y="155049"/>
                </a:lnTo>
                <a:lnTo>
                  <a:pt x="0" y="50507"/>
                </a:lnTo>
                <a:lnTo>
                  <a:pt x="545178" y="97878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 184"/>
          <p:cNvSpPr/>
          <p:nvPr/>
        </p:nvSpPr>
        <p:spPr>
          <a:xfrm>
            <a:off x="8840668" y="396303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35943" y="2962910"/>
            <a:ext cx="28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Direction </a:t>
            </a:r>
            <a:r>
              <a:rPr lang="en-US" altLang="zh-CN" dirty="0" smtClean="0"/>
              <a:t>of acceleration</a:t>
            </a:r>
            <a:endParaRPr lang="en-US" altLang="zh-CN" dirty="0"/>
          </a:p>
        </p:txBody>
      </p: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193195"/>
              </p:ext>
            </p:extLst>
          </p:nvPr>
        </p:nvGraphicFramePr>
        <p:xfrm>
          <a:off x="8599488" y="1857375"/>
          <a:ext cx="3571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7" name="Equation" r:id="rId5" imgW="152280" imgH="164880" progId="Equation.DSMT4">
                  <p:embed/>
                </p:oleObj>
              </mc:Choice>
              <mc:Fallback>
                <p:oleObj name="Equation" r:id="rId5" imgW="152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99488" y="1857375"/>
                        <a:ext cx="357187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694378"/>
              </p:ext>
            </p:extLst>
          </p:nvPr>
        </p:nvGraphicFramePr>
        <p:xfrm>
          <a:off x="7777163" y="5399088"/>
          <a:ext cx="446087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8" name="Equation" r:id="rId7" imgW="190440" imgH="164880" progId="Equation.DSMT4">
                  <p:embed/>
                </p:oleObj>
              </mc:Choice>
              <mc:Fallback>
                <p:oleObj name="Equation" r:id="rId7" imgW="1904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77163" y="5399088"/>
                        <a:ext cx="446087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265076"/>
              </p:ext>
            </p:extLst>
          </p:nvPr>
        </p:nvGraphicFramePr>
        <p:xfrm>
          <a:off x="10404475" y="4338638"/>
          <a:ext cx="4159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9" name="Equation" r:id="rId9" imgW="177480" imgH="164880" progId="Equation.DSMT4">
                  <p:embed/>
                </p:oleObj>
              </mc:Choice>
              <mc:Fallback>
                <p:oleObj name="Equation" r:id="rId9" imgW="1774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04475" y="4338638"/>
                        <a:ext cx="415925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7585511" y="6216836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 smtClean="0">
                <a:sym typeface="+mn-ea"/>
              </a:rPr>
              <a:t>JH and H</a:t>
            </a:r>
            <a:r>
              <a:rPr lang="en-US" altLang="zh-CN" kern="0" dirty="0">
                <a:sym typeface="+mn-ea"/>
              </a:rPr>
              <a:t>. Yu, </a:t>
            </a:r>
            <a:r>
              <a:rPr lang="en-US" altLang="zh-CN" kern="0" dirty="0" smtClean="0">
                <a:sym typeface="+mn-ea"/>
              </a:rPr>
              <a:t>PRA 91, 012327 (2015)</a:t>
            </a:r>
            <a:endParaRPr lang="zh-CN" altLang="en-US" kern="0" dirty="0"/>
          </a:p>
        </p:txBody>
      </p:sp>
      <p:sp>
        <p:nvSpPr>
          <p:cNvPr id="21" name="内容占位符 2"/>
          <p:cNvSpPr txBox="1">
            <a:spLocks/>
          </p:cNvSpPr>
          <p:nvPr/>
        </p:nvSpPr>
        <p:spPr>
          <a:xfrm>
            <a:off x="736277" y="2243138"/>
            <a:ext cx="5980316" cy="308864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 smtClean="0">
                <a:solidFill>
                  <a:srgbClr val="0070C0"/>
                </a:solidFill>
              </a:rPr>
              <a:t>Model A</a:t>
            </a:r>
            <a:r>
              <a:rPr lang="en-US" altLang="zh-CN" sz="2500" kern="0" dirty="0">
                <a:solidFill>
                  <a:srgbClr val="0070C0"/>
                </a:solidFill>
              </a:rPr>
              <a:t>. </a:t>
            </a:r>
            <a:r>
              <a:rPr lang="en-US" altLang="zh-CN" sz="2500" b="0" kern="0" dirty="0"/>
              <a:t>Uniformly accelerated atoms coupled with </a:t>
            </a:r>
            <a:r>
              <a:rPr lang="en-US" altLang="zh-CN" sz="2500" b="0" kern="0" dirty="0" smtClean="0"/>
              <a:t>fluctuating </a:t>
            </a:r>
            <a:r>
              <a:rPr lang="en-US" altLang="zh-CN" sz="2500" kern="0" dirty="0">
                <a:solidFill>
                  <a:srgbClr val="0070C0"/>
                </a:solidFill>
              </a:rPr>
              <a:t>massless</a:t>
            </a:r>
            <a:r>
              <a:rPr lang="en-US" altLang="zh-CN" sz="2500" b="0" kern="0" dirty="0">
                <a:solidFill>
                  <a:srgbClr val="0070C0"/>
                </a:solidFill>
              </a:rPr>
              <a:t> </a:t>
            </a:r>
            <a:r>
              <a:rPr lang="en-US" altLang="zh-CN" sz="2500" kern="0" dirty="0" smtClean="0">
                <a:solidFill>
                  <a:srgbClr val="0070C0"/>
                </a:solidFill>
              </a:rPr>
              <a:t>scalar </a:t>
            </a:r>
            <a:r>
              <a:rPr lang="en-US" altLang="zh-CN" sz="2500" kern="0" dirty="0">
                <a:solidFill>
                  <a:srgbClr val="0070C0"/>
                </a:solidFill>
              </a:rPr>
              <a:t>fields</a:t>
            </a:r>
            <a:r>
              <a:rPr lang="en-US" altLang="zh-CN" sz="2500" b="0" kern="0" dirty="0" smtClean="0"/>
              <a:t> in the </a:t>
            </a:r>
            <a:r>
              <a:rPr lang="en-US" altLang="zh-CN" sz="2500" b="0" kern="0" dirty="0" err="1" smtClean="0"/>
              <a:t>Minkowski</a:t>
            </a:r>
            <a:r>
              <a:rPr lang="en-US" altLang="zh-CN" sz="2500" b="0" kern="0" dirty="0" smtClean="0"/>
              <a:t> vacuum </a:t>
            </a: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/>
              <a:t>Accelerated atoms vs. static ones in a thermal bath</a:t>
            </a:r>
            <a:endParaRPr lang="zh-CN" altLang="en-US" sz="2500" b="0" kern="0" dirty="0"/>
          </a:p>
          <a:p>
            <a:pPr marL="0" indent="0">
              <a:buNone/>
            </a:pPr>
            <a:endParaRPr lang="zh-CN" altLang="en-US" sz="2500" b="0" kern="0" dirty="0"/>
          </a:p>
        </p:txBody>
      </p:sp>
    </p:spTree>
    <p:extLst>
      <p:ext uri="{BB962C8B-B14F-4D97-AF65-F5344CB8AC3E}">
        <p14:creationId xmlns:p14="http://schemas.microsoft.com/office/powerpoint/2010/main" val="18025582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2192020" y="4757420"/>
            <a:ext cx="7757795" cy="116649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3714115" y="2518410"/>
            <a:ext cx="4763770" cy="103505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025" y="873760"/>
            <a:ext cx="2647315" cy="657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165" y="2574290"/>
            <a:ext cx="4218940" cy="9239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7920" y="3679190"/>
            <a:ext cx="4799965" cy="952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1240" y="4821555"/>
            <a:ext cx="7590790" cy="1038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4115" y="1656715"/>
            <a:ext cx="4685030" cy="47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53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0" y="1150620"/>
            <a:ext cx="5771515" cy="13144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3100" y="2752807"/>
            <a:ext cx="2561738" cy="72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3100" y="3671456"/>
            <a:ext cx="3791653" cy="72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100" y="4555086"/>
            <a:ext cx="1351304" cy="72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3100" y="5438716"/>
            <a:ext cx="2603478" cy="72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0338" y="3425613"/>
            <a:ext cx="4320819" cy="104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40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495" y="4072255"/>
            <a:ext cx="9180830" cy="1485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495" y="3057525"/>
            <a:ext cx="4361815" cy="742950"/>
          </a:xfrm>
          <a:prstGeom prst="rect">
            <a:avLst/>
          </a:prstGeom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>
                <a:sym typeface="+mn-ea"/>
              </a:rPr>
              <a:t>Measure </a:t>
            </a:r>
            <a:r>
              <a:rPr lang="en-US" altLang="zh-CN" sz="2500" b="0" kern="0" dirty="0" smtClean="0">
                <a:sym typeface="+mn-ea"/>
              </a:rPr>
              <a:t>of entanglement: concurrence</a:t>
            </a:r>
            <a:endParaRPr lang="en-US" altLang="zh-CN" sz="2500" b="0" kern="0" dirty="0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9600" y="1952807"/>
            <a:ext cx="310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 D</a:t>
            </a:r>
            <a:r>
              <a:rPr lang="zh-CN" altLang="en-US" dirty="0"/>
              <a:t>ensity </a:t>
            </a:r>
            <a:r>
              <a:rPr lang="en-US" altLang="zh-CN" dirty="0"/>
              <a:t>M</a:t>
            </a:r>
            <a:r>
              <a:rPr lang="zh-CN" altLang="en-US" dirty="0"/>
              <a:t>atrix</a:t>
            </a:r>
            <a:r>
              <a:rPr lang="en-US" altLang="zh-CN" dirty="0"/>
              <a:t>: “X”</a:t>
            </a:r>
            <a:r>
              <a:rPr lang="zh-CN" altLang="en-US" dirty="0"/>
              <a:t>  </a:t>
            </a:r>
            <a:r>
              <a:rPr lang="en-US" altLang="zh-CN" dirty="0"/>
              <a:t>State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5842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011167"/>
              </p:ext>
            </p:extLst>
          </p:nvPr>
        </p:nvGraphicFramePr>
        <p:xfrm>
          <a:off x="2253333" y="1586753"/>
          <a:ext cx="22320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4" name="Equation" r:id="rId4" imgW="1307880" imgH="419040" progId="Equation.DSMT4">
                  <p:embed/>
                </p:oleObj>
              </mc:Choice>
              <mc:Fallback>
                <p:oleObj name="Equation" r:id="rId4" imgW="13078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53333" y="1586753"/>
                        <a:ext cx="2232025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Maximally </a:t>
            </a:r>
            <a:r>
              <a:rPr lang="en-US" altLang="zh-CN" sz="2500" b="0" kern="0" dirty="0">
                <a:sym typeface="+mn-ea"/>
              </a:rPr>
              <a:t>entangled initial </a:t>
            </a:r>
            <a:r>
              <a:rPr lang="en-US" altLang="zh-CN" sz="2500" b="0" kern="0" dirty="0" smtClean="0">
                <a:sym typeface="+mn-ea"/>
              </a:rPr>
              <a:t>states: entanglement </a:t>
            </a:r>
            <a:r>
              <a:rPr lang="en-US" altLang="zh-CN" sz="2500" b="0" kern="0" dirty="0">
                <a:sym typeface="+mn-ea"/>
              </a:rPr>
              <a:t>sudden death</a:t>
            </a:r>
            <a:endParaRPr lang="zh-CN" altLang="en-US" sz="2500" b="0" kern="0" dirty="0">
              <a:sym typeface="+mn-ea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702732"/>
              </p:ext>
            </p:extLst>
          </p:nvPr>
        </p:nvGraphicFramePr>
        <p:xfrm>
          <a:off x="7457919" y="1586753"/>
          <a:ext cx="2209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5" name="Equation" r:id="rId6" imgW="1295280" imgH="419040" progId="Equation.DSMT4">
                  <p:embed/>
                </p:oleObj>
              </mc:Choice>
              <mc:Fallback>
                <p:oleObj name="Equation" r:id="rId6" imgW="12952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57919" y="1586753"/>
                        <a:ext cx="220980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>
          <a:xfrm>
            <a:off x="956348" y="5484360"/>
            <a:ext cx="101659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/>
              <a:t>The dashed, dot-dashed</a:t>
            </a:r>
            <a:r>
              <a:rPr lang="en-US" altLang="zh-CN" sz="2000" kern="0" dirty="0" smtClean="0"/>
              <a:t>, and </a:t>
            </a:r>
            <a:r>
              <a:rPr lang="en-US" altLang="zh-CN" sz="2000" kern="0" dirty="0"/>
              <a:t>solid lines correspond to a/ω = 2/10,a/ω = 2, and a/ω = </a:t>
            </a:r>
            <a:r>
              <a:rPr lang="en-US" altLang="zh-CN" sz="2000" kern="0" dirty="0" smtClean="0"/>
              <a:t>20.</a:t>
            </a:r>
            <a:endParaRPr lang="zh-CN" altLang="en-US" sz="2000" kern="0" dirty="0"/>
          </a:p>
        </p:txBody>
      </p:sp>
      <p:sp>
        <p:nvSpPr>
          <p:cNvPr id="15" name="矩形 14"/>
          <p:cNvSpPr/>
          <p:nvPr/>
        </p:nvSpPr>
        <p:spPr>
          <a:xfrm>
            <a:off x="5661670" y="5182309"/>
            <a:ext cx="7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kern="0" dirty="0" err="1" smtClean="0"/>
              <a:t>ωL</a:t>
            </a:r>
            <a:r>
              <a:rPr lang="en-US" altLang="zh-CN" i="1" kern="0" dirty="0" smtClean="0"/>
              <a:t>=</a:t>
            </a:r>
            <a:r>
              <a:rPr lang="en-US" altLang="zh-CN" kern="0" dirty="0" smtClean="0"/>
              <a:t>1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912" y="2295946"/>
            <a:ext cx="4288865" cy="27938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3916" y="2259496"/>
            <a:ext cx="4297805" cy="279003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420226" y="4349826"/>
            <a:ext cx="266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kern="0" dirty="0" smtClean="0"/>
              <a:t>dots: accelerated</a:t>
            </a:r>
            <a:endParaRPr lang="zh-CN" altLang="en-US" sz="2000" b="1" kern="0" dirty="0"/>
          </a:p>
        </p:txBody>
      </p:sp>
      <p:sp>
        <p:nvSpPr>
          <p:cNvPr id="13" name="矩形 12"/>
          <p:cNvSpPr/>
          <p:nvPr/>
        </p:nvSpPr>
        <p:spPr>
          <a:xfrm>
            <a:off x="609600" y="5955867"/>
            <a:ext cx="4565302" cy="710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/>
              <a:t>Finite-time disentanglement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/>
              <a:t>Acceleration vs temperature</a:t>
            </a:r>
            <a:endParaRPr lang="zh-CN" altLang="en-US" b="1" dirty="0"/>
          </a:p>
        </p:txBody>
      </p:sp>
      <p:sp>
        <p:nvSpPr>
          <p:cNvPr id="16" name="矩形 15"/>
          <p:cNvSpPr/>
          <p:nvPr/>
        </p:nvSpPr>
        <p:spPr>
          <a:xfrm>
            <a:off x="6139543" y="5955715"/>
            <a:ext cx="6052457" cy="710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/>
              <a:t>A vs S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/>
              <a:t>Decay rated of entanglement increases with a or T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211374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45" y="2162140"/>
            <a:ext cx="4680000" cy="3056025"/>
          </a:xfrm>
          <a:prstGeom prst="rect">
            <a:avLst/>
          </a:prstGeom>
        </p:spPr>
      </p:pic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272711"/>
              </p:ext>
            </p:extLst>
          </p:nvPr>
        </p:nvGraphicFramePr>
        <p:xfrm>
          <a:off x="2253333" y="1504977"/>
          <a:ext cx="22320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6" name="Equation" r:id="rId5" imgW="1307880" imgH="419040" progId="Equation.DSMT4">
                  <p:embed/>
                </p:oleObj>
              </mc:Choice>
              <mc:Fallback>
                <p:oleObj name="Equation" r:id="rId5" imgW="13078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53333" y="1504977"/>
                        <a:ext cx="2232025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Maximally </a:t>
            </a:r>
            <a:r>
              <a:rPr lang="en-US" altLang="zh-CN" sz="2500" b="0" kern="0" dirty="0">
                <a:sym typeface="+mn-ea"/>
              </a:rPr>
              <a:t>entangled initial </a:t>
            </a:r>
            <a:r>
              <a:rPr lang="en-US" altLang="zh-CN" sz="2500" b="0" kern="0" dirty="0" smtClean="0">
                <a:sym typeface="+mn-ea"/>
              </a:rPr>
              <a:t>states: entanglement </a:t>
            </a:r>
            <a:r>
              <a:rPr lang="en-US" altLang="zh-CN" sz="2500" b="0" kern="0" dirty="0">
                <a:sym typeface="+mn-ea"/>
              </a:rPr>
              <a:t>sudden death</a:t>
            </a:r>
            <a:endParaRPr lang="zh-CN" altLang="en-US" sz="2500" b="0" kern="0" dirty="0">
              <a:sym typeface="+mn-ea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650126"/>
              </p:ext>
            </p:extLst>
          </p:nvPr>
        </p:nvGraphicFramePr>
        <p:xfrm>
          <a:off x="7457919" y="1504977"/>
          <a:ext cx="2209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7" name="Equation" r:id="rId7" imgW="1295280" imgH="419040" progId="Equation.DSMT4">
                  <p:embed/>
                </p:oleObj>
              </mc:Choice>
              <mc:Fallback>
                <p:oleObj name="Equation" r:id="rId7" imgW="12952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57919" y="1504977"/>
                        <a:ext cx="220980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>
          <a:xfrm>
            <a:off x="871591" y="5665290"/>
            <a:ext cx="101659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/>
              <a:t>The dashed, dot-dashed</a:t>
            </a:r>
            <a:r>
              <a:rPr lang="en-US" altLang="zh-CN" sz="2000" kern="0" dirty="0" smtClean="0"/>
              <a:t>, and </a:t>
            </a:r>
            <a:r>
              <a:rPr lang="en-US" altLang="zh-CN" sz="2000" kern="0" dirty="0"/>
              <a:t>solid lines correspond to a/ω = 2/10,a/ω = 2, and a/ω = </a:t>
            </a:r>
            <a:r>
              <a:rPr lang="en-US" altLang="zh-CN" sz="2000" kern="0" dirty="0" smtClean="0"/>
              <a:t>20.</a:t>
            </a:r>
            <a:endParaRPr lang="zh-CN" altLang="en-US" sz="2000" kern="0" dirty="0"/>
          </a:p>
        </p:txBody>
      </p:sp>
      <p:sp>
        <p:nvSpPr>
          <p:cNvPr id="15" name="矩形 14"/>
          <p:cNvSpPr/>
          <p:nvPr/>
        </p:nvSpPr>
        <p:spPr>
          <a:xfrm>
            <a:off x="5576913" y="5271744"/>
            <a:ext cx="7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kern="0" dirty="0" err="1" smtClean="0">
                <a:solidFill>
                  <a:srgbClr val="FF0000"/>
                </a:solidFill>
              </a:rPr>
              <a:t>ωL</a:t>
            </a:r>
            <a:r>
              <a:rPr lang="en-US" altLang="zh-CN" i="1" kern="0" dirty="0" smtClean="0">
                <a:solidFill>
                  <a:srgbClr val="FF0000"/>
                </a:solidFill>
              </a:rPr>
              <a:t>=4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8232" y="2609265"/>
            <a:ext cx="2298486" cy="20524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9091" y="2162140"/>
            <a:ext cx="4680000" cy="306113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420226" y="4349826"/>
            <a:ext cx="266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kern="0" dirty="0" smtClean="0"/>
              <a:t>dots: accelerated</a:t>
            </a:r>
            <a:endParaRPr lang="zh-CN" altLang="en-US" sz="2000" b="1" kern="0" dirty="0"/>
          </a:p>
        </p:txBody>
      </p:sp>
      <p:sp>
        <p:nvSpPr>
          <p:cNvPr id="16" name="矩形 15"/>
          <p:cNvSpPr/>
          <p:nvPr/>
        </p:nvSpPr>
        <p:spPr>
          <a:xfrm>
            <a:off x="609600" y="6301064"/>
            <a:ext cx="5626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/>
              <a:t>Decay rates may not increase with </a:t>
            </a:r>
            <a:r>
              <a:rPr lang="en-US" altLang="zh-CN" b="1" dirty="0" smtClean="0"/>
              <a:t>acceleration.</a:t>
            </a:r>
            <a:endParaRPr lang="zh-CN" altLang="en-US" b="1" dirty="0"/>
          </a:p>
        </p:txBody>
      </p:sp>
      <p:sp>
        <p:nvSpPr>
          <p:cNvPr id="2" name="矩形 1"/>
          <p:cNvSpPr/>
          <p:nvPr/>
        </p:nvSpPr>
        <p:spPr>
          <a:xfrm>
            <a:off x="6364693" y="6301064"/>
            <a:ext cx="2364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“Anti-Unruh” effect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8019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276565"/>
              </p:ext>
            </p:extLst>
          </p:nvPr>
        </p:nvGraphicFramePr>
        <p:xfrm>
          <a:off x="5258097" y="1552367"/>
          <a:ext cx="9969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64" name="Equation" r:id="rId4" imgW="583920" imgH="253800" progId="Equation.DSMT4">
                  <p:embed/>
                </p:oleObj>
              </mc:Choice>
              <mc:Fallback>
                <p:oleObj name="Equation" r:id="rId4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58097" y="1552367"/>
                        <a:ext cx="996950" cy="43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Separable initial states: delayed entanglement generation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2334" y="5448291"/>
            <a:ext cx="10391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/>
              <a:t>The dashed, dot-dashed</a:t>
            </a:r>
            <a:r>
              <a:rPr lang="en-US" altLang="zh-CN" sz="2000" kern="0" dirty="0" smtClean="0"/>
              <a:t>, and </a:t>
            </a:r>
            <a:r>
              <a:rPr lang="en-US" altLang="zh-CN" sz="2000" kern="0" dirty="0"/>
              <a:t>solid lines correspond to a/ω = </a:t>
            </a:r>
            <a:r>
              <a:rPr lang="en-US" altLang="zh-CN" sz="2000" kern="0" dirty="0" smtClean="0"/>
              <a:t>1/10, a/ω </a:t>
            </a:r>
            <a:r>
              <a:rPr lang="en-US" altLang="zh-CN" sz="2000" kern="0" dirty="0"/>
              <a:t>= </a:t>
            </a:r>
            <a:r>
              <a:rPr lang="en-US" altLang="zh-CN" sz="2000" kern="0" dirty="0" smtClean="0"/>
              <a:t>1, </a:t>
            </a:r>
            <a:r>
              <a:rPr lang="en-US" altLang="zh-CN" sz="2000" kern="0" dirty="0"/>
              <a:t>and a/ω = </a:t>
            </a:r>
            <a:r>
              <a:rPr lang="en-US" altLang="zh-CN" sz="2000" kern="0" dirty="0" smtClean="0"/>
              <a:t>6/5.</a:t>
            </a:r>
            <a:endParaRPr lang="zh-CN" altLang="en-US" sz="2000" kern="0" dirty="0"/>
          </a:p>
        </p:txBody>
      </p:sp>
      <p:sp>
        <p:nvSpPr>
          <p:cNvPr id="15" name="矩形 14"/>
          <p:cNvSpPr/>
          <p:nvPr/>
        </p:nvSpPr>
        <p:spPr>
          <a:xfrm>
            <a:off x="5307352" y="4996227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kern="0" dirty="0" err="1" smtClean="0"/>
              <a:t>ωL</a:t>
            </a:r>
            <a:r>
              <a:rPr lang="en-US" altLang="zh-CN" i="1" kern="0" dirty="0" smtClean="0"/>
              <a:t>=</a:t>
            </a:r>
            <a:r>
              <a:rPr lang="en-US" altLang="zh-CN" kern="0" dirty="0" smtClean="0"/>
              <a:t>1/2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8674" y="1987342"/>
            <a:ext cx="4551671" cy="28828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9600" y="5943626"/>
            <a:ext cx="5626563" cy="710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/>
              <a:t>Delayed birth of entanglement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/>
              <a:t>Acceleration vs </a:t>
            </a:r>
            <a:r>
              <a:rPr lang="en-US" altLang="zh-CN" b="1" dirty="0" smtClean="0"/>
              <a:t>temperature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549766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>
                <a:sym typeface="+mn-ea"/>
              </a:rPr>
              <a:t>maximum of concurrence during evolution</a:t>
            </a:r>
            <a:endParaRPr lang="zh-CN" altLang="en-US" sz="2500" b="0" kern="0" dirty="0">
              <a:sym typeface="+mn-ea"/>
            </a:endParaRP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026630"/>
              </p:ext>
            </p:extLst>
          </p:nvPr>
        </p:nvGraphicFramePr>
        <p:xfrm>
          <a:off x="3839396" y="1524196"/>
          <a:ext cx="9969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3" name="Equation" r:id="rId4" imgW="583920" imgH="253800" progId="Equation.DSMT4">
                  <p:embed/>
                </p:oleObj>
              </mc:Choice>
              <mc:Fallback>
                <p:oleObj name="Equation" r:id="rId4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9396" y="1524196"/>
                        <a:ext cx="996950" cy="43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3708" y="1945327"/>
            <a:ext cx="5828325" cy="365391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993031" y="5677088"/>
            <a:ext cx="70532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 smtClean="0"/>
              <a:t>Solid: accelerate, dashed: thermal, </a:t>
            </a:r>
            <a:r>
              <a:rPr lang="en-US" altLang="zh-CN" sz="2000" kern="0" dirty="0" err="1" smtClean="0"/>
              <a:t>ωL</a:t>
            </a:r>
            <a:r>
              <a:rPr lang="en-US" altLang="zh-CN" sz="2000" kern="0" dirty="0" smtClean="0"/>
              <a:t> =1/2.</a:t>
            </a:r>
            <a:endParaRPr lang="zh-CN" altLang="en-US" sz="2000" kern="0" dirty="0"/>
          </a:p>
        </p:txBody>
      </p:sp>
      <p:sp>
        <p:nvSpPr>
          <p:cNvPr id="6" name="矩形 5"/>
          <p:cNvSpPr/>
          <p:nvPr/>
        </p:nvSpPr>
        <p:spPr>
          <a:xfrm>
            <a:off x="609600" y="6301064"/>
            <a:ext cx="10125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/>
              <a:t>“Anti-Unruh” effect in terms of the entanglement generated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318201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1110117" y="708061"/>
            <a:ext cx="9453842" cy="99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kern="0" dirty="0">
                <a:latin typeface="+mn-lt"/>
                <a:sym typeface="+mn-ea"/>
              </a:rPr>
              <a:t>Entanglement dynamics for uniformly accelerated </a:t>
            </a:r>
            <a:endParaRPr lang="en-US" altLang="zh-CN" sz="3000" kern="0" dirty="0" smtClean="0">
              <a:latin typeface="+mn-lt"/>
              <a:sym typeface="+mn-ea"/>
            </a:endParaRPr>
          </a:p>
          <a:p>
            <a:r>
              <a:rPr lang="en-US" altLang="zh-CN" sz="3000" kern="0" dirty="0" smtClean="0">
                <a:latin typeface="+mn-lt"/>
                <a:sym typeface="+mn-ea"/>
              </a:rPr>
              <a:t>Unruh-DeWitt detectors</a:t>
            </a:r>
            <a:endParaRPr lang="en-US" altLang="zh-CN" sz="3000" kern="0" dirty="0">
              <a:latin typeface="+mn-lt"/>
              <a:sym typeface="+mn-ea"/>
            </a:endParaRPr>
          </a:p>
        </p:txBody>
      </p:sp>
      <p:sp>
        <p:nvSpPr>
          <p:cNvPr id="21" name="内容占位符 2"/>
          <p:cNvSpPr txBox="1">
            <a:spLocks/>
          </p:cNvSpPr>
          <p:nvPr/>
        </p:nvSpPr>
        <p:spPr>
          <a:xfrm>
            <a:off x="736277" y="2243138"/>
            <a:ext cx="5980316" cy="308864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 smtClean="0">
                <a:solidFill>
                  <a:srgbClr val="0070C0"/>
                </a:solidFill>
              </a:rPr>
              <a:t>Model B. </a:t>
            </a:r>
            <a:r>
              <a:rPr lang="en-US" altLang="zh-CN" sz="2500" b="0" kern="0" dirty="0"/>
              <a:t>Uniformly accelerated atoms coupled with </a:t>
            </a:r>
            <a:r>
              <a:rPr lang="en-US" altLang="zh-CN" sz="2500" b="0" kern="0" dirty="0" smtClean="0"/>
              <a:t>fluctuating </a:t>
            </a:r>
            <a:r>
              <a:rPr lang="en-US" altLang="zh-CN" sz="2500" kern="0" dirty="0" smtClean="0">
                <a:solidFill>
                  <a:srgbClr val="0070C0"/>
                </a:solidFill>
              </a:rPr>
              <a:t>EM </a:t>
            </a:r>
            <a:r>
              <a:rPr lang="en-US" altLang="zh-CN" sz="2500" kern="0" dirty="0">
                <a:solidFill>
                  <a:srgbClr val="0070C0"/>
                </a:solidFill>
              </a:rPr>
              <a:t>fields</a:t>
            </a:r>
            <a:r>
              <a:rPr lang="en-US" altLang="zh-CN" sz="2500" b="0" kern="0" dirty="0" smtClean="0"/>
              <a:t> in the </a:t>
            </a:r>
            <a:r>
              <a:rPr lang="en-US" altLang="zh-CN" sz="2500" b="0" kern="0" dirty="0" err="1" smtClean="0"/>
              <a:t>Minkowski</a:t>
            </a:r>
            <a:r>
              <a:rPr lang="en-US" altLang="zh-CN" sz="2500" b="0" kern="0" dirty="0" smtClean="0"/>
              <a:t> vacuum </a:t>
            </a: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/>
              <a:t>Accelerated atoms vs. static ones in a thermal </a:t>
            </a:r>
            <a:r>
              <a:rPr lang="en-US" altLang="zh-CN" sz="2500" b="0" kern="0" dirty="0" smtClean="0"/>
              <a:t>bath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/>
              <a:t>The effect of </a:t>
            </a:r>
            <a:r>
              <a:rPr lang="en-US" altLang="zh-CN" sz="2500" b="0" kern="0" dirty="0">
                <a:solidFill>
                  <a:srgbClr val="0070C0"/>
                </a:solidFill>
              </a:rPr>
              <a:t>atomic polarization</a:t>
            </a:r>
            <a:r>
              <a:rPr lang="en-US" altLang="zh-CN" sz="2500" b="0" kern="0" dirty="0"/>
              <a:t> direction to entanglement evolution</a:t>
            </a:r>
          </a:p>
          <a:p>
            <a:pPr marL="0" indent="0">
              <a:buNone/>
            </a:pPr>
            <a:endParaRPr lang="zh-CN" altLang="en-US" sz="2500" b="0" kern="0" dirty="0"/>
          </a:p>
        </p:txBody>
      </p:sp>
      <p:sp>
        <p:nvSpPr>
          <p:cNvPr id="22" name="矩形 21"/>
          <p:cNvSpPr/>
          <p:nvPr/>
        </p:nvSpPr>
        <p:spPr>
          <a:xfrm>
            <a:off x="6947336" y="6216836"/>
            <a:ext cx="5121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 smtClean="0">
                <a:sym typeface="+mn-ea"/>
              </a:rPr>
              <a:t>Y. Yang, JH and H</a:t>
            </a:r>
            <a:r>
              <a:rPr lang="en-US" altLang="zh-CN" kern="0" dirty="0">
                <a:sym typeface="+mn-ea"/>
              </a:rPr>
              <a:t>. Yu, PRA </a:t>
            </a:r>
            <a:r>
              <a:rPr lang="en-US" altLang="zh-CN" kern="0" dirty="0" smtClean="0">
                <a:sym typeface="+mn-ea"/>
              </a:rPr>
              <a:t>94, 032337 </a:t>
            </a:r>
            <a:r>
              <a:rPr lang="en-US" altLang="zh-CN" kern="0" dirty="0">
                <a:sym typeface="+mn-ea"/>
              </a:rPr>
              <a:t>(</a:t>
            </a:r>
            <a:r>
              <a:rPr lang="en-US" altLang="zh-CN" kern="0" dirty="0" smtClean="0">
                <a:sym typeface="+mn-ea"/>
              </a:rPr>
              <a:t>2016)</a:t>
            </a:r>
            <a:endParaRPr lang="zh-CN" altLang="en-US" kern="0" dirty="0"/>
          </a:p>
        </p:txBody>
      </p:sp>
      <p:sp>
        <p:nvSpPr>
          <p:cNvPr id="23" name="左大括号 22"/>
          <p:cNvSpPr/>
          <p:nvPr/>
        </p:nvSpPr>
        <p:spPr>
          <a:xfrm>
            <a:off x="7980878" y="2992755"/>
            <a:ext cx="331470" cy="1129665"/>
          </a:xfrm>
          <a:prstGeom prst="leftBrace">
            <a:avLst>
              <a:gd name="adj1" fmla="val 8333"/>
              <a:gd name="adj2" fmla="val 47835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281570"/>
              </p:ext>
            </p:extLst>
          </p:nvPr>
        </p:nvGraphicFramePr>
        <p:xfrm>
          <a:off x="7653853" y="3278505"/>
          <a:ext cx="327025" cy="38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26" name="Equation" r:id="rId3" imgW="139680" imgH="164880" progId="Equation.DSMT4">
                  <p:embed/>
                </p:oleObj>
              </mc:Choice>
              <mc:Fallback>
                <p:oleObj name="Equation" r:id="rId3" imgW="139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53853" y="3278505"/>
                        <a:ext cx="327025" cy="385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直接箭头连接符 24"/>
          <p:cNvCxnSpPr/>
          <p:nvPr/>
        </p:nvCxnSpPr>
        <p:spPr>
          <a:xfrm flipH="1">
            <a:off x="7526853" y="4183380"/>
            <a:ext cx="945515" cy="13874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V="1">
            <a:off x="8472368" y="4171315"/>
            <a:ext cx="2332355" cy="120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 flipV="1">
            <a:off x="8435538" y="2243455"/>
            <a:ext cx="36830" cy="193992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 184"/>
          <p:cNvSpPr/>
          <p:nvPr/>
        </p:nvSpPr>
        <p:spPr>
          <a:xfrm>
            <a:off x="8840668" y="288226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63500" contourW="25400" prstMaterial="matte">
            <a:extrusionClr>
              <a:schemeClr val="bg2">
                <a:lumMod val="60000"/>
                <a:lumOff val="40000"/>
              </a:schemeClr>
            </a:extrusionClr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59"/>
          <p:cNvSpPr/>
          <p:nvPr/>
        </p:nvSpPr>
        <p:spPr>
          <a:xfrm>
            <a:off x="9564568" y="3471545"/>
            <a:ext cx="1240155" cy="171450"/>
          </a:xfrm>
          <a:custGeom>
            <a:avLst/>
            <a:gdLst>
              <a:gd name="connsiteX0" fmla="*/ 545178 w 812503"/>
              <a:gd name="connsiteY0" fmla="*/ 0 h 310097"/>
              <a:gd name="connsiteX1" fmla="*/ 812503 w 812503"/>
              <a:gd name="connsiteY1" fmla="*/ 155049 h 310097"/>
              <a:gd name="connsiteX2" fmla="*/ 545178 w 812503"/>
              <a:gd name="connsiteY2" fmla="*/ 310097 h 310097"/>
              <a:gd name="connsiteX3" fmla="*/ 545178 w 812503"/>
              <a:gd name="connsiteY3" fmla="*/ 212220 h 310097"/>
              <a:gd name="connsiteX4" fmla="*/ 0 w 812503"/>
              <a:gd name="connsiteY4" fmla="*/ 259590 h 310097"/>
              <a:gd name="connsiteX5" fmla="*/ 160832 w 812503"/>
              <a:gd name="connsiteY5" fmla="*/ 155049 h 310097"/>
              <a:gd name="connsiteX6" fmla="*/ 0 w 812503"/>
              <a:gd name="connsiteY6" fmla="*/ 50507 h 310097"/>
              <a:gd name="connsiteX7" fmla="*/ 545178 w 812503"/>
              <a:gd name="connsiteY7" fmla="*/ 97878 h 31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503" h="310097">
                <a:moveTo>
                  <a:pt x="545178" y="0"/>
                </a:moveTo>
                <a:lnTo>
                  <a:pt x="812503" y="155049"/>
                </a:lnTo>
                <a:lnTo>
                  <a:pt x="545178" y="310097"/>
                </a:lnTo>
                <a:lnTo>
                  <a:pt x="545178" y="212220"/>
                </a:lnTo>
                <a:lnTo>
                  <a:pt x="0" y="259590"/>
                </a:lnTo>
                <a:lnTo>
                  <a:pt x="160832" y="155049"/>
                </a:lnTo>
                <a:lnTo>
                  <a:pt x="0" y="50507"/>
                </a:lnTo>
                <a:lnTo>
                  <a:pt x="545178" y="97878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8840668" y="396303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928056"/>
              </p:ext>
            </p:extLst>
          </p:nvPr>
        </p:nvGraphicFramePr>
        <p:xfrm>
          <a:off x="8599488" y="1857375"/>
          <a:ext cx="3571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27" name="Equation" r:id="rId5" imgW="152280" imgH="164880" progId="Equation.DSMT4">
                  <p:embed/>
                </p:oleObj>
              </mc:Choice>
              <mc:Fallback>
                <p:oleObj name="Equation" r:id="rId5" imgW="152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99488" y="1857375"/>
                        <a:ext cx="357187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927446"/>
              </p:ext>
            </p:extLst>
          </p:nvPr>
        </p:nvGraphicFramePr>
        <p:xfrm>
          <a:off x="7777163" y="5399088"/>
          <a:ext cx="446087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28" name="Equation" r:id="rId7" imgW="190440" imgH="164880" progId="Equation.DSMT4">
                  <p:embed/>
                </p:oleObj>
              </mc:Choice>
              <mc:Fallback>
                <p:oleObj name="Equation" r:id="rId7" imgW="1904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77163" y="5399088"/>
                        <a:ext cx="446087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741485"/>
              </p:ext>
            </p:extLst>
          </p:nvPr>
        </p:nvGraphicFramePr>
        <p:xfrm>
          <a:off x="10404475" y="4338638"/>
          <a:ext cx="4159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29" name="Equation" r:id="rId9" imgW="177480" imgH="164880" progId="Equation.DSMT4">
                  <p:embed/>
                </p:oleObj>
              </mc:Choice>
              <mc:Fallback>
                <p:oleObj name="Equation" r:id="rId9" imgW="1774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04475" y="4338638"/>
                        <a:ext cx="415925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9135943" y="2962910"/>
            <a:ext cx="28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Direction </a:t>
            </a:r>
            <a:r>
              <a:rPr lang="en-US" altLang="zh-CN" dirty="0" smtClean="0"/>
              <a:t>of acceleration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89288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306320"/>
            <a:ext cx="8942705" cy="289496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9648825" y="4008121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9648825" y="3549015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648825" y="3083878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074057"/>
              </p:ext>
            </p:extLst>
          </p:nvPr>
        </p:nvGraphicFramePr>
        <p:xfrm>
          <a:off x="10952798" y="3853816"/>
          <a:ext cx="927100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2" name="Equation" r:id="rId5" imgW="495000" imgH="177480" progId="Equation.DSMT4">
                  <p:embed/>
                </p:oleObj>
              </mc:Choice>
              <mc:Fallback>
                <p:oleObj name="Equation" r:id="rId5" imgW="4950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2798" y="3853816"/>
                        <a:ext cx="927100" cy="33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751944"/>
              </p:ext>
            </p:extLst>
          </p:nvPr>
        </p:nvGraphicFramePr>
        <p:xfrm>
          <a:off x="10952798" y="3388043"/>
          <a:ext cx="87788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3" name="Equation" r:id="rId7" imgW="469800" imgH="177480" progId="Equation.DSMT4">
                  <p:embed/>
                </p:oleObj>
              </mc:Choice>
              <mc:Fallback>
                <p:oleObj name="Equation" r:id="rId7" imgW="469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52798" y="3388043"/>
                        <a:ext cx="87788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01493"/>
              </p:ext>
            </p:extLst>
          </p:nvPr>
        </p:nvGraphicFramePr>
        <p:xfrm>
          <a:off x="10952798" y="2851150"/>
          <a:ext cx="1117600" cy="404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4" r:id="rId9" imgW="596900" imgH="215900" progId="Equation.KSEE3">
                  <p:embed/>
                </p:oleObj>
              </mc:Choice>
              <mc:Fallback>
                <p:oleObj r:id="rId9" imgW="596900" imgH="2159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952798" y="2851150"/>
                        <a:ext cx="1117600" cy="404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17480"/>
              </p:ext>
            </p:extLst>
          </p:nvPr>
        </p:nvGraphicFramePr>
        <p:xfrm>
          <a:off x="4425950" y="1629479"/>
          <a:ext cx="904240" cy="360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5" name="Equation" r:id="rId11" imgW="444240" imgH="177480" progId="Equation.DSMT4">
                  <p:embed/>
                </p:oleObj>
              </mc:Choice>
              <mc:Fallback>
                <p:oleObj name="Equation" r:id="rId11" imgW="4442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25950" y="1629479"/>
                        <a:ext cx="904240" cy="360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Maximally </a:t>
            </a:r>
            <a:r>
              <a:rPr lang="en-US" altLang="zh-CN" sz="2500" b="0" kern="0" dirty="0">
                <a:sym typeface="+mn-ea"/>
              </a:rPr>
              <a:t>entangled initial </a:t>
            </a:r>
            <a:r>
              <a:rPr lang="en-US" altLang="zh-CN" sz="2500" b="0" kern="0" dirty="0" smtClean="0">
                <a:sym typeface="+mn-ea"/>
              </a:rPr>
              <a:t>states: entanglement </a:t>
            </a:r>
            <a:r>
              <a:rPr lang="en-US" altLang="zh-CN" sz="2500" b="0" kern="0" dirty="0">
                <a:sym typeface="+mn-ea"/>
              </a:rPr>
              <a:t>sudden death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" y="1634933"/>
            <a:ext cx="3140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Polarization directions: ZZ</a:t>
            </a:r>
            <a:endParaRPr lang="zh-CN" altLang="en-US" dirty="0">
              <a:sym typeface="+mn-ea"/>
            </a:endParaRPr>
          </a:p>
        </p:txBody>
      </p:sp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112373"/>
              </p:ext>
            </p:extLst>
          </p:nvPr>
        </p:nvGraphicFramePr>
        <p:xfrm>
          <a:off x="6096000" y="5571036"/>
          <a:ext cx="22320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6" name="Equation" r:id="rId13" imgW="1307880" imgH="419040" progId="Equation.DSMT4">
                  <p:embed/>
                </p:oleObj>
              </mc:Choice>
              <mc:Fallback>
                <p:oleObj name="Equation" r:id="rId13" imgW="13078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96000" y="5571036"/>
                        <a:ext cx="2232025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37326"/>
              </p:ext>
            </p:extLst>
          </p:nvPr>
        </p:nvGraphicFramePr>
        <p:xfrm>
          <a:off x="1540403" y="5562077"/>
          <a:ext cx="2209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7" name="Equation" r:id="rId15" imgW="1295280" imgH="419040" progId="Equation.DSMT4">
                  <p:embed/>
                </p:oleObj>
              </mc:Choice>
              <mc:Fallback>
                <p:oleObj name="Equation" r:id="rId15" imgW="12952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40403" y="5562077"/>
                        <a:ext cx="220980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椭圆 3"/>
          <p:cNvSpPr/>
          <p:nvPr/>
        </p:nvSpPr>
        <p:spPr>
          <a:xfrm>
            <a:off x="4253948" y="4562061"/>
            <a:ext cx="844826" cy="815009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823877" y="4653294"/>
            <a:ext cx="844826" cy="815009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9668703" y="5571036"/>
            <a:ext cx="1016635" cy="0"/>
          </a:xfrm>
          <a:prstGeom prst="line">
            <a:avLst/>
          </a:prstGeom>
          <a:ln w="34925" cmpd="sng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636781" y="4562061"/>
            <a:ext cx="1016635" cy="0"/>
          </a:xfrm>
          <a:prstGeom prst="line">
            <a:avLst/>
          </a:prstGeom>
          <a:ln w="34925" cmpd="sng">
            <a:solidFill>
              <a:srgbClr val="FF99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9546348" y="4876839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Accelerated</a:t>
            </a:r>
            <a:endParaRPr lang="zh-CN" altLang="en-US" dirty="0"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546348" y="5967688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Thermal bath</a:t>
            </a:r>
            <a:endParaRPr lang="zh-CN" altLang="en-US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9170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307600"/>
            <a:ext cx="8921131" cy="2894400"/>
          </a:xfrm>
          <a:prstGeom prst="rect">
            <a:avLst/>
          </a:prstGeom>
        </p:spPr>
      </p:pic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091724"/>
              </p:ext>
            </p:extLst>
          </p:nvPr>
        </p:nvGraphicFramePr>
        <p:xfrm>
          <a:off x="4425950" y="1629479"/>
          <a:ext cx="904240" cy="360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5" name="Equation" r:id="rId5" imgW="444240" imgH="177480" progId="Equation.DSMT4">
                  <p:embed/>
                </p:oleObj>
              </mc:Choice>
              <mc:Fallback>
                <p:oleObj name="Equation" r:id="rId5" imgW="4442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5950" y="1629479"/>
                        <a:ext cx="904240" cy="360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Maximally </a:t>
            </a:r>
            <a:r>
              <a:rPr lang="en-US" altLang="zh-CN" sz="2500" b="0" kern="0" dirty="0">
                <a:sym typeface="+mn-ea"/>
              </a:rPr>
              <a:t>entangled initial </a:t>
            </a:r>
            <a:r>
              <a:rPr lang="en-US" altLang="zh-CN" sz="2500" b="0" kern="0" dirty="0" smtClean="0">
                <a:sym typeface="+mn-ea"/>
              </a:rPr>
              <a:t>states: entanglement </a:t>
            </a:r>
            <a:r>
              <a:rPr lang="en-US" altLang="zh-CN" sz="2500" b="0" kern="0" dirty="0">
                <a:sym typeface="+mn-ea"/>
              </a:rPr>
              <a:t>sudden death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9600" y="1634933"/>
            <a:ext cx="3153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Polarization directions: </a:t>
            </a:r>
            <a:r>
              <a:rPr lang="en-US" altLang="zh-CN" dirty="0" smtClean="0">
                <a:solidFill>
                  <a:srgbClr val="FF0000"/>
                </a:solidFill>
                <a:sym typeface="+mn-ea"/>
              </a:rPr>
              <a:t>ZX</a:t>
            </a:r>
            <a:endParaRPr lang="zh-CN" altLang="en-US" dirty="0">
              <a:solidFill>
                <a:srgbClr val="FF0000"/>
              </a:solidFill>
              <a:sym typeface="+mn-ea"/>
            </a:endParaRPr>
          </a:p>
        </p:txBody>
      </p:sp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218583"/>
              </p:ext>
            </p:extLst>
          </p:nvPr>
        </p:nvGraphicFramePr>
        <p:xfrm>
          <a:off x="6096000" y="5571036"/>
          <a:ext cx="22320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6" name="Equation" r:id="rId7" imgW="1307880" imgH="419040" progId="Equation.DSMT4">
                  <p:embed/>
                </p:oleObj>
              </mc:Choice>
              <mc:Fallback>
                <p:oleObj name="Equation" r:id="rId7" imgW="13078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96000" y="5571036"/>
                        <a:ext cx="2232025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951767"/>
              </p:ext>
            </p:extLst>
          </p:nvPr>
        </p:nvGraphicFramePr>
        <p:xfrm>
          <a:off x="1540403" y="5562077"/>
          <a:ext cx="2209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7" name="Equation" r:id="rId9" imgW="1295280" imgH="419040" progId="Equation.DSMT4">
                  <p:embed/>
                </p:oleObj>
              </mc:Choice>
              <mc:Fallback>
                <p:oleObj name="Equation" r:id="rId9" imgW="12952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40403" y="5562077"/>
                        <a:ext cx="220980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直接连接符 21"/>
          <p:cNvCxnSpPr/>
          <p:nvPr/>
        </p:nvCxnSpPr>
        <p:spPr>
          <a:xfrm>
            <a:off x="9648825" y="4008121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648825" y="3549015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648825" y="3083878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686293"/>
              </p:ext>
            </p:extLst>
          </p:nvPr>
        </p:nvGraphicFramePr>
        <p:xfrm>
          <a:off x="10952798" y="3853816"/>
          <a:ext cx="927100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8" name="Equation" r:id="rId11" imgW="495000" imgH="177480" progId="Equation.DSMT4">
                  <p:embed/>
                </p:oleObj>
              </mc:Choice>
              <mc:Fallback>
                <p:oleObj name="Equation" r:id="rId11" imgW="4950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952798" y="3853816"/>
                        <a:ext cx="927100" cy="33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258961"/>
              </p:ext>
            </p:extLst>
          </p:nvPr>
        </p:nvGraphicFramePr>
        <p:xfrm>
          <a:off x="10952798" y="3388043"/>
          <a:ext cx="87788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9" name="Equation" r:id="rId13" imgW="469800" imgH="177480" progId="Equation.DSMT4">
                  <p:embed/>
                </p:oleObj>
              </mc:Choice>
              <mc:Fallback>
                <p:oleObj name="Equation" r:id="rId13" imgW="469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952798" y="3388043"/>
                        <a:ext cx="87788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681147"/>
              </p:ext>
            </p:extLst>
          </p:nvPr>
        </p:nvGraphicFramePr>
        <p:xfrm>
          <a:off x="10952798" y="2851150"/>
          <a:ext cx="1117600" cy="404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40" r:id="rId15" imgW="596900" imgH="215900" progId="Equation.KSEE3">
                  <p:embed/>
                </p:oleObj>
              </mc:Choice>
              <mc:Fallback>
                <p:oleObj r:id="rId15" imgW="596900" imgH="2159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952798" y="2851150"/>
                        <a:ext cx="1117600" cy="404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椭圆 15"/>
          <p:cNvSpPr/>
          <p:nvPr/>
        </p:nvSpPr>
        <p:spPr>
          <a:xfrm>
            <a:off x="4253948" y="4562061"/>
            <a:ext cx="844826" cy="815009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823877" y="4653294"/>
            <a:ext cx="844826" cy="815009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9668703" y="5571036"/>
            <a:ext cx="1016635" cy="0"/>
          </a:xfrm>
          <a:prstGeom prst="line">
            <a:avLst/>
          </a:prstGeom>
          <a:ln w="34925" cmpd="sng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9636781" y="4562061"/>
            <a:ext cx="1016635" cy="0"/>
          </a:xfrm>
          <a:prstGeom prst="line">
            <a:avLst/>
          </a:prstGeom>
          <a:ln w="34925" cmpd="sng">
            <a:solidFill>
              <a:srgbClr val="FF99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9546348" y="4876839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Accelerated</a:t>
            </a:r>
            <a:endParaRPr lang="zh-CN" altLang="en-US" dirty="0"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546348" y="5967688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Thermal bath</a:t>
            </a:r>
            <a:endParaRPr lang="zh-CN" altLang="en-US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0050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648825" y="3549015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9648825" y="4126230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648824" y="2989851"/>
            <a:ext cx="1016635" cy="0"/>
          </a:xfrm>
          <a:prstGeom prst="line">
            <a:avLst/>
          </a:prstGeom>
          <a:ln w="34925" cmpd="sng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520086"/>
              </p:ext>
            </p:extLst>
          </p:nvPr>
        </p:nvGraphicFramePr>
        <p:xfrm>
          <a:off x="10916920" y="3923982"/>
          <a:ext cx="1165225" cy="404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4" r:id="rId4" imgW="622300" imgH="215900" progId="Equation.KSEE3">
                  <p:embed/>
                </p:oleObj>
              </mc:Choice>
              <mc:Fallback>
                <p:oleObj r:id="rId4" imgW="622300" imgH="2159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16920" y="3923982"/>
                        <a:ext cx="1165225" cy="404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977164"/>
              </p:ext>
            </p:extLst>
          </p:nvPr>
        </p:nvGraphicFramePr>
        <p:xfrm>
          <a:off x="10893424" y="3383280"/>
          <a:ext cx="879475" cy="331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5" r:id="rId6" imgW="469900" imgH="177165" progId="Equation.KSEE3">
                  <p:embed/>
                </p:oleObj>
              </mc:Choice>
              <mc:Fallback>
                <p:oleObj r:id="rId6" imgW="469900" imgH="177165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893424" y="3383280"/>
                        <a:ext cx="879475" cy="331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384647"/>
              </p:ext>
            </p:extLst>
          </p:nvPr>
        </p:nvGraphicFramePr>
        <p:xfrm>
          <a:off x="10893424" y="2765051"/>
          <a:ext cx="1236980" cy="404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6" r:id="rId8" imgW="660400" imgH="215900" progId="Equation.KSEE3">
                  <p:embed/>
                </p:oleObj>
              </mc:Choice>
              <mc:Fallback>
                <p:oleObj r:id="rId8" imgW="660400" imgH="2159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893424" y="2765051"/>
                        <a:ext cx="1236980" cy="404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198346"/>
              </p:ext>
            </p:extLst>
          </p:nvPr>
        </p:nvGraphicFramePr>
        <p:xfrm>
          <a:off x="4243070" y="1586753"/>
          <a:ext cx="1214755" cy="440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7" name="Equation" r:id="rId10" imgW="596880" imgH="215640" progId="Equation.DSMT4">
                  <p:embed/>
                </p:oleObj>
              </mc:Choice>
              <mc:Fallback>
                <p:oleObj name="Equation" r:id="rId10" imgW="59688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43070" y="1586753"/>
                        <a:ext cx="1214755" cy="440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2307600"/>
            <a:ext cx="8952230" cy="2885440"/>
          </a:xfrm>
          <a:prstGeom prst="rect">
            <a:avLst/>
          </a:prstGeom>
        </p:spPr>
      </p:pic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80900"/>
              </p:ext>
            </p:extLst>
          </p:nvPr>
        </p:nvGraphicFramePr>
        <p:xfrm>
          <a:off x="2301213" y="1546179"/>
          <a:ext cx="11890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8" name="Equation" r:id="rId13" imgW="583920" imgH="253800" progId="Equation.DSMT4">
                  <p:embed/>
                </p:oleObj>
              </mc:Choice>
              <mc:Fallback>
                <p:oleObj name="Equation" r:id="rId13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01213" y="1546179"/>
                        <a:ext cx="1189038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23695" y="5585460"/>
          <a:ext cx="1755775" cy="414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9" r:id="rId15" imgW="914400" imgH="215900" progId="Equation.KSEE3">
                  <p:embed/>
                </p:oleObj>
              </mc:Choice>
              <mc:Fallback>
                <p:oleObj r:id="rId15" imgW="914400" imgH="2159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23695" y="5585460"/>
                        <a:ext cx="1755775" cy="414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Separable initial states: </a:t>
            </a:r>
            <a:r>
              <a:rPr lang="en-US" altLang="zh-CN" sz="2500" b="0" kern="0" dirty="0">
                <a:sym typeface="+mn-ea"/>
              </a:rPr>
              <a:t>delayed </a:t>
            </a:r>
            <a:r>
              <a:rPr lang="en-US" altLang="zh-CN" sz="2500" b="0" kern="0" dirty="0" smtClean="0">
                <a:sym typeface="+mn-ea"/>
              </a:rPr>
              <a:t>entanglement generation 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9600" y="16349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Initial state: </a:t>
            </a:r>
            <a:endParaRPr lang="zh-CN" altLang="en-US" dirty="0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4868" y="5522555"/>
            <a:ext cx="3140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ym typeface="+mn-ea"/>
              </a:rPr>
              <a:t>Polarization directions: </a:t>
            </a:r>
            <a:r>
              <a:rPr lang="en-US" altLang="zh-CN" dirty="0" smtClean="0">
                <a:sym typeface="+mn-ea"/>
              </a:rPr>
              <a:t>ZZ</a:t>
            </a:r>
            <a:endParaRPr lang="zh-CN" altLang="en-US" dirty="0"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57825" y="5522555"/>
            <a:ext cx="3162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ym typeface="+mn-ea"/>
              </a:rPr>
              <a:t>Polarization directions: </a:t>
            </a:r>
            <a:r>
              <a:rPr lang="en-US" altLang="zh-CN" dirty="0" smtClean="0">
                <a:sym typeface="+mn-ea"/>
              </a:rPr>
              <a:t>YY</a:t>
            </a:r>
            <a:endParaRPr lang="zh-CN" altLang="en-US" dirty="0"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337727" y="4540273"/>
            <a:ext cx="844826" cy="815009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9668703" y="5571036"/>
            <a:ext cx="1016635" cy="0"/>
          </a:xfrm>
          <a:prstGeom prst="line">
            <a:avLst/>
          </a:prstGeom>
          <a:ln w="34925" cmpd="sng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636781" y="4562061"/>
            <a:ext cx="1016635" cy="0"/>
          </a:xfrm>
          <a:prstGeom prst="line">
            <a:avLst/>
          </a:prstGeom>
          <a:ln w="34925" cmpd="sng">
            <a:solidFill>
              <a:srgbClr val="FF99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9546348" y="4876839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Accelerated</a:t>
            </a:r>
            <a:endParaRPr lang="zh-CN" altLang="en-US" dirty="0"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546348" y="5967688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Thermal bath</a:t>
            </a:r>
            <a:endParaRPr lang="zh-CN" altLang="en-US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54436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307600"/>
            <a:ext cx="8942705" cy="2904490"/>
          </a:xfrm>
          <a:prstGeom prst="rect">
            <a:avLst/>
          </a:prstGeom>
        </p:spPr>
      </p:pic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225421"/>
              </p:ext>
            </p:extLst>
          </p:nvPr>
        </p:nvGraphicFramePr>
        <p:xfrm>
          <a:off x="4217988" y="1625600"/>
          <a:ext cx="12652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0" name="Equation" r:id="rId5" imgW="622080" imgH="177480" progId="Equation.DSMT4">
                  <p:embed/>
                </p:oleObj>
              </mc:Choice>
              <mc:Fallback>
                <p:oleObj name="Equation" r:id="rId5" imgW="6220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7988" y="1625600"/>
                        <a:ext cx="1265237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268105"/>
              </p:ext>
            </p:extLst>
          </p:nvPr>
        </p:nvGraphicFramePr>
        <p:xfrm>
          <a:off x="2301213" y="1546179"/>
          <a:ext cx="11890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1" name="Equation" r:id="rId7" imgW="583920" imgH="253800" progId="Equation.DSMT4">
                  <p:embed/>
                </p:oleObj>
              </mc:Choice>
              <mc:Fallback>
                <p:oleObj name="Equation" r:id="rId7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01213" y="1546179"/>
                        <a:ext cx="1189038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内容占位符 2"/>
          <p:cNvSpPr txBox="1">
            <a:spLocks/>
          </p:cNvSpPr>
          <p:nvPr/>
        </p:nvSpPr>
        <p:spPr>
          <a:xfrm>
            <a:off x="609600" y="100901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The maximal concurrence generated during evolution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9600" y="16349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Initial state: </a:t>
            </a:r>
            <a:endParaRPr lang="zh-CN" altLang="en-US" dirty="0"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9210675" y="3145155"/>
            <a:ext cx="1016635" cy="0"/>
          </a:xfrm>
          <a:prstGeom prst="line">
            <a:avLst/>
          </a:prstGeom>
          <a:ln w="34925" cmpd="sng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9210675" y="4046855"/>
            <a:ext cx="1016635" cy="0"/>
          </a:xfrm>
          <a:prstGeom prst="line">
            <a:avLst/>
          </a:prstGeom>
          <a:ln w="34925" cmpd="sng">
            <a:solidFill>
              <a:srgbClr val="FF99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9084418" y="4262177"/>
            <a:ext cx="3140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ym typeface="+mn-ea"/>
              </a:rPr>
              <a:t>Polarization directions: </a:t>
            </a:r>
            <a:r>
              <a:rPr lang="en-US" altLang="zh-CN" dirty="0" smtClean="0">
                <a:sym typeface="+mn-ea"/>
              </a:rPr>
              <a:t>ZZ</a:t>
            </a:r>
            <a:endParaRPr lang="zh-CN" altLang="en-US" dirty="0"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084418" y="3465015"/>
            <a:ext cx="3162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ym typeface="+mn-ea"/>
              </a:rPr>
              <a:t>Polarization directions: </a:t>
            </a:r>
            <a:r>
              <a:rPr lang="en-US" altLang="zh-CN" dirty="0" smtClean="0">
                <a:sym typeface="+mn-ea"/>
              </a:rPr>
              <a:t>YY</a:t>
            </a:r>
            <a:endParaRPr lang="zh-CN" altLang="en-US" dirty="0"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97867" y="5496123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Accelerated</a:t>
            </a:r>
            <a:endParaRPr lang="zh-CN" altLang="en-US" dirty="0"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07992" y="5498683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Thermal bath</a:t>
            </a:r>
            <a:endParaRPr lang="zh-CN" altLang="en-US" dirty="0"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9600" y="6301064"/>
            <a:ext cx="10125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/>
              <a:t>“Anti-Unruh” effect in terms of the entanglement generated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632895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1110117" y="708061"/>
            <a:ext cx="9453842" cy="99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kern="0" dirty="0">
                <a:latin typeface="+mn-lt"/>
                <a:sym typeface="+mn-ea"/>
              </a:rPr>
              <a:t>Entanglement dynamics for uniformly accelerated </a:t>
            </a:r>
            <a:endParaRPr lang="en-US" altLang="zh-CN" sz="3000" kern="0" dirty="0" smtClean="0">
              <a:latin typeface="+mn-lt"/>
              <a:sym typeface="+mn-ea"/>
            </a:endParaRPr>
          </a:p>
          <a:p>
            <a:r>
              <a:rPr lang="en-US" altLang="zh-CN" sz="3000" kern="0" dirty="0" smtClean="0">
                <a:latin typeface="+mn-lt"/>
                <a:sym typeface="+mn-ea"/>
              </a:rPr>
              <a:t>Unruh-DeWitt detectors</a:t>
            </a:r>
            <a:endParaRPr lang="en-US" altLang="zh-CN" sz="3000" kern="0" dirty="0">
              <a:latin typeface="+mn-lt"/>
              <a:sym typeface="+mn-ea"/>
            </a:endParaRPr>
          </a:p>
        </p:txBody>
      </p:sp>
      <p:sp>
        <p:nvSpPr>
          <p:cNvPr id="21" name="内容占位符 2"/>
          <p:cNvSpPr txBox="1">
            <a:spLocks/>
          </p:cNvSpPr>
          <p:nvPr/>
        </p:nvSpPr>
        <p:spPr>
          <a:xfrm>
            <a:off x="736277" y="2243138"/>
            <a:ext cx="5980316" cy="397369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 smtClean="0">
                <a:solidFill>
                  <a:srgbClr val="0070C0"/>
                </a:solidFill>
              </a:rPr>
              <a:t>Model C. </a:t>
            </a:r>
            <a:r>
              <a:rPr lang="en-US" altLang="zh-CN" sz="2500" b="0" kern="0" dirty="0"/>
              <a:t>Uniformly accelerated atoms coupled with </a:t>
            </a:r>
            <a:r>
              <a:rPr lang="en-US" altLang="zh-CN" sz="2500" b="0" kern="0" dirty="0" smtClean="0"/>
              <a:t>fluctuating </a:t>
            </a:r>
            <a:r>
              <a:rPr lang="en-US" altLang="zh-CN" sz="2500" kern="0" dirty="0" smtClean="0">
                <a:solidFill>
                  <a:srgbClr val="0070C0"/>
                </a:solidFill>
              </a:rPr>
              <a:t>massive scalar</a:t>
            </a:r>
            <a:r>
              <a:rPr lang="en-US" altLang="zh-CN" sz="2500" b="0" kern="0" dirty="0" smtClean="0">
                <a:solidFill>
                  <a:srgbClr val="0070C0"/>
                </a:solidFill>
              </a:rPr>
              <a:t> </a:t>
            </a:r>
            <a:r>
              <a:rPr lang="en-US" altLang="zh-CN" sz="2500" kern="0" dirty="0">
                <a:solidFill>
                  <a:srgbClr val="0070C0"/>
                </a:solidFill>
              </a:rPr>
              <a:t>fields</a:t>
            </a:r>
            <a:r>
              <a:rPr lang="en-US" altLang="zh-CN" sz="2500" b="0" kern="0" dirty="0" smtClean="0"/>
              <a:t> in the </a:t>
            </a:r>
            <a:r>
              <a:rPr lang="en-US" altLang="zh-CN" sz="2500" b="0" kern="0" dirty="0" err="1" smtClean="0"/>
              <a:t>Minkowski</a:t>
            </a:r>
            <a:r>
              <a:rPr lang="en-US" altLang="zh-CN" sz="2500" b="0" kern="0" dirty="0" smtClean="0"/>
              <a:t> vacuum </a:t>
            </a: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/>
              <a:t>Accelerated atoms vs. static ones in a thermal </a:t>
            </a:r>
            <a:r>
              <a:rPr lang="en-US" altLang="zh-CN" sz="2500" b="0" kern="0" dirty="0" smtClean="0"/>
              <a:t>bath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CN" sz="2500" b="0" kern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/>
              <a:t>The effect of </a:t>
            </a:r>
            <a:r>
              <a:rPr lang="en-US" altLang="zh-CN" sz="2500" b="0" kern="0" dirty="0" smtClean="0"/>
              <a:t>the mass of the field</a:t>
            </a:r>
            <a:endParaRPr lang="zh-CN" altLang="en-US" sz="2500" b="0" kern="0" dirty="0"/>
          </a:p>
        </p:txBody>
      </p:sp>
      <p:sp>
        <p:nvSpPr>
          <p:cNvPr id="22" name="矩形 21"/>
          <p:cNvSpPr/>
          <p:nvPr/>
        </p:nvSpPr>
        <p:spPr>
          <a:xfrm>
            <a:off x="6947336" y="6216836"/>
            <a:ext cx="4775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 smtClean="0">
                <a:sym typeface="+mn-ea"/>
              </a:rPr>
              <a:t>Y. Zhou, JH, and H. </a:t>
            </a:r>
            <a:r>
              <a:rPr lang="en-US" altLang="zh-CN" kern="0" dirty="0">
                <a:sym typeface="+mn-ea"/>
              </a:rPr>
              <a:t>Yu, </a:t>
            </a:r>
            <a:r>
              <a:rPr lang="en-US" altLang="zh-CN" kern="0" dirty="0" smtClean="0">
                <a:sym typeface="+mn-ea"/>
              </a:rPr>
              <a:t>JHEP 09 (2021) 088</a:t>
            </a:r>
            <a:endParaRPr lang="zh-CN" altLang="en-US" kern="0" dirty="0"/>
          </a:p>
        </p:txBody>
      </p:sp>
      <p:sp>
        <p:nvSpPr>
          <p:cNvPr id="23" name="左大括号 22"/>
          <p:cNvSpPr/>
          <p:nvPr/>
        </p:nvSpPr>
        <p:spPr>
          <a:xfrm>
            <a:off x="7980878" y="2992755"/>
            <a:ext cx="331470" cy="1129665"/>
          </a:xfrm>
          <a:prstGeom prst="leftBrace">
            <a:avLst>
              <a:gd name="adj1" fmla="val 8333"/>
              <a:gd name="adj2" fmla="val 47835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7653853" y="3278505"/>
          <a:ext cx="327025" cy="38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0" name="Equation" r:id="rId3" imgW="139680" imgH="164880" progId="Equation.DSMT4">
                  <p:embed/>
                </p:oleObj>
              </mc:Choice>
              <mc:Fallback>
                <p:oleObj name="Equation" r:id="rId3" imgW="139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53853" y="3278505"/>
                        <a:ext cx="327025" cy="385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直接箭头连接符 24"/>
          <p:cNvCxnSpPr/>
          <p:nvPr/>
        </p:nvCxnSpPr>
        <p:spPr>
          <a:xfrm flipH="1">
            <a:off x="7526853" y="4183380"/>
            <a:ext cx="945515" cy="13874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V="1">
            <a:off x="8472368" y="4171315"/>
            <a:ext cx="2332355" cy="120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 flipV="1">
            <a:off x="8435538" y="2243455"/>
            <a:ext cx="36830" cy="193992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 184"/>
          <p:cNvSpPr/>
          <p:nvPr/>
        </p:nvSpPr>
        <p:spPr>
          <a:xfrm>
            <a:off x="8840668" y="288226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63500" contourW="25400" prstMaterial="matte">
            <a:extrusionClr>
              <a:schemeClr val="bg2">
                <a:lumMod val="60000"/>
                <a:lumOff val="40000"/>
              </a:schemeClr>
            </a:extrusionClr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159"/>
          <p:cNvSpPr/>
          <p:nvPr/>
        </p:nvSpPr>
        <p:spPr>
          <a:xfrm>
            <a:off x="9564568" y="3471545"/>
            <a:ext cx="1240155" cy="171450"/>
          </a:xfrm>
          <a:custGeom>
            <a:avLst/>
            <a:gdLst>
              <a:gd name="connsiteX0" fmla="*/ 545178 w 812503"/>
              <a:gd name="connsiteY0" fmla="*/ 0 h 310097"/>
              <a:gd name="connsiteX1" fmla="*/ 812503 w 812503"/>
              <a:gd name="connsiteY1" fmla="*/ 155049 h 310097"/>
              <a:gd name="connsiteX2" fmla="*/ 545178 w 812503"/>
              <a:gd name="connsiteY2" fmla="*/ 310097 h 310097"/>
              <a:gd name="connsiteX3" fmla="*/ 545178 w 812503"/>
              <a:gd name="connsiteY3" fmla="*/ 212220 h 310097"/>
              <a:gd name="connsiteX4" fmla="*/ 0 w 812503"/>
              <a:gd name="connsiteY4" fmla="*/ 259590 h 310097"/>
              <a:gd name="connsiteX5" fmla="*/ 160832 w 812503"/>
              <a:gd name="connsiteY5" fmla="*/ 155049 h 310097"/>
              <a:gd name="connsiteX6" fmla="*/ 0 w 812503"/>
              <a:gd name="connsiteY6" fmla="*/ 50507 h 310097"/>
              <a:gd name="connsiteX7" fmla="*/ 545178 w 812503"/>
              <a:gd name="connsiteY7" fmla="*/ 97878 h 31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503" h="310097">
                <a:moveTo>
                  <a:pt x="545178" y="0"/>
                </a:moveTo>
                <a:lnTo>
                  <a:pt x="812503" y="155049"/>
                </a:lnTo>
                <a:lnTo>
                  <a:pt x="545178" y="310097"/>
                </a:lnTo>
                <a:lnTo>
                  <a:pt x="545178" y="212220"/>
                </a:lnTo>
                <a:lnTo>
                  <a:pt x="0" y="259590"/>
                </a:lnTo>
                <a:lnTo>
                  <a:pt x="160832" y="155049"/>
                </a:lnTo>
                <a:lnTo>
                  <a:pt x="0" y="50507"/>
                </a:lnTo>
                <a:lnTo>
                  <a:pt x="545178" y="97878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184"/>
          <p:cNvSpPr/>
          <p:nvPr/>
        </p:nvSpPr>
        <p:spPr>
          <a:xfrm>
            <a:off x="8840668" y="396303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8599488" y="1857375"/>
          <a:ext cx="3571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1" name="Equation" r:id="rId5" imgW="152280" imgH="164880" progId="Equation.DSMT4">
                  <p:embed/>
                </p:oleObj>
              </mc:Choice>
              <mc:Fallback>
                <p:oleObj name="Equation" r:id="rId5" imgW="152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99488" y="1857375"/>
                        <a:ext cx="357187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7777163" y="5399088"/>
          <a:ext cx="446087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2" name="Equation" r:id="rId7" imgW="190440" imgH="164880" progId="Equation.DSMT4">
                  <p:embed/>
                </p:oleObj>
              </mc:Choice>
              <mc:Fallback>
                <p:oleObj name="Equation" r:id="rId7" imgW="1904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77163" y="5399088"/>
                        <a:ext cx="446087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10404475" y="4338638"/>
          <a:ext cx="4159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3" name="Equation" r:id="rId9" imgW="177480" imgH="164880" progId="Equation.DSMT4">
                  <p:embed/>
                </p:oleObj>
              </mc:Choice>
              <mc:Fallback>
                <p:oleObj name="Equation" r:id="rId9" imgW="1774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04475" y="4338638"/>
                        <a:ext cx="415925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9135943" y="2962910"/>
            <a:ext cx="28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Direction </a:t>
            </a:r>
            <a:r>
              <a:rPr lang="en-US" altLang="zh-CN" dirty="0" smtClean="0"/>
              <a:t>of acceleration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793586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22680" y="1646535"/>
            <a:ext cx="1930337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dirty="0">
                <a:ea typeface="汉仪旗黑-85S" pitchFamily="18" charset="-122"/>
                <a:cs typeface="Times New Roman" panose="02020603050405020304" charset="0"/>
                <a:sym typeface="+mn-ea"/>
              </a:rPr>
              <a:t>Inertial </a:t>
            </a:r>
            <a:r>
              <a:rPr lang="en-US" sz="2400" dirty="0">
                <a:ea typeface="汉仪旗黑-85S" pitchFamily="18" charset="-122"/>
                <a:cs typeface="Times New Roman" panose="02020603050405020304" charset="0"/>
                <a:sym typeface="+mn-ea"/>
              </a:rPr>
              <a:t>case:</a:t>
            </a:r>
            <a:endParaRPr lang="en-US" sz="2400" dirty="0"/>
          </a:p>
        </p:txBody>
      </p:sp>
      <p:sp>
        <p:nvSpPr>
          <p:cNvPr id="4" name="Text Box 14"/>
          <p:cNvSpPr txBox="1"/>
          <p:nvPr/>
        </p:nvSpPr>
        <p:spPr>
          <a:xfrm>
            <a:off x="6655956" y="3138170"/>
            <a:ext cx="2206053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ea typeface="宋体" panose="02010600030101010101" pitchFamily="2" charset="-122"/>
              </a:rPr>
              <a:t>Selection rules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16"/>
              <p:cNvSpPr txBox="1"/>
              <p:nvPr/>
            </p:nvSpPr>
            <p:spPr>
              <a:xfrm>
                <a:off x="6655956" y="2571433"/>
                <a:ext cx="3897927" cy="46166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en-US" altLang="zh-CN" sz="2400" dirty="0">
                    <a:ea typeface="宋体" panose="02010600030101010101" pitchFamily="2" charset="-122"/>
                  </a:rPr>
                  <a:t>No </a:t>
                </a:r>
                <a:r>
                  <a:rPr lang="en-US" altLang="zh-CN" sz="2400" dirty="0" smtClean="0">
                    <a:ea typeface="宋体" panose="02010600030101010101" pitchFamily="2" charset="-122"/>
                  </a:rPr>
                  <a:t>response when 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𝛥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&lt;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Text 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956" y="2571433"/>
                <a:ext cx="3897927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2504" t="-9211" b="-3026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18"/>
          <p:cNvSpPr/>
          <p:nvPr/>
        </p:nvSpPr>
        <p:spPr>
          <a:xfrm>
            <a:off x="3430905" y="2793683"/>
            <a:ext cx="142875" cy="144462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sz="2400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20"/>
          <p:cNvSpPr txBox="1"/>
          <p:nvPr/>
        </p:nvSpPr>
        <p:spPr>
          <a:xfrm>
            <a:off x="3001010" y="1930400"/>
            <a:ext cx="145161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ea typeface="宋体" panose="02010600030101010101" pitchFamily="2" charset="-122"/>
              </a:rPr>
              <a:t>fluctuating scalar fields</a:t>
            </a:r>
          </a:p>
        </p:txBody>
      </p:sp>
      <p:sp>
        <p:nvSpPr>
          <p:cNvPr id="9" name="Text Box 21"/>
          <p:cNvSpPr txBox="1"/>
          <p:nvPr/>
        </p:nvSpPr>
        <p:spPr>
          <a:xfrm>
            <a:off x="2638743" y="2715895"/>
            <a:ext cx="504825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ea typeface="宋体" panose="02010600030101010101" pitchFamily="2" charset="-122"/>
              </a:rPr>
              <a:t>E</a:t>
            </a:r>
            <a:r>
              <a:rPr lang="en-US" altLang="zh-CN" baseline="-25000" dirty="0">
                <a:solidFill>
                  <a:srgbClr val="000000"/>
                </a:solidFill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0" name="Text Box 22"/>
          <p:cNvSpPr txBox="1"/>
          <p:nvPr/>
        </p:nvSpPr>
        <p:spPr>
          <a:xfrm>
            <a:off x="2637155" y="3435033"/>
            <a:ext cx="503238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ea typeface="宋体" panose="02010600030101010101" pitchFamily="2" charset="-122"/>
              </a:rPr>
              <a:t>E</a:t>
            </a:r>
            <a:r>
              <a:rPr lang="en-US" altLang="zh-CN" baseline="-25000" dirty="0">
                <a:solidFill>
                  <a:srgbClr val="000000"/>
                </a:solidFill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11" name="Line 23"/>
          <p:cNvSpPr/>
          <p:nvPr/>
        </p:nvSpPr>
        <p:spPr>
          <a:xfrm>
            <a:off x="2999105" y="3658870"/>
            <a:ext cx="23050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" name="Line 24"/>
          <p:cNvSpPr/>
          <p:nvPr/>
        </p:nvSpPr>
        <p:spPr>
          <a:xfrm>
            <a:off x="2999105" y="2938145"/>
            <a:ext cx="1150938" cy="15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3" name="Oval 25"/>
          <p:cNvSpPr/>
          <p:nvPr/>
        </p:nvSpPr>
        <p:spPr>
          <a:xfrm>
            <a:off x="4223068" y="2290445"/>
            <a:ext cx="1441450" cy="1366838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sz="2400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pic>
        <p:nvPicPr>
          <p:cNvPr id="14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330" y="1930083"/>
            <a:ext cx="400050" cy="295275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15" name="Oval 27"/>
          <p:cNvSpPr/>
          <p:nvPr/>
        </p:nvSpPr>
        <p:spPr>
          <a:xfrm>
            <a:off x="3503930" y="3298508"/>
            <a:ext cx="360363" cy="36036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sz="2400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22680" y="4630643"/>
            <a:ext cx="2632452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400">
                <a:ea typeface="汉仪旗黑-85S" pitchFamily="18" charset="-122"/>
                <a:cs typeface="Times New Roman" panose="02020603050405020304" charset="0"/>
                <a:sym typeface="+mn-ea"/>
              </a:rPr>
              <a:t>Accelerated case:</a:t>
            </a:r>
            <a:endParaRPr lang="zh-C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122680" y="5399290"/>
                <a:ext cx="9267316" cy="461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2400" dirty="0" smtClean="0">
                    <a:ea typeface="宋体" panose="02010600030101010101" pitchFamily="2" charset="-122"/>
                    <a:sym typeface="+mn-ea"/>
                  </a:rPr>
                  <a:t>T</a:t>
                </a:r>
                <a:r>
                  <a:rPr lang="zh-CN" altLang="en-US" sz="2400" dirty="0" smtClean="0">
                    <a:ea typeface="宋体" panose="02010600030101010101" pitchFamily="2" charset="-122"/>
                    <a:sym typeface="+mn-ea"/>
                  </a:rPr>
                  <a:t>ransition</a:t>
                </a:r>
                <a:r>
                  <a:rPr lang="en-US" altLang="zh-CN" sz="2400" dirty="0" smtClean="0">
                    <a:ea typeface="宋体" panose="02010600030101010101" pitchFamily="2" charset="-122"/>
                    <a:sym typeface="+mn-ea"/>
                  </a:rPr>
                  <a:t>s</a:t>
                </a:r>
                <a:r>
                  <a:rPr lang="zh-CN" altLang="en-US" sz="2400" dirty="0" smtClean="0">
                    <a:ea typeface="宋体" panose="02010600030101010101" pitchFamily="2" charset="-122"/>
                    <a:sym typeface="+mn-ea"/>
                  </a:rPr>
                  <a:t> still </a:t>
                </a:r>
                <a:r>
                  <a:rPr lang="en-US" altLang="zh-CN" sz="2400" dirty="0" smtClean="0">
                    <a:ea typeface="宋体" panose="02010600030101010101" pitchFamily="2" charset="-122"/>
                    <a:sym typeface="+mn-ea"/>
                  </a:rPr>
                  <a:t>happen when 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𝛥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altLang="zh-CN" sz="2400" dirty="0" smtClean="0"/>
                  <a:t>    </a:t>
                </a:r>
                <a:r>
                  <a:rPr lang="en-US" altLang="zh-CN" sz="2400" dirty="0" smtClean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No selection rules</a:t>
                </a:r>
                <a:endParaRPr lang="en-US" altLang="zh-CN" sz="2400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80" y="5399290"/>
                <a:ext cx="926731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987" t="-9333" b="-3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Box 20"/>
          <p:cNvSpPr txBox="1"/>
          <p:nvPr/>
        </p:nvSpPr>
        <p:spPr>
          <a:xfrm>
            <a:off x="2240280" y="3061970"/>
            <a:ext cx="760730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ea typeface="宋体" panose="02010600030101010101" pitchFamily="2" charset="-122"/>
              </a:rPr>
              <a:t>atom</a:t>
            </a: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693952" y="768734"/>
            <a:ext cx="10793197" cy="63334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 smtClean="0"/>
              <a:t>The </a:t>
            </a:r>
            <a:r>
              <a:rPr lang="en-US" altLang="zh-CN" sz="2500" b="0" kern="0" dirty="0"/>
              <a:t>response of </a:t>
            </a:r>
            <a:r>
              <a:rPr lang="en-US" altLang="zh-CN" sz="2500" b="0" kern="0" dirty="0" smtClean="0"/>
              <a:t>a single detector coupled </a:t>
            </a:r>
            <a:r>
              <a:rPr lang="en-US" altLang="zh-CN" sz="2500" b="0" kern="0" dirty="0"/>
              <a:t>with a massive scalar field </a:t>
            </a:r>
          </a:p>
        </p:txBody>
      </p:sp>
      <p:sp>
        <p:nvSpPr>
          <p:cNvPr id="24" name="矩形 23"/>
          <p:cNvSpPr/>
          <p:nvPr/>
        </p:nvSpPr>
        <p:spPr>
          <a:xfrm>
            <a:off x="5794811" y="6250550"/>
            <a:ext cx="6387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0" dirty="0" smtClean="0">
                <a:sym typeface="+mn-ea"/>
              </a:rPr>
              <a:t>Y. Zhou, H. Yu </a:t>
            </a:r>
            <a:r>
              <a:rPr lang="en-US" altLang="zh-CN" kern="0" dirty="0">
                <a:sym typeface="+mn-ea"/>
              </a:rPr>
              <a:t>and </a:t>
            </a:r>
            <a:r>
              <a:rPr lang="en-US" altLang="zh-CN" kern="0" dirty="0" smtClean="0">
                <a:sym typeface="+mn-ea"/>
              </a:rPr>
              <a:t>Z. </a:t>
            </a:r>
            <a:r>
              <a:rPr lang="en-US" altLang="zh-CN" kern="0" dirty="0">
                <a:sym typeface="+mn-ea"/>
              </a:rPr>
              <a:t>Zhu, Comm. Theo. </a:t>
            </a:r>
            <a:r>
              <a:rPr lang="en-US" altLang="zh-CN" kern="0" dirty="0" smtClean="0">
                <a:sym typeface="+mn-ea"/>
              </a:rPr>
              <a:t>Phys. </a:t>
            </a:r>
            <a:r>
              <a:rPr lang="en-US" altLang="zh-CN" kern="0" dirty="0">
                <a:sym typeface="+mn-ea"/>
              </a:rPr>
              <a:t>57, 3 (2012). </a:t>
            </a:r>
          </a:p>
        </p:txBody>
      </p:sp>
    </p:spTree>
    <p:extLst>
      <p:ext uri="{BB962C8B-B14F-4D97-AF65-F5344CB8AC3E}">
        <p14:creationId xmlns:p14="http://schemas.microsoft.com/office/powerpoint/2010/main" val="2519152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0278 0.072222 " pathEditMode="relative" rAng="0" ptsTypes="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56 0.0007 -0.00416 0 -0.00468 0.00209 C -0.00555 0.00486 -0.00364 0.00787 -0.00312 0.01064 C -0.0026 0.01272 -0.00277 0.01526 -0.00156 0.01688 C -0.00034 0.0185 0.00174 0.01827 0.0033 0.01896 C 0.01684 0.01434 0.01059 0.00301 0.00955 -0.01687 C 0.00747 -0.01618 0.004 -0.01757 0.0033 -0.01479 C -0.00156 0.00301 0.00452 0.02428 0 0.00648 C -0.00295 -0.02959 -0.00156 -0.00809 -0.00468 0.00417 C -0.00416 0.00902 -0.00521 0.0148 -0.00312 0.01896 C -0.00225 0.02081 0.00035 0.0185 0.00157 0.01688 C 0.00209 0.01619 0.00469 0.00486 0.00486 0.00417 C 0.00382 0.00278 0.00295 0.00093 0.00157 0 C -0.00139 -0.00185 -0.00781 -0.00416 -0.00781 -0.00416 C -0.00729 0.0007 -0.00868 0.00671 -0.00625 0.01064 C -0.00277 0.01619 0.00677 0 0 0 Z " pathEditMode="relative" ptsTypes="ffffffffffffffff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87283E-6 L 0.00017 0.1049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5278 L 0.094167 -0.001389 " pathEditMode="relative" rAng="0" ptsTypes="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ldLvl="0" animBg="1"/>
      <p:bldP spid="7" grpId="1" bldLvl="0" animBg="1"/>
      <p:bldP spid="7" grpId="2" bldLvl="0" animBg="1"/>
      <p:bldP spid="13" grpId="0" bldLvl="0" animBg="1"/>
      <p:bldP spid="13" grpId="1" bldLvl="0" animBg="1"/>
      <p:bldP spid="13" grpId="2" bldLvl="0" animBg="1"/>
      <p:bldP spid="15" grpId="0" bldLvl="0" animBg="1"/>
      <p:bldP spid="15" grpId="1" bldLvl="0" animBg="1"/>
      <p:bldP spid="16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693952" y="768734"/>
            <a:ext cx="10793197" cy="63334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/>
              <a:t>The time-delay effect</a:t>
            </a:r>
          </a:p>
        </p:txBody>
      </p:sp>
      <p:sp>
        <p:nvSpPr>
          <p:cNvPr id="7" name="矩形 6"/>
          <p:cNvSpPr/>
          <p:nvPr/>
        </p:nvSpPr>
        <p:spPr>
          <a:xfrm>
            <a:off x="1067013" y="1442085"/>
            <a:ext cx="2590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kern="0" dirty="0" smtClean="0"/>
              <a:t>A. The </a:t>
            </a:r>
            <a:r>
              <a:rPr lang="en-US" altLang="zh-CN" sz="2000" b="1" kern="0" dirty="0"/>
              <a:t>mass effects</a:t>
            </a:r>
            <a:endParaRPr lang="zh-CN" altLang="en-US" sz="2000" b="1" kern="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83" y="2038350"/>
            <a:ext cx="8828299" cy="29283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2411884" y="5220019"/>
                <a:ext cx="1595950" cy="673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884" y="5220019"/>
                <a:ext cx="1595950" cy="673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7113090" y="5220018"/>
                <a:ext cx="1595950" cy="673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3090" y="5220018"/>
                <a:ext cx="1595950" cy="673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/>
          <p:nvPr/>
        </p:nvCxnSpPr>
        <p:spPr>
          <a:xfrm flipV="1">
            <a:off x="10408681" y="2263241"/>
            <a:ext cx="1262378" cy="662"/>
          </a:xfrm>
          <a:prstGeom prst="line">
            <a:avLst/>
          </a:prstGeom>
          <a:ln w="3492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0408681" y="2985459"/>
            <a:ext cx="1262378" cy="7841"/>
          </a:xfrm>
          <a:prstGeom prst="line">
            <a:avLst/>
          </a:prstGeom>
          <a:ln w="34925" cmpd="sng">
            <a:solidFill>
              <a:srgbClr val="202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10325227" y="2466218"/>
                <a:ext cx="1161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5227" y="2466218"/>
                <a:ext cx="1161921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10325227" y="3197926"/>
                <a:ext cx="13382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0.8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5227" y="3197926"/>
                <a:ext cx="1338250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/>
          <p:cNvCxnSpPr/>
          <p:nvPr/>
        </p:nvCxnSpPr>
        <p:spPr>
          <a:xfrm flipV="1">
            <a:off x="10408681" y="3764043"/>
            <a:ext cx="1262378" cy="7841"/>
          </a:xfrm>
          <a:prstGeom prst="line">
            <a:avLst/>
          </a:prstGeom>
          <a:ln w="34925" cmpd="sng">
            <a:solidFill>
              <a:srgbClr val="202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10332809" y="3968669"/>
                <a:ext cx="13382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1.2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2809" y="3968669"/>
                <a:ext cx="1338250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4856696" y="6184895"/>
                <a:ext cx="26145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=0.5, 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696" y="6184895"/>
                <a:ext cx="2614562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632" t="-3333" b="-2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4023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693952" y="768734"/>
            <a:ext cx="10793197" cy="63334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/>
              <a:t>The time-delay effect</a:t>
            </a:r>
          </a:p>
        </p:txBody>
      </p:sp>
      <p:sp>
        <p:nvSpPr>
          <p:cNvPr id="4" name="矩形 3"/>
          <p:cNvSpPr/>
          <p:nvPr/>
        </p:nvSpPr>
        <p:spPr>
          <a:xfrm>
            <a:off x="1067013" y="1442085"/>
            <a:ext cx="3501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kern="0" dirty="0" smtClean="0"/>
              <a:t>B. The acceleration effects</a:t>
            </a:r>
            <a:endParaRPr lang="zh-CN" altLang="en-US" sz="2000" b="1" kern="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80" y="2179635"/>
            <a:ext cx="9334998" cy="3108671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10503373" y="2097153"/>
            <a:ext cx="1262378" cy="662"/>
          </a:xfrm>
          <a:prstGeom prst="line">
            <a:avLst/>
          </a:prstGeom>
          <a:ln w="34925" cmpd="sng">
            <a:solidFill>
              <a:srgbClr val="202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10503373" y="2773261"/>
            <a:ext cx="1262378" cy="7841"/>
          </a:xfrm>
          <a:prstGeom prst="line">
            <a:avLst/>
          </a:prstGeom>
          <a:ln w="34925" cmpd="sng">
            <a:solidFill>
              <a:srgbClr val="202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10379409" y="2250147"/>
                <a:ext cx="12741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409" y="2250147"/>
                <a:ext cx="1274195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10379408" y="2939177"/>
                <a:ext cx="12741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408" y="2939177"/>
                <a:ext cx="1274195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/>
          <p:nvPr/>
        </p:nvCxnSpPr>
        <p:spPr>
          <a:xfrm flipV="1">
            <a:off x="10503373" y="3464917"/>
            <a:ext cx="1262378" cy="7841"/>
          </a:xfrm>
          <a:prstGeom prst="line">
            <a:avLst/>
          </a:prstGeom>
          <a:ln w="34925" cmpd="sng">
            <a:solidFill>
              <a:srgbClr val="202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10379408" y="3615383"/>
                <a:ext cx="12741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1.0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408" y="3615383"/>
                <a:ext cx="1274195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2988353" y="5288306"/>
                <a:ext cx="6612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353" y="5288306"/>
                <a:ext cx="66127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7590169" y="5288306"/>
                <a:ext cx="6612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169" y="5288306"/>
                <a:ext cx="661271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4783269" y="6065861"/>
                <a:ext cx="2502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=0.5, 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269" y="6065861"/>
                <a:ext cx="250228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707" t="-1639" b="-196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10942983" y="4156573"/>
                <a:ext cx="1161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2983" y="4156573"/>
                <a:ext cx="116192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15"/>
          <p:cNvSpPr/>
          <p:nvPr/>
        </p:nvSpPr>
        <p:spPr>
          <a:xfrm>
            <a:off x="10503373" y="4196320"/>
            <a:ext cx="439610" cy="289838"/>
          </a:xfrm>
          <a:prstGeom prst="rect">
            <a:avLst/>
          </a:prstGeom>
          <a:solidFill>
            <a:srgbClr val="202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512168" y="4668530"/>
            <a:ext cx="439610" cy="2898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10942982" y="4589036"/>
                <a:ext cx="1161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2982" y="4589036"/>
                <a:ext cx="1161921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7331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693952" y="768734"/>
            <a:ext cx="10793197" cy="63334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/>
              <a:t>The entanglement generation effect</a:t>
            </a:r>
          </a:p>
        </p:txBody>
      </p:sp>
      <p:sp>
        <p:nvSpPr>
          <p:cNvPr id="4" name="矩形 3"/>
          <p:cNvSpPr/>
          <p:nvPr/>
        </p:nvSpPr>
        <p:spPr>
          <a:xfrm>
            <a:off x="1067013" y="1442085"/>
            <a:ext cx="2590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kern="0" dirty="0" smtClean="0"/>
              <a:t>A. The mass effects</a:t>
            </a:r>
            <a:endParaRPr lang="zh-CN" altLang="en-US" sz="2000" b="1" kern="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026" y="2047909"/>
            <a:ext cx="4320000" cy="34987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545" y="2047909"/>
            <a:ext cx="4320000" cy="3442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2531365" y="5752395"/>
                <a:ext cx="13382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0.8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365" y="5752395"/>
                <a:ext cx="1338251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7629419" y="5752395"/>
                <a:ext cx="13382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1.2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419" y="5752395"/>
                <a:ext cx="1338251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714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693952" y="768734"/>
            <a:ext cx="10793197" cy="63334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/>
              <a:t>The entanglement generation effect</a:t>
            </a:r>
          </a:p>
        </p:txBody>
      </p:sp>
      <p:sp>
        <p:nvSpPr>
          <p:cNvPr id="3" name="矩形 2"/>
          <p:cNvSpPr/>
          <p:nvPr/>
        </p:nvSpPr>
        <p:spPr>
          <a:xfrm>
            <a:off x="1067013" y="1442085"/>
            <a:ext cx="34307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kern="0" dirty="0" smtClean="0"/>
              <a:t>B. The acceleration effects</a:t>
            </a:r>
            <a:endParaRPr lang="zh-CN" altLang="en-US" sz="2000" b="1" kern="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074" y="2038596"/>
            <a:ext cx="4320000" cy="35556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646" y="2038597"/>
            <a:ext cx="4167160" cy="35556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2531365" y="5752395"/>
                <a:ext cx="13382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0.8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365" y="5752395"/>
                <a:ext cx="1338251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7363100" y="5752395"/>
                <a:ext cx="12741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3100" y="5752395"/>
                <a:ext cx="1274195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9814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693952" y="768734"/>
            <a:ext cx="10793197" cy="63334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/>
              <a:t>The </a:t>
            </a:r>
            <a:r>
              <a:rPr lang="en-US" altLang="zh-CN" sz="2500" kern="0" dirty="0" smtClean="0"/>
              <a:t>anti-Unruh </a:t>
            </a:r>
            <a:r>
              <a:rPr lang="en-US" altLang="zh-CN" sz="2500" kern="0" dirty="0"/>
              <a:t>effect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666" y="1819478"/>
            <a:ext cx="9866667" cy="32571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2817115" y="5464724"/>
                <a:ext cx="24186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0.8</m:t>
                    </m:r>
                  </m:oMath>
                </a14:m>
                <a:r>
                  <a:rPr lang="en-US" altLang="zh-CN" dirty="0" smtClean="0">
                    <a:sym typeface="+mn-ea"/>
                  </a:rPr>
                  <a:t>, 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1.0</m:t>
                    </m:r>
                  </m:oMath>
                </a14:m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115" y="5464724"/>
                <a:ext cx="2418611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7621571" y="5466037"/>
                <a:ext cx="24186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1.2</m:t>
                    </m:r>
                  </m:oMath>
                </a14:m>
                <a:r>
                  <a:rPr lang="en-US" altLang="zh-CN" dirty="0" smtClean="0">
                    <a:sym typeface="+mn-ea"/>
                  </a:rPr>
                  <a:t>, 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1.</m:t>
                    </m:r>
                  </m:oMath>
                </a14:m>
                <a:r>
                  <a:rPr lang="en-US" altLang="zh-CN" dirty="0" smtClean="0">
                    <a:sym typeface="+mn-ea"/>
                  </a:rPr>
                  <a:t>5</a:t>
                </a:r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571" y="5466037"/>
                <a:ext cx="2418611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10000" r="-1511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8889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>
            <a:spLocks/>
          </p:cNvSpPr>
          <p:nvPr/>
        </p:nvSpPr>
        <p:spPr>
          <a:xfrm>
            <a:off x="732866" y="2117814"/>
            <a:ext cx="5134533" cy="379424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>
                <a:solidFill>
                  <a:srgbClr val="0070C0"/>
                </a:solidFill>
              </a:rPr>
              <a:t>Model </a:t>
            </a:r>
            <a:r>
              <a:rPr lang="en-US" altLang="zh-CN" sz="2500" kern="0" dirty="0" smtClean="0">
                <a:solidFill>
                  <a:srgbClr val="0070C0"/>
                </a:solidFill>
              </a:rPr>
              <a:t>D. </a:t>
            </a:r>
            <a:r>
              <a:rPr lang="en-US" altLang="zh-CN" sz="2500" b="0" kern="0" dirty="0" smtClean="0"/>
              <a:t>Uniformly accelerated atoms coupled with vacuum EM fields </a:t>
            </a:r>
            <a:r>
              <a:rPr lang="en-US" altLang="zh-CN" sz="2500" kern="0" dirty="0">
                <a:solidFill>
                  <a:srgbClr val="0070C0"/>
                </a:solidFill>
              </a:rPr>
              <a:t>with a boundary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/>
              <a:t>Two atoms are </a:t>
            </a:r>
            <a:r>
              <a:rPr lang="en-US" altLang="zh-CN" sz="2500" b="0" kern="0" dirty="0" smtClean="0"/>
              <a:t>aligned </a:t>
            </a:r>
            <a:r>
              <a:rPr lang="en-US" altLang="zh-CN" sz="2500" b="0" kern="0" dirty="0"/>
              <a:t>parallel to </a:t>
            </a:r>
            <a:r>
              <a:rPr lang="en-US" altLang="zh-CN" sz="2500" b="0" kern="0" dirty="0" smtClean="0"/>
              <a:t>or </a:t>
            </a:r>
            <a:r>
              <a:rPr lang="en-US" altLang="zh-CN" sz="2500" b="0" kern="0" dirty="0"/>
              <a:t>vertically to </a:t>
            </a:r>
            <a:r>
              <a:rPr lang="en-US" altLang="zh-CN" sz="2500" b="0" kern="0" dirty="0" smtClean="0"/>
              <a:t>a </a:t>
            </a:r>
            <a:r>
              <a:rPr lang="en-US" altLang="zh-CN" sz="2500" b="0" kern="0" dirty="0"/>
              <a:t>reflecting </a:t>
            </a:r>
            <a:r>
              <a:rPr lang="en-US" altLang="zh-CN" sz="2500" b="0" kern="0" dirty="0" smtClean="0"/>
              <a:t>boundary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 smtClean="0"/>
              <a:t>Boundary effect, acceleration effect, polarization effect</a:t>
            </a:r>
            <a:endParaRPr lang="en-US" altLang="zh-CN" sz="2500" b="0" kern="0" dirty="0"/>
          </a:p>
        </p:txBody>
      </p:sp>
      <p:sp>
        <p:nvSpPr>
          <p:cNvPr id="6" name="矩形 5"/>
          <p:cNvSpPr/>
          <p:nvPr/>
        </p:nvSpPr>
        <p:spPr>
          <a:xfrm>
            <a:off x="6752764" y="6149677"/>
            <a:ext cx="4762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 smtClean="0">
                <a:sym typeface="+mn-ea"/>
              </a:rPr>
              <a:t>S. Cheng, H</a:t>
            </a:r>
            <a:r>
              <a:rPr lang="en-US" altLang="zh-CN" kern="0" dirty="0">
                <a:sym typeface="+mn-ea"/>
              </a:rPr>
              <a:t>. Yu, </a:t>
            </a:r>
            <a:r>
              <a:rPr lang="en-US" altLang="zh-CN" kern="0" dirty="0" smtClean="0">
                <a:sym typeface="+mn-ea"/>
              </a:rPr>
              <a:t>JH, PRD 98 025001 </a:t>
            </a:r>
            <a:r>
              <a:rPr lang="en-US" altLang="zh-CN" kern="0" dirty="0">
                <a:sym typeface="+mn-ea"/>
              </a:rPr>
              <a:t>(</a:t>
            </a:r>
            <a:r>
              <a:rPr lang="en-US" altLang="zh-CN" kern="0" dirty="0" smtClean="0">
                <a:sym typeface="+mn-ea"/>
              </a:rPr>
              <a:t>2018)</a:t>
            </a:r>
            <a:endParaRPr lang="zh-CN" altLang="en-US" kern="0" dirty="0"/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8FA5DC06-C500-2B40-AF3A-DC203FA47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778" y="2117814"/>
            <a:ext cx="5407270" cy="24224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8291C42-7D23-7D45-8643-21D293903262}"/>
              </a:ext>
            </a:extLst>
          </p:cNvPr>
          <p:cNvSpPr txBox="1"/>
          <p:nvPr/>
        </p:nvSpPr>
        <p:spPr>
          <a:xfrm>
            <a:off x="6579640" y="5160308"/>
            <a:ext cx="5109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atoms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are accelerating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along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direction</a:t>
            </a:r>
            <a:endParaRPr kumimoji="1" lang="zh-CN" altLang="en-US" dirty="0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1110117" y="708061"/>
            <a:ext cx="9453842" cy="99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kern="0" dirty="0">
                <a:latin typeface="+mn-lt"/>
                <a:sym typeface="+mn-ea"/>
              </a:rPr>
              <a:t>Entanglement dynamics for uniformly accelerated </a:t>
            </a:r>
            <a:endParaRPr lang="en-US" altLang="zh-CN" sz="3000" kern="0" dirty="0" smtClean="0">
              <a:latin typeface="+mn-lt"/>
              <a:sym typeface="+mn-ea"/>
            </a:endParaRPr>
          </a:p>
          <a:p>
            <a:r>
              <a:rPr lang="en-US" altLang="zh-CN" sz="3000" kern="0" dirty="0" smtClean="0">
                <a:latin typeface="+mn-lt"/>
                <a:sym typeface="+mn-ea"/>
              </a:rPr>
              <a:t>Unruh-DeWitt detectors</a:t>
            </a:r>
            <a:endParaRPr lang="en-US" altLang="zh-CN" sz="3000" kern="0" dirty="0">
              <a:latin typeface="+mn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2142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609600" y="5504318"/>
                <a:ext cx="9564414" cy="1264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dirty="0" smtClean="0"/>
                  <a:t>For </a:t>
                </a:r>
                <a:r>
                  <a:rPr lang="en-US" altLang="zh-CN" dirty="0"/>
                  <a:t>the parallel case, the initial entanglement of </a:t>
                </a:r>
                <a:r>
                  <a:rPr lang="en-US" altLang="zh-CN" dirty="0" smtClean="0"/>
                  <a:t>two transversely </a:t>
                </a:r>
                <a:r>
                  <a:rPr lang="en-US" altLang="zh-CN" dirty="0"/>
                  <a:t>polarizable atoms very close to the boundary can be preserved as if it were a closed </a:t>
                </a:r>
                <a:r>
                  <a:rPr lang="en-US" altLang="zh-CN" dirty="0" smtClean="0"/>
                  <a:t>system.</a:t>
                </a:r>
              </a:p>
              <a:p>
                <a:pPr marL="285750" indent="-285750"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For the </a:t>
                </a:r>
                <a:r>
                  <a:rPr lang="en-US" altLang="zh-CN" dirty="0" smtClean="0"/>
                  <a:t>vertical case</a:t>
                </a:r>
                <a:r>
                  <a:rPr lang="en-US" altLang="zh-CN" dirty="0"/>
                  <a:t>, </a:t>
                </a:r>
                <a:r>
                  <a:rPr lang="en-US" altLang="zh-CN" dirty="0" smtClean="0"/>
                  <a:t>entanglement </a:t>
                </a:r>
                <a:r>
                  <a:rPr lang="en-US" altLang="zh-CN" dirty="0"/>
                  <a:t>revival is possible for two atoms initially in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altLang="zh-CN" dirty="0"/>
                  <a:t>, </a:t>
                </a:r>
                <a:r>
                  <a:rPr lang="en-US" altLang="zh-CN" dirty="0" smtClean="0"/>
                  <a:t>while </a:t>
                </a:r>
                <a:r>
                  <a:rPr lang="en-US" altLang="zh-CN" dirty="0"/>
                  <a:t>the concurrence always decays monotonically in the free space. 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504318"/>
                <a:ext cx="9564414" cy="1264449"/>
              </a:xfrm>
              <a:prstGeom prst="rect">
                <a:avLst/>
              </a:prstGeom>
              <a:blipFill rotWithShape="0">
                <a:blip r:embed="rId3"/>
                <a:stretch>
                  <a:fillRect l="-382" t="-2899" b="-328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内容占位符 2"/>
          <p:cNvSpPr txBox="1">
            <a:spLocks/>
          </p:cNvSpPr>
          <p:nvPr/>
        </p:nvSpPr>
        <p:spPr>
          <a:xfrm>
            <a:off x="609600" y="637541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>
                <a:sym typeface="+mn-ea"/>
              </a:rPr>
              <a:t>Maximally entangled initial </a:t>
            </a:r>
            <a:r>
              <a:rPr lang="en-US" altLang="zh-CN" sz="2500" b="0" kern="0" dirty="0" smtClean="0">
                <a:sym typeface="+mn-ea"/>
              </a:rPr>
              <a:t>states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367" y="1973626"/>
            <a:ext cx="8873803" cy="2904490"/>
          </a:xfrm>
          <a:prstGeom prst="rect">
            <a:avLst/>
          </a:prstGeom>
        </p:spPr>
      </p:pic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508859"/>
              </p:ext>
            </p:extLst>
          </p:nvPr>
        </p:nvGraphicFramePr>
        <p:xfrm>
          <a:off x="5102225" y="1301750"/>
          <a:ext cx="9032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46" name="Equation" r:id="rId5" imgW="444240" imgH="177480" progId="Equation.DSMT4">
                  <p:embed/>
                </p:oleObj>
              </mc:Choice>
              <mc:Fallback>
                <p:oleObj name="Equation" r:id="rId5" imgW="4442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2225" y="1301750"/>
                        <a:ext cx="903288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609600" y="1298631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Initial state: </a:t>
            </a:r>
            <a:endParaRPr lang="zh-CN" altLang="en-US" dirty="0">
              <a:sym typeface="+mn-ea"/>
            </a:endParaRPr>
          </a:p>
        </p:txBody>
      </p: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264961"/>
              </p:ext>
            </p:extLst>
          </p:nvPr>
        </p:nvGraphicFramePr>
        <p:xfrm>
          <a:off x="2390619" y="1172779"/>
          <a:ext cx="2209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47" name="Equation" r:id="rId7" imgW="1295280" imgH="419040" progId="Equation.DSMT4">
                  <p:embed/>
                </p:oleObj>
              </mc:Choice>
              <mc:Fallback>
                <p:oleObj name="Equation" r:id="rId7" imgW="12952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90619" y="1172779"/>
                        <a:ext cx="220980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140058"/>
              </p:ext>
            </p:extLst>
          </p:nvPr>
        </p:nvGraphicFramePr>
        <p:xfrm>
          <a:off x="6577013" y="1298575"/>
          <a:ext cx="14446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48" name="Equation" r:id="rId9" imgW="711000" imgH="177480" progId="Equation.DSMT4">
                  <p:embed/>
                </p:oleObj>
              </mc:Choice>
              <mc:Fallback>
                <p:oleObj name="Equation" r:id="rId9" imgW="7110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77013" y="1298575"/>
                        <a:ext cx="1444625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2390619" y="5006551"/>
            <a:ext cx="15198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Parallel case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959750" y="5006551"/>
            <a:ext cx="1492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Vertical </a:t>
            </a:r>
            <a:r>
              <a:rPr lang="en-US" altLang="zh-CN" dirty="0"/>
              <a:t>case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9963951" y="2569369"/>
            <a:ext cx="803897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9963951" y="3308177"/>
            <a:ext cx="803897" cy="1"/>
          </a:xfrm>
          <a:prstGeom prst="line">
            <a:avLst/>
          </a:prstGeom>
          <a:ln w="34925" cmpd="sng">
            <a:solidFill>
              <a:srgbClr val="92D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9963951" y="4043672"/>
            <a:ext cx="803897" cy="1"/>
          </a:xfrm>
          <a:prstGeom prst="line">
            <a:avLst/>
          </a:prstGeom>
          <a:ln w="34925" cmpd="sng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66775"/>
              </p:ext>
            </p:extLst>
          </p:nvPr>
        </p:nvGraphicFramePr>
        <p:xfrm>
          <a:off x="10865374" y="2395538"/>
          <a:ext cx="13065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49" name="Equation" r:id="rId11" imgW="761760" imgH="203040" progId="Equation.DSMT4">
                  <p:embed/>
                </p:oleObj>
              </mc:Choice>
              <mc:Fallback>
                <p:oleObj name="Equation" r:id="rId11" imgW="761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865374" y="2395538"/>
                        <a:ext cx="1306512" cy="347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714462"/>
              </p:ext>
            </p:extLst>
          </p:nvPr>
        </p:nvGraphicFramePr>
        <p:xfrm>
          <a:off x="10822511" y="3134345"/>
          <a:ext cx="1349375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50" name="Equation" r:id="rId13" imgW="787320" imgH="203040" progId="Equation.DSMT4">
                  <p:embed/>
                </p:oleObj>
              </mc:Choice>
              <mc:Fallback>
                <p:oleObj name="Equation" r:id="rId13" imgW="7873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822511" y="3134345"/>
                        <a:ext cx="1349375" cy="34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64772"/>
              </p:ext>
            </p:extLst>
          </p:nvPr>
        </p:nvGraphicFramePr>
        <p:xfrm>
          <a:off x="10865374" y="3869840"/>
          <a:ext cx="1241425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51" name="Equation" r:id="rId15" imgW="723600" imgH="203040" progId="Equation.DSMT4">
                  <p:embed/>
                </p:oleObj>
              </mc:Choice>
              <mc:Fallback>
                <p:oleObj name="Equation" r:id="rId15" imgW="723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865374" y="3869840"/>
                        <a:ext cx="1241425" cy="34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直接连接符 24"/>
          <p:cNvCxnSpPr/>
          <p:nvPr/>
        </p:nvCxnSpPr>
        <p:spPr>
          <a:xfrm flipV="1">
            <a:off x="9961323" y="4773995"/>
            <a:ext cx="803897" cy="1"/>
          </a:xfrm>
          <a:prstGeom prst="line">
            <a:avLst/>
          </a:prstGeom>
          <a:ln w="34925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0822511" y="4589329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free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686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" y="5455948"/>
            <a:ext cx="9564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The </a:t>
            </a:r>
            <a:r>
              <a:rPr lang="en-US" altLang="zh-CN" dirty="0"/>
              <a:t>birth time of entanglement can be noticeably advanced or postponed for the parallel </a:t>
            </a:r>
            <a:r>
              <a:rPr lang="en-US" altLang="zh-CN" dirty="0" smtClean="0"/>
              <a:t>two atom system </a:t>
            </a:r>
            <a:r>
              <a:rPr lang="en-US" altLang="zh-CN" dirty="0"/>
              <a:t>placed close to the </a:t>
            </a:r>
            <a:r>
              <a:rPr lang="en-US" altLang="zh-CN" dirty="0" smtClean="0"/>
              <a:t>boundary.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The </a:t>
            </a:r>
            <a:r>
              <a:rPr lang="en-US" altLang="zh-CN" dirty="0"/>
              <a:t>maximal concurrence during evolution can </a:t>
            </a:r>
            <a:r>
              <a:rPr lang="en-US" altLang="zh-CN" dirty="0" smtClean="0"/>
              <a:t>be significantly </a:t>
            </a:r>
            <a:r>
              <a:rPr lang="en-US" altLang="zh-CN" dirty="0"/>
              <a:t>enhanced when the atoms are vertically </a:t>
            </a:r>
            <a:r>
              <a:rPr lang="en-US" altLang="zh-CN" dirty="0" smtClean="0"/>
              <a:t>aligned.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1" y="2019300"/>
            <a:ext cx="8105835" cy="2650642"/>
          </a:xfrm>
          <a:prstGeom prst="rect">
            <a:avLst/>
          </a:prstGeom>
        </p:spPr>
      </p:pic>
      <p:sp>
        <p:nvSpPr>
          <p:cNvPr id="4" name="内容占位符 2"/>
          <p:cNvSpPr txBox="1">
            <a:spLocks/>
          </p:cNvSpPr>
          <p:nvPr/>
        </p:nvSpPr>
        <p:spPr>
          <a:xfrm>
            <a:off x="609600" y="637541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>
                <a:sym typeface="+mn-ea"/>
              </a:rPr>
              <a:t>Separable initial </a:t>
            </a:r>
            <a:r>
              <a:rPr lang="en-US" altLang="zh-CN" sz="2500" b="0" kern="0" dirty="0" smtClean="0">
                <a:sym typeface="+mn-ea"/>
              </a:rPr>
              <a:t>states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9600" y="1298631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Initial state: </a:t>
            </a:r>
            <a:endParaRPr lang="zh-CN" altLang="en-US" dirty="0">
              <a:sym typeface="+mn-ea"/>
            </a:endParaRP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298123"/>
              </p:ext>
            </p:extLst>
          </p:nvPr>
        </p:nvGraphicFramePr>
        <p:xfrm>
          <a:off x="4165600" y="1275391"/>
          <a:ext cx="139541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1" name="Equation" r:id="rId4" imgW="685800" imgH="215640" progId="Equation.DSMT4">
                  <p:embed/>
                </p:oleObj>
              </mc:Choice>
              <mc:Fallback>
                <p:oleObj name="Equation" r:id="rId4" imgW="68580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65600" y="1275391"/>
                        <a:ext cx="1395413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44294"/>
              </p:ext>
            </p:extLst>
          </p:nvPr>
        </p:nvGraphicFramePr>
        <p:xfrm>
          <a:off x="2313913" y="1234070"/>
          <a:ext cx="11890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2" name="Equation" r:id="rId6" imgW="583920" imgH="253800" progId="Equation.DSMT4">
                  <p:embed/>
                </p:oleObj>
              </mc:Choice>
              <mc:Fallback>
                <p:oleObj name="Equation" r:id="rId6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13913" y="1234070"/>
                        <a:ext cx="1189038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6738"/>
              </p:ext>
            </p:extLst>
          </p:nvPr>
        </p:nvGraphicFramePr>
        <p:xfrm>
          <a:off x="5940425" y="1284288"/>
          <a:ext cx="1706563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3" name="Equation" r:id="rId8" imgW="838080" imgH="203040" progId="Equation.DSMT4">
                  <p:embed/>
                </p:oleObj>
              </mc:Choice>
              <mc:Fallback>
                <p:oleObj name="Equation" r:id="rId8" imgW="838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40425" y="1284288"/>
                        <a:ext cx="1706563" cy="41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2430376" y="4909871"/>
            <a:ext cx="15198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Parallel case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99507" y="4909871"/>
            <a:ext cx="1492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Vertical </a:t>
            </a:r>
            <a:r>
              <a:rPr lang="en-US" altLang="zh-CN" dirty="0"/>
              <a:t>case</a:t>
            </a:r>
            <a:endParaRPr lang="zh-CN" altLang="en-US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9846368" y="2193131"/>
            <a:ext cx="803897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9846368" y="2931939"/>
            <a:ext cx="803897" cy="1"/>
          </a:xfrm>
          <a:prstGeom prst="line">
            <a:avLst/>
          </a:prstGeom>
          <a:ln w="34925" cmpd="sng">
            <a:solidFill>
              <a:srgbClr val="92D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9846368" y="3667434"/>
            <a:ext cx="803897" cy="1"/>
          </a:xfrm>
          <a:prstGeom prst="line">
            <a:avLst/>
          </a:prstGeom>
          <a:ln w="34925" cmpd="sng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8166375"/>
              </p:ext>
            </p:extLst>
          </p:nvPr>
        </p:nvGraphicFramePr>
        <p:xfrm>
          <a:off x="10747791" y="2019300"/>
          <a:ext cx="13065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4" name="Equation" r:id="rId10" imgW="761760" imgH="203040" progId="Equation.DSMT4">
                  <p:embed/>
                </p:oleObj>
              </mc:Choice>
              <mc:Fallback>
                <p:oleObj name="Equation" r:id="rId10" imgW="761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747791" y="2019300"/>
                        <a:ext cx="1306512" cy="347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055669"/>
              </p:ext>
            </p:extLst>
          </p:nvPr>
        </p:nvGraphicFramePr>
        <p:xfrm>
          <a:off x="10704928" y="2758107"/>
          <a:ext cx="1349375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5" name="Equation" r:id="rId12" imgW="787320" imgH="203040" progId="Equation.DSMT4">
                  <p:embed/>
                </p:oleObj>
              </mc:Choice>
              <mc:Fallback>
                <p:oleObj name="Equation" r:id="rId12" imgW="7873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704928" y="2758107"/>
                        <a:ext cx="1349375" cy="34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958122"/>
              </p:ext>
            </p:extLst>
          </p:nvPr>
        </p:nvGraphicFramePr>
        <p:xfrm>
          <a:off x="10747791" y="3493602"/>
          <a:ext cx="1241425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6" name="Equation" r:id="rId14" imgW="723600" imgH="203040" progId="Equation.DSMT4">
                  <p:embed/>
                </p:oleObj>
              </mc:Choice>
              <mc:Fallback>
                <p:oleObj name="Equation" r:id="rId14" imgW="723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747791" y="3493602"/>
                        <a:ext cx="1241425" cy="34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直接连接符 16"/>
          <p:cNvCxnSpPr/>
          <p:nvPr/>
        </p:nvCxnSpPr>
        <p:spPr>
          <a:xfrm flipV="1">
            <a:off x="9843740" y="4397757"/>
            <a:ext cx="803897" cy="1"/>
          </a:xfrm>
          <a:prstGeom prst="line">
            <a:avLst/>
          </a:prstGeom>
          <a:ln w="34925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0704928" y="4213091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free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470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" y="5362495"/>
            <a:ext cx="10532166" cy="1264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dirty="0" smtClean="0"/>
              <a:t>Two initially </a:t>
            </a:r>
            <a:r>
              <a:rPr lang="en-US" altLang="zh-CN" dirty="0"/>
              <a:t>separable atoms, for which entanglement generation can never happen in the free </a:t>
            </a:r>
            <a:r>
              <a:rPr lang="en-US" altLang="zh-CN" dirty="0" smtClean="0"/>
              <a:t>space, </a:t>
            </a:r>
            <a:r>
              <a:rPr lang="en-US" altLang="zh-CN" dirty="0"/>
              <a:t>can get entangled in the presence of a boundary if they are aligned parallel to the boundary</a:t>
            </a:r>
            <a:r>
              <a:rPr lang="en-US" altLang="zh-CN" dirty="0" smtClean="0"/>
              <a:t>.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zh-CN" dirty="0" smtClean="0"/>
              <a:t>The </a:t>
            </a:r>
            <a:r>
              <a:rPr lang="en-US" altLang="zh-CN" dirty="0"/>
              <a:t>maximal concurrence during evolution can be significantly enhanced when the atoms are vertically </a:t>
            </a:r>
            <a:r>
              <a:rPr lang="en-US" altLang="zh-CN" dirty="0" smtClean="0"/>
              <a:t>aligned.</a:t>
            </a:r>
            <a:endParaRPr lang="zh-CN" altLang="en-US" dirty="0"/>
          </a:p>
        </p:txBody>
      </p:sp>
      <p:sp>
        <p:nvSpPr>
          <p:cNvPr id="3" name="内容占位符 2"/>
          <p:cNvSpPr txBox="1">
            <a:spLocks/>
          </p:cNvSpPr>
          <p:nvPr/>
        </p:nvSpPr>
        <p:spPr>
          <a:xfrm>
            <a:off x="609600" y="637541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>
                <a:sym typeface="+mn-ea"/>
              </a:rPr>
              <a:t>Separable initial </a:t>
            </a:r>
            <a:r>
              <a:rPr lang="en-US" altLang="zh-CN" sz="2500" b="0" kern="0" dirty="0" smtClean="0">
                <a:sym typeface="+mn-ea"/>
              </a:rPr>
              <a:t>states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04" y="1945518"/>
            <a:ext cx="8847884" cy="277055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9963951" y="2569369"/>
            <a:ext cx="803897" cy="0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09600" y="1298631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ym typeface="+mn-ea"/>
              </a:rPr>
              <a:t>Initial state: </a:t>
            </a:r>
            <a:endParaRPr lang="zh-CN" altLang="en-US" dirty="0">
              <a:sym typeface="+mn-ea"/>
            </a:endParaRPr>
          </a:p>
        </p:txBody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655084"/>
              </p:ext>
            </p:extLst>
          </p:nvPr>
        </p:nvGraphicFramePr>
        <p:xfrm>
          <a:off x="4165600" y="1275391"/>
          <a:ext cx="139541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1" name="Equation" r:id="rId4" imgW="685800" imgH="215640" progId="Equation.DSMT4">
                  <p:embed/>
                </p:oleObj>
              </mc:Choice>
              <mc:Fallback>
                <p:oleObj name="Equation" r:id="rId4" imgW="68580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65600" y="1275391"/>
                        <a:ext cx="1395413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619859"/>
              </p:ext>
            </p:extLst>
          </p:nvPr>
        </p:nvGraphicFramePr>
        <p:xfrm>
          <a:off x="2313913" y="1234070"/>
          <a:ext cx="11890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2" name="Equation" r:id="rId6" imgW="583920" imgH="253800" progId="Equation.DSMT4">
                  <p:embed/>
                </p:oleObj>
              </mc:Choice>
              <mc:Fallback>
                <p:oleObj name="Equation" r:id="rId6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13913" y="1234070"/>
                        <a:ext cx="1189038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649822"/>
              </p:ext>
            </p:extLst>
          </p:nvPr>
        </p:nvGraphicFramePr>
        <p:xfrm>
          <a:off x="5940425" y="1284288"/>
          <a:ext cx="1706563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3" name="Equation" r:id="rId8" imgW="838080" imgH="203040" progId="Equation.DSMT4">
                  <p:embed/>
                </p:oleObj>
              </mc:Choice>
              <mc:Fallback>
                <p:oleObj name="Equation" r:id="rId8" imgW="838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40425" y="1284288"/>
                        <a:ext cx="1706563" cy="41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2430376" y="4909871"/>
            <a:ext cx="15198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Parallel case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999507" y="4909871"/>
            <a:ext cx="1492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Vertical </a:t>
            </a:r>
            <a:r>
              <a:rPr lang="en-US" altLang="zh-CN" dirty="0"/>
              <a:t>case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1009166" y="238470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boundary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/>
        </p:nvCxnSpPr>
        <p:spPr>
          <a:xfrm>
            <a:off x="9963951" y="3325128"/>
            <a:ext cx="803897" cy="0"/>
          </a:xfrm>
          <a:prstGeom prst="line">
            <a:avLst/>
          </a:prstGeom>
          <a:ln w="3492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1009166" y="3140462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free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96212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732866" y="2117814"/>
            <a:ext cx="5134533" cy="379424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2500" kern="0" dirty="0">
                <a:solidFill>
                  <a:srgbClr val="0070C0"/>
                </a:solidFill>
              </a:rPr>
              <a:t>Model E</a:t>
            </a:r>
            <a:r>
              <a:rPr lang="en-US" altLang="zh-CN" sz="2500" kern="0" dirty="0" smtClean="0">
                <a:solidFill>
                  <a:srgbClr val="0070C0"/>
                </a:solidFill>
              </a:rPr>
              <a:t>. </a:t>
            </a:r>
            <a:r>
              <a:rPr lang="en-US" altLang="zh-CN" sz="2500" b="0" kern="0" dirty="0" smtClean="0"/>
              <a:t>Uniformly accelerated atoms coupled </a:t>
            </a:r>
            <a:r>
              <a:rPr lang="en-US" altLang="zh-CN" sz="2500" b="0" kern="0" dirty="0"/>
              <a:t>with fluctuating </a:t>
            </a:r>
            <a:r>
              <a:rPr lang="en-US" altLang="zh-CN" sz="2500" kern="0" dirty="0">
                <a:solidFill>
                  <a:srgbClr val="0070C0"/>
                </a:solidFill>
              </a:rPr>
              <a:t>massless</a:t>
            </a:r>
            <a:r>
              <a:rPr lang="en-US" altLang="zh-CN" sz="2500" b="0" kern="0" dirty="0">
                <a:solidFill>
                  <a:srgbClr val="0070C0"/>
                </a:solidFill>
              </a:rPr>
              <a:t> </a:t>
            </a:r>
            <a:r>
              <a:rPr lang="en-US" altLang="zh-CN" sz="2500" kern="0" dirty="0">
                <a:solidFill>
                  <a:srgbClr val="0070C0"/>
                </a:solidFill>
              </a:rPr>
              <a:t>scalar </a:t>
            </a:r>
            <a:r>
              <a:rPr lang="en-US" altLang="zh-CN" sz="2500" b="0" kern="0" dirty="0"/>
              <a:t>fields in the </a:t>
            </a:r>
            <a:r>
              <a:rPr lang="en-US" altLang="zh-CN" sz="2500" b="0" kern="0" dirty="0" err="1"/>
              <a:t>Minkowski</a:t>
            </a:r>
            <a:r>
              <a:rPr lang="en-US" altLang="zh-CN" sz="2500" b="0" kern="0" dirty="0"/>
              <a:t> vacuum </a:t>
            </a:r>
            <a:endParaRPr lang="en-US" altLang="zh-CN" sz="2500" b="0" kern="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altLang="zh-CN" sz="2500" b="0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500" b="0" kern="0" dirty="0" smtClean="0"/>
              <a:t>The effects of Environment-Induced </a:t>
            </a:r>
            <a:r>
              <a:rPr lang="en-US" altLang="zh-CN" sz="2500" b="0" kern="0" dirty="0"/>
              <a:t>I</a:t>
            </a:r>
            <a:r>
              <a:rPr lang="en-US" altLang="zh-CN" sz="2500" b="0" kern="0" dirty="0" smtClean="0"/>
              <a:t>nteratomic Interaction (EIII) are considered</a:t>
            </a:r>
          </a:p>
        </p:txBody>
      </p:sp>
      <p:sp>
        <p:nvSpPr>
          <p:cNvPr id="3" name="矩形 2"/>
          <p:cNvSpPr/>
          <p:nvPr/>
        </p:nvSpPr>
        <p:spPr>
          <a:xfrm>
            <a:off x="7571312" y="6111240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 smtClean="0">
                <a:sym typeface="+mn-ea"/>
              </a:rPr>
              <a:t>Y. Chen, JH, H</a:t>
            </a:r>
            <a:r>
              <a:rPr lang="en-US" altLang="zh-CN" kern="0" dirty="0">
                <a:sym typeface="+mn-ea"/>
              </a:rPr>
              <a:t>. Yu, </a:t>
            </a:r>
            <a:r>
              <a:rPr lang="en-US" altLang="zh-CN" kern="0" dirty="0" err="1" smtClean="0">
                <a:sym typeface="+mn-ea"/>
              </a:rPr>
              <a:t>arXiv</a:t>
            </a:r>
            <a:r>
              <a:rPr lang="en-US" altLang="zh-CN" kern="0" dirty="0">
                <a:sym typeface="+mn-ea"/>
              </a:rPr>
              <a:t>: 2110.01780</a:t>
            </a:r>
            <a:endParaRPr lang="zh-CN" altLang="en-US" kern="0" dirty="0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110117" y="708061"/>
            <a:ext cx="9453842" cy="99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kern="0" dirty="0">
                <a:latin typeface="+mn-lt"/>
                <a:sym typeface="+mn-ea"/>
              </a:rPr>
              <a:t>Entanglement dynamics for uniformly accelerated </a:t>
            </a:r>
            <a:endParaRPr lang="en-US" altLang="zh-CN" sz="3000" kern="0" dirty="0" smtClean="0">
              <a:latin typeface="+mn-lt"/>
              <a:sym typeface="+mn-ea"/>
            </a:endParaRPr>
          </a:p>
          <a:p>
            <a:r>
              <a:rPr lang="en-US" altLang="zh-CN" sz="3000" kern="0" dirty="0" smtClean="0">
                <a:latin typeface="+mn-lt"/>
                <a:sym typeface="+mn-ea"/>
              </a:rPr>
              <a:t>Unruh-DeWitt detectors</a:t>
            </a:r>
            <a:endParaRPr lang="en-US" altLang="zh-CN" sz="3000" kern="0" dirty="0">
              <a:latin typeface="+mn-lt"/>
              <a:sym typeface="+mn-ea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7980878" y="2992755"/>
            <a:ext cx="331470" cy="1129665"/>
          </a:xfrm>
          <a:prstGeom prst="leftBrace">
            <a:avLst>
              <a:gd name="adj1" fmla="val 8333"/>
              <a:gd name="adj2" fmla="val 47835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127716"/>
              </p:ext>
            </p:extLst>
          </p:nvPr>
        </p:nvGraphicFramePr>
        <p:xfrm>
          <a:off x="7653853" y="3278505"/>
          <a:ext cx="327025" cy="38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82" name="Equation" r:id="rId3" imgW="139680" imgH="164880" progId="Equation.DSMT4">
                  <p:embed/>
                </p:oleObj>
              </mc:Choice>
              <mc:Fallback>
                <p:oleObj name="Equation" r:id="rId3" imgW="139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53853" y="3278505"/>
                        <a:ext cx="327025" cy="385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箭头连接符 8"/>
          <p:cNvCxnSpPr/>
          <p:nvPr/>
        </p:nvCxnSpPr>
        <p:spPr>
          <a:xfrm flipH="1">
            <a:off x="7526853" y="4183380"/>
            <a:ext cx="945515" cy="13874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V="1">
            <a:off x="8472368" y="4171315"/>
            <a:ext cx="2332355" cy="120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8435538" y="2243455"/>
            <a:ext cx="36830" cy="193992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 184"/>
          <p:cNvSpPr/>
          <p:nvPr/>
        </p:nvSpPr>
        <p:spPr>
          <a:xfrm>
            <a:off x="8840668" y="288226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63500" contourW="25400" prstMaterial="matte">
            <a:extrusionClr>
              <a:schemeClr val="bg2">
                <a:lumMod val="60000"/>
                <a:lumOff val="40000"/>
              </a:schemeClr>
            </a:extrusionClr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 159"/>
          <p:cNvSpPr/>
          <p:nvPr/>
        </p:nvSpPr>
        <p:spPr>
          <a:xfrm>
            <a:off x="9564568" y="3471545"/>
            <a:ext cx="1240155" cy="171450"/>
          </a:xfrm>
          <a:custGeom>
            <a:avLst/>
            <a:gdLst>
              <a:gd name="connsiteX0" fmla="*/ 545178 w 812503"/>
              <a:gd name="connsiteY0" fmla="*/ 0 h 310097"/>
              <a:gd name="connsiteX1" fmla="*/ 812503 w 812503"/>
              <a:gd name="connsiteY1" fmla="*/ 155049 h 310097"/>
              <a:gd name="connsiteX2" fmla="*/ 545178 w 812503"/>
              <a:gd name="connsiteY2" fmla="*/ 310097 h 310097"/>
              <a:gd name="connsiteX3" fmla="*/ 545178 w 812503"/>
              <a:gd name="connsiteY3" fmla="*/ 212220 h 310097"/>
              <a:gd name="connsiteX4" fmla="*/ 0 w 812503"/>
              <a:gd name="connsiteY4" fmla="*/ 259590 h 310097"/>
              <a:gd name="connsiteX5" fmla="*/ 160832 w 812503"/>
              <a:gd name="connsiteY5" fmla="*/ 155049 h 310097"/>
              <a:gd name="connsiteX6" fmla="*/ 0 w 812503"/>
              <a:gd name="connsiteY6" fmla="*/ 50507 h 310097"/>
              <a:gd name="connsiteX7" fmla="*/ 545178 w 812503"/>
              <a:gd name="connsiteY7" fmla="*/ 97878 h 31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503" h="310097">
                <a:moveTo>
                  <a:pt x="545178" y="0"/>
                </a:moveTo>
                <a:lnTo>
                  <a:pt x="812503" y="155049"/>
                </a:lnTo>
                <a:lnTo>
                  <a:pt x="545178" y="310097"/>
                </a:lnTo>
                <a:lnTo>
                  <a:pt x="545178" y="212220"/>
                </a:lnTo>
                <a:lnTo>
                  <a:pt x="0" y="259590"/>
                </a:lnTo>
                <a:lnTo>
                  <a:pt x="160832" y="155049"/>
                </a:lnTo>
                <a:lnTo>
                  <a:pt x="0" y="50507"/>
                </a:lnTo>
                <a:lnTo>
                  <a:pt x="545178" y="97878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184"/>
          <p:cNvSpPr/>
          <p:nvPr/>
        </p:nvSpPr>
        <p:spPr>
          <a:xfrm>
            <a:off x="8840668" y="3963035"/>
            <a:ext cx="208280" cy="20828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35943" y="2962910"/>
            <a:ext cx="28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Direction </a:t>
            </a:r>
            <a:r>
              <a:rPr lang="en-US" altLang="zh-CN" dirty="0" smtClean="0"/>
              <a:t>of acceleration</a:t>
            </a:r>
            <a:endParaRPr lang="en-US" altLang="zh-CN" dirty="0"/>
          </a:p>
        </p:txBody>
      </p:sp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410470"/>
              </p:ext>
            </p:extLst>
          </p:nvPr>
        </p:nvGraphicFramePr>
        <p:xfrm>
          <a:off x="8599488" y="1857375"/>
          <a:ext cx="3571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83" name="Equation" r:id="rId5" imgW="152280" imgH="164880" progId="Equation.DSMT4">
                  <p:embed/>
                </p:oleObj>
              </mc:Choice>
              <mc:Fallback>
                <p:oleObj name="Equation" r:id="rId5" imgW="152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99488" y="1857375"/>
                        <a:ext cx="357187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194602"/>
              </p:ext>
            </p:extLst>
          </p:nvPr>
        </p:nvGraphicFramePr>
        <p:xfrm>
          <a:off x="7777163" y="5399088"/>
          <a:ext cx="446087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84" name="Equation" r:id="rId7" imgW="190440" imgH="164880" progId="Equation.DSMT4">
                  <p:embed/>
                </p:oleObj>
              </mc:Choice>
              <mc:Fallback>
                <p:oleObj name="Equation" r:id="rId7" imgW="1904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77163" y="5399088"/>
                        <a:ext cx="446087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314347"/>
              </p:ext>
            </p:extLst>
          </p:nvPr>
        </p:nvGraphicFramePr>
        <p:xfrm>
          <a:off x="10404475" y="4338638"/>
          <a:ext cx="4159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85" name="Equation" r:id="rId9" imgW="177480" imgH="164880" progId="Equation.DSMT4">
                  <p:embed/>
                </p:oleObj>
              </mc:Choice>
              <mc:Fallback>
                <p:oleObj name="Equation" r:id="rId9" imgW="1774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04475" y="4338638"/>
                        <a:ext cx="415925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0923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09815" y="1207217"/>
            <a:ext cx="3575308" cy="2516124"/>
            <a:chOff x="1426860" y="1929703"/>
            <a:chExt cx="3575308" cy="2516124"/>
          </a:xfrm>
        </p:grpSpPr>
        <p:grpSp>
          <p:nvGrpSpPr>
            <p:cNvPr id="3" name="组合 2"/>
            <p:cNvGrpSpPr/>
            <p:nvPr/>
          </p:nvGrpSpPr>
          <p:grpSpPr>
            <a:xfrm>
              <a:off x="1426860" y="2580340"/>
              <a:ext cx="2415795" cy="1314604"/>
              <a:chOff x="1138661" y="3517679"/>
              <a:chExt cx="2415795" cy="131460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374858" y="4026903"/>
                <a:ext cx="148391" cy="152636"/>
                <a:chOff x="1871972" y="3337200"/>
                <a:chExt cx="676396" cy="648072"/>
              </a:xfrm>
              <a:solidFill>
                <a:srgbClr val="0070C0"/>
              </a:solidFill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2131198" y="3337200"/>
                  <a:ext cx="144016" cy="648072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 rot="3600000">
                  <a:off x="2123999" y="3329344"/>
                  <a:ext cx="144016" cy="64807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 rot="18000000">
                  <a:off x="2152324" y="3329343"/>
                  <a:ext cx="144016" cy="648072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组合 5"/>
              <p:cNvGrpSpPr/>
              <p:nvPr/>
            </p:nvGrpSpPr>
            <p:grpSpPr>
              <a:xfrm>
                <a:off x="3092033" y="4026903"/>
                <a:ext cx="161531" cy="129593"/>
                <a:chOff x="1871972" y="3337200"/>
                <a:chExt cx="676396" cy="648072"/>
              </a:xfrm>
              <a:solidFill>
                <a:srgbClr val="0070C0"/>
              </a:solidFill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2131198" y="3337200"/>
                  <a:ext cx="144016" cy="648072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 rot="3600000">
                  <a:off x="2123999" y="3329344"/>
                  <a:ext cx="144016" cy="64807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 rot="18000000">
                  <a:off x="2152324" y="3329343"/>
                  <a:ext cx="144016" cy="648072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cs typeface="Times New Roman" panose="02020603050405020304" pitchFamily="18" charset="0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13"/>
                  <p:cNvSpPr txBox="1"/>
                  <p:nvPr/>
                </p:nvSpPr>
                <p:spPr>
                  <a:xfrm>
                    <a:off x="1197326" y="4140496"/>
                    <a:ext cx="662864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"/>
                              <m:endChr m:val="〉"/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3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97326" y="4140496"/>
                    <a:ext cx="662864" cy="400110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l="-13889" t="-123077" r="-64815" b="-18769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14"/>
                  <p:cNvSpPr txBox="1"/>
                  <p:nvPr/>
                </p:nvSpPr>
                <p:spPr>
                  <a:xfrm>
                    <a:off x="2734148" y="4137858"/>
                    <a:ext cx="8203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"/>
                              <m:endChr m:val="〉"/>
                              <m:ctrlP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34148" y="4137858"/>
                    <a:ext cx="820308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7463" t="-129333" r="-66418" b="-201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" name="矩形 8"/>
              <p:cNvSpPr/>
              <p:nvPr/>
            </p:nvSpPr>
            <p:spPr>
              <a:xfrm>
                <a:off x="1138661" y="3517679"/>
                <a:ext cx="2376264" cy="13146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431330" y="3605245"/>
                <a:ext cx="1800200" cy="557247"/>
                <a:chOff x="1177200" y="2981923"/>
                <a:chExt cx="1800200" cy="557247"/>
              </a:xfrm>
            </p:grpSpPr>
            <p:cxnSp>
              <p:nvCxnSpPr>
                <p:cNvPr id="11" name="直接箭头连接符 10"/>
                <p:cNvCxnSpPr/>
                <p:nvPr/>
              </p:nvCxnSpPr>
              <p:spPr>
                <a:xfrm>
                  <a:off x="1177200" y="3384000"/>
                  <a:ext cx="1800200" cy="0"/>
                </a:xfrm>
                <a:prstGeom prst="straightConnector1">
                  <a:avLst/>
                </a:prstGeom>
                <a:ln w="19050">
                  <a:headEnd type="stealth" w="med" len="lg"/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TextBox 38"/>
                <p:cNvSpPr txBox="1"/>
                <p:nvPr/>
              </p:nvSpPr>
              <p:spPr>
                <a:xfrm>
                  <a:off x="1908866" y="2981923"/>
                  <a:ext cx="288032" cy="461665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i="1" dirty="0" smtClean="0">
                      <a:latin typeface="+mn-lt"/>
                      <a:cs typeface="Times New Roman" panose="02020603050405020304" pitchFamily="18" charset="0"/>
                    </a:rPr>
                    <a:t>L</a:t>
                  </a:r>
                  <a:endParaRPr lang="zh-CN" altLang="en-US" sz="2400" b="1" i="1" dirty="0">
                    <a:latin typeface="+mn-lt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 flipH="1">
                  <a:off x="1198800" y="3284984"/>
                  <a:ext cx="3858" cy="25418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/>
              </p:nvCxnSpPr>
              <p:spPr>
                <a:xfrm flipH="1">
                  <a:off x="2934000" y="3284984"/>
                  <a:ext cx="3858" cy="25418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" name="直接连接符 3"/>
            <p:cNvCxnSpPr/>
            <p:nvPr/>
          </p:nvCxnSpPr>
          <p:spPr>
            <a:xfrm>
              <a:off x="4996634" y="1929703"/>
              <a:ext cx="5534" cy="25161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1692221" y="4059047"/>
            <a:ext cx="3562784" cy="1220710"/>
            <a:chOff x="721352" y="4864532"/>
            <a:chExt cx="3562784" cy="1220710"/>
          </a:xfrm>
        </p:grpSpPr>
        <p:sp>
          <p:nvSpPr>
            <p:cNvPr id="22" name="左大括号 21"/>
            <p:cNvSpPr/>
            <p:nvPr/>
          </p:nvSpPr>
          <p:spPr>
            <a:xfrm>
              <a:off x="1922675" y="4951313"/>
              <a:ext cx="183108" cy="1001264"/>
            </a:xfrm>
            <a:prstGeom prst="leftBrac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矩形 22"/>
                <p:cNvSpPr/>
                <p:nvPr/>
              </p:nvSpPr>
              <p:spPr>
                <a:xfrm>
                  <a:off x="721352" y="5221112"/>
                  <a:ext cx="128400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~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3" name="矩形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352" y="5221112"/>
                  <a:ext cx="1284006" cy="46166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/>
                <p:cNvSpPr/>
                <p:nvPr/>
              </p:nvSpPr>
              <p:spPr>
                <a:xfrm>
                  <a:off x="2105783" y="4864532"/>
                  <a:ext cx="217835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≪</m:t>
                        </m:r>
                        <m:r>
                          <a:rPr lang="zh-CN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64" name="矩形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5783" y="4864532"/>
                  <a:ext cx="1677254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矩形 24"/>
                <p:cNvSpPr/>
                <p:nvPr/>
              </p:nvSpPr>
              <p:spPr>
                <a:xfrm>
                  <a:off x="2088041" y="5623577"/>
                  <a:ext cx="217835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−7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≫</m:t>
                        </m:r>
                        <m:r>
                          <a:rPr lang="zh-CN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5" name="矩形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8041" y="5623577"/>
                  <a:ext cx="2178352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矩形 25"/>
          <p:cNvSpPr/>
          <p:nvPr/>
        </p:nvSpPr>
        <p:spPr>
          <a:xfrm>
            <a:off x="2360455" y="5477912"/>
            <a:ext cx="2069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mtClean="0">
                <a:latin typeface="+mn-lt"/>
                <a:cs typeface="Times New Roman" panose="02020603050405020304" pitchFamily="18" charset="0"/>
              </a:rPr>
              <a:t>Monotonically</a:t>
            </a:r>
            <a:endParaRPr lang="zh-CN" altLang="en-US" sz="2400" dirty="0">
              <a:latin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02946" y="1092025"/>
            <a:ext cx="2390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altLang="zh-CN" sz="2400" dirty="0" smtClean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Ground state</a:t>
            </a:r>
            <a:endParaRPr lang="en-US" altLang="zh-CN" sz="2400" dirty="0">
              <a:solidFill>
                <a:srgbClr val="000000"/>
              </a:solidFill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034968" y="1824752"/>
            <a:ext cx="2376000" cy="1314000"/>
            <a:chOff x="1320963" y="4176961"/>
            <a:chExt cx="2947485" cy="1729492"/>
          </a:xfrm>
        </p:grpSpPr>
        <p:grpSp>
          <p:nvGrpSpPr>
            <p:cNvPr id="29" name="组合 28"/>
            <p:cNvGrpSpPr/>
            <p:nvPr/>
          </p:nvGrpSpPr>
          <p:grpSpPr>
            <a:xfrm>
              <a:off x="1320963" y="4176961"/>
              <a:ext cx="2947485" cy="1729492"/>
              <a:chOff x="5251237" y="3613842"/>
              <a:chExt cx="2407275" cy="125022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5251237" y="3613842"/>
                <a:ext cx="2407275" cy="125022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5472373" y="4131435"/>
                <a:ext cx="165616" cy="188255"/>
                <a:chOff x="1871972" y="3337200"/>
                <a:chExt cx="676396" cy="648072"/>
              </a:xfrm>
              <a:solidFill>
                <a:srgbClr val="0070C0"/>
              </a:solidFill>
            </p:grpSpPr>
            <p:sp>
              <p:nvSpPr>
                <p:cNvPr id="43" name="椭圆 42"/>
                <p:cNvSpPr/>
                <p:nvPr/>
              </p:nvSpPr>
              <p:spPr>
                <a:xfrm>
                  <a:off x="2131198" y="3337200"/>
                  <a:ext cx="144016" cy="648072"/>
                </a:xfrm>
                <a:prstGeom prst="ellipse">
                  <a:avLst/>
                </a:prstGeom>
                <a:solidFill>
                  <a:srgbClr val="FF33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 rot="3600000">
                  <a:off x="2123999" y="3329344"/>
                  <a:ext cx="144016" cy="648070"/>
                </a:xfrm>
                <a:prstGeom prst="ellipse">
                  <a:avLst/>
                </a:prstGeom>
                <a:solidFill>
                  <a:srgbClr val="FF33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 rot="18000000">
                  <a:off x="2152324" y="3329343"/>
                  <a:ext cx="144016" cy="648072"/>
                </a:xfrm>
                <a:prstGeom prst="ellipse">
                  <a:avLst/>
                </a:prstGeom>
                <a:solidFill>
                  <a:srgbClr val="FF33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7222599" y="4142453"/>
                <a:ext cx="149921" cy="177238"/>
                <a:chOff x="1871972" y="3337200"/>
                <a:chExt cx="676396" cy="648072"/>
              </a:xfrm>
              <a:solidFill>
                <a:srgbClr val="FF0000"/>
              </a:solidFill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2131198" y="3337200"/>
                  <a:ext cx="144016" cy="648072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 rot="3600000">
                  <a:off x="2123999" y="3329344"/>
                  <a:ext cx="144016" cy="64807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 rot="18000000">
                  <a:off x="2152324" y="3329343"/>
                  <a:ext cx="144016" cy="648072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0"/>
                  <p:cNvSpPr txBox="1"/>
                  <p:nvPr/>
                </p:nvSpPr>
                <p:spPr>
                  <a:xfrm>
                    <a:off x="6081607" y="4369049"/>
                    <a:ext cx="838115" cy="4392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"/>
                              <m:endChr m:val="〉"/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e>
                          </m:d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34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1607" y="4369049"/>
                    <a:ext cx="838115" cy="43925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735" t="-129333" r="-70588" b="-201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5" name="组合 34"/>
              <p:cNvGrpSpPr/>
              <p:nvPr/>
            </p:nvGrpSpPr>
            <p:grpSpPr>
              <a:xfrm>
                <a:off x="5539269" y="4023856"/>
                <a:ext cx="1800200" cy="487729"/>
                <a:chOff x="1177200" y="3284984"/>
                <a:chExt cx="1800200" cy="487729"/>
              </a:xfrm>
            </p:grpSpPr>
            <p:cxnSp>
              <p:nvCxnSpPr>
                <p:cNvPr id="36" name="直接箭头连接符 35"/>
                <p:cNvCxnSpPr/>
                <p:nvPr/>
              </p:nvCxnSpPr>
              <p:spPr>
                <a:xfrm>
                  <a:off x="1177200" y="3384000"/>
                  <a:ext cx="1800200" cy="0"/>
                </a:xfrm>
                <a:prstGeom prst="straightConnector1">
                  <a:avLst/>
                </a:prstGeom>
                <a:ln w="19050">
                  <a:headEnd type="stealth" w="med" len="lg"/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TextBox 51"/>
                <p:cNvSpPr txBox="1"/>
                <p:nvPr/>
              </p:nvSpPr>
              <p:spPr>
                <a:xfrm>
                  <a:off x="1947919" y="3333456"/>
                  <a:ext cx="230087" cy="439257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</a:t>
                  </a:r>
                  <a:endParaRPr lang="zh-CN" alt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 flipH="1">
                  <a:off x="1198800" y="3284984"/>
                  <a:ext cx="3858" cy="25418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 flipH="1">
                  <a:off x="2934000" y="3284984"/>
                  <a:ext cx="3858" cy="25418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0" name="任意多边形 29"/>
            <p:cNvSpPr/>
            <p:nvPr/>
          </p:nvSpPr>
          <p:spPr>
            <a:xfrm>
              <a:off x="1830511" y="4430300"/>
              <a:ext cx="1839817" cy="418647"/>
            </a:xfrm>
            <a:custGeom>
              <a:avLst/>
              <a:gdLst>
                <a:gd name="connsiteX0" fmla="*/ 0 w 2489812"/>
                <a:gd name="connsiteY0" fmla="*/ 484834 h 528908"/>
                <a:gd name="connsiteX1" fmla="*/ 220337 w 2489812"/>
                <a:gd name="connsiteY1" fmla="*/ 92 h 528908"/>
                <a:gd name="connsiteX2" fmla="*/ 418641 w 2489812"/>
                <a:gd name="connsiteY2" fmla="*/ 440767 h 528908"/>
                <a:gd name="connsiteX3" fmla="*/ 605927 w 2489812"/>
                <a:gd name="connsiteY3" fmla="*/ 88227 h 528908"/>
                <a:gd name="connsiteX4" fmla="*/ 793214 w 2489812"/>
                <a:gd name="connsiteY4" fmla="*/ 440767 h 528908"/>
                <a:gd name="connsiteX5" fmla="*/ 936433 w 2489812"/>
                <a:gd name="connsiteY5" fmla="*/ 88227 h 528908"/>
                <a:gd name="connsiteX6" fmla="*/ 1134737 w 2489812"/>
                <a:gd name="connsiteY6" fmla="*/ 473817 h 528908"/>
                <a:gd name="connsiteX7" fmla="*/ 1255923 w 2489812"/>
                <a:gd name="connsiteY7" fmla="*/ 66193 h 528908"/>
                <a:gd name="connsiteX8" fmla="*/ 1410159 w 2489812"/>
                <a:gd name="connsiteY8" fmla="*/ 495851 h 528908"/>
                <a:gd name="connsiteX9" fmla="*/ 1542361 w 2489812"/>
                <a:gd name="connsiteY9" fmla="*/ 44159 h 528908"/>
                <a:gd name="connsiteX10" fmla="*/ 1674563 w 2489812"/>
                <a:gd name="connsiteY10" fmla="*/ 506868 h 528908"/>
                <a:gd name="connsiteX11" fmla="*/ 1806766 w 2489812"/>
                <a:gd name="connsiteY11" fmla="*/ 110261 h 528908"/>
                <a:gd name="connsiteX12" fmla="*/ 1972019 w 2489812"/>
                <a:gd name="connsiteY12" fmla="*/ 528902 h 528908"/>
                <a:gd name="connsiteX13" fmla="*/ 2071171 w 2489812"/>
                <a:gd name="connsiteY13" fmla="*/ 121277 h 528908"/>
                <a:gd name="connsiteX14" fmla="*/ 2192356 w 2489812"/>
                <a:gd name="connsiteY14" fmla="*/ 484834 h 528908"/>
                <a:gd name="connsiteX15" fmla="*/ 2313542 w 2489812"/>
                <a:gd name="connsiteY15" fmla="*/ 110261 h 528908"/>
                <a:gd name="connsiteX16" fmla="*/ 2489812 w 2489812"/>
                <a:gd name="connsiteY16" fmla="*/ 528902 h 528908"/>
                <a:gd name="connsiteX17" fmla="*/ 2489812 w 2489812"/>
                <a:gd name="connsiteY17" fmla="*/ 528902 h 528908"/>
                <a:gd name="connsiteX0" fmla="*/ 0 w 2489812"/>
                <a:gd name="connsiteY0" fmla="*/ 440681 h 484755"/>
                <a:gd name="connsiteX1" fmla="*/ 209320 w 2489812"/>
                <a:gd name="connsiteY1" fmla="*/ 66108 h 484755"/>
                <a:gd name="connsiteX2" fmla="*/ 418641 w 2489812"/>
                <a:gd name="connsiteY2" fmla="*/ 396614 h 484755"/>
                <a:gd name="connsiteX3" fmla="*/ 605927 w 2489812"/>
                <a:gd name="connsiteY3" fmla="*/ 44074 h 484755"/>
                <a:gd name="connsiteX4" fmla="*/ 793214 w 2489812"/>
                <a:gd name="connsiteY4" fmla="*/ 396614 h 484755"/>
                <a:gd name="connsiteX5" fmla="*/ 936433 w 2489812"/>
                <a:gd name="connsiteY5" fmla="*/ 44074 h 484755"/>
                <a:gd name="connsiteX6" fmla="*/ 1134737 w 2489812"/>
                <a:gd name="connsiteY6" fmla="*/ 429664 h 484755"/>
                <a:gd name="connsiteX7" fmla="*/ 1255923 w 2489812"/>
                <a:gd name="connsiteY7" fmla="*/ 22040 h 484755"/>
                <a:gd name="connsiteX8" fmla="*/ 1410159 w 2489812"/>
                <a:gd name="connsiteY8" fmla="*/ 451698 h 484755"/>
                <a:gd name="connsiteX9" fmla="*/ 1542361 w 2489812"/>
                <a:gd name="connsiteY9" fmla="*/ 6 h 484755"/>
                <a:gd name="connsiteX10" fmla="*/ 1674563 w 2489812"/>
                <a:gd name="connsiteY10" fmla="*/ 462715 h 484755"/>
                <a:gd name="connsiteX11" fmla="*/ 1806766 w 2489812"/>
                <a:gd name="connsiteY11" fmla="*/ 66108 h 484755"/>
                <a:gd name="connsiteX12" fmla="*/ 1972019 w 2489812"/>
                <a:gd name="connsiteY12" fmla="*/ 484749 h 484755"/>
                <a:gd name="connsiteX13" fmla="*/ 2071171 w 2489812"/>
                <a:gd name="connsiteY13" fmla="*/ 77124 h 484755"/>
                <a:gd name="connsiteX14" fmla="*/ 2192356 w 2489812"/>
                <a:gd name="connsiteY14" fmla="*/ 440681 h 484755"/>
                <a:gd name="connsiteX15" fmla="*/ 2313542 w 2489812"/>
                <a:gd name="connsiteY15" fmla="*/ 66108 h 484755"/>
                <a:gd name="connsiteX16" fmla="*/ 2489812 w 2489812"/>
                <a:gd name="connsiteY16" fmla="*/ 484749 h 484755"/>
                <a:gd name="connsiteX17" fmla="*/ 2489812 w 2489812"/>
                <a:gd name="connsiteY17" fmla="*/ 484749 h 484755"/>
                <a:gd name="connsiteX0" fmla="*/ 0 w 2489812"/>
                <a:gd name="connsiteY0" fmla="*/ 440681 h 484755"/>
                <a:gd name="connsiteX1" fmla="*/ 209320 w 2489812"/>
                <a:gd name="connsiteY1" fmla="*/ 66108 h 484755"/>
                <a:gd name="connsiteX2" fmla="*/ 418641 w 2489812"/>
                <a:gd name="connsiteY2" fmla="*/ 396614 h 484755"/>
                <a:gd name="connsiteX3" fmla="*/ 605927 w 2489812"/>
                <a:gd name="connsiteY3" fmla="*/ 44074 h 484755"/>
                <a:gd name="connsiteX4" fmla="*/ 793214 w 2489812"/>
                <a:gd name="connsiteY4" fmla="*/ 396614 h 484755"/>
                <a:gd name="connsiteX5" fmla="*/ 969484 w 2489812"/>
                <a:gd name="connsiteY5" fmla="*/ 33057 h 484755"/>
                <a:gd name="connsiteX6" fmla="*/ 1134737 w 2489812"/>
                <a:gd name="connsiteY6" fmla="*/ 429664 h 484755"/>
                <a:gd name="connsiteX7" fmla="*/ 1255923 w 2489812"/>
                <a:gd name="connsiteY7" fmla="*/ 22040 h 484755"/>
                <a:gd name="connsiteX8" fmla="*/ 1410159 w 2489812"/>
                <a:gd name="connsiteY8" fmla="*/ 451698 h 484755"/>
                <a:gd name="connsiteX9" fmla="*/ 1542361 w 2489812"/>
                <a:gd name="connsiteY9" fmla="*/ 6 h 484755"/>
                <a:gd name="connsiteX10" fmla="*/ 1674563 w 2489812"/>
                <a:gd name="connsiteY10" fmla="*/ 462715 h 484755"/>
                <a:gd name="connsiteX11" fmla="*/ 1806766 w 2489812"/>
                <a:gd name="connsiteY11" fmla="*/ 66108 h 484755"/>
                <a:gd name="connsiteX12" fmla="*/ 1972019 w 2489812"/>
                <a:gd name="connsiteY12" fmla="*/ 484749 h 484755"/>
                <a:gd name="connsiteX13" fmla="*/ 2071171 w 2489812"/>
                <a:gd name="connsiteY13" fmla="*/ 77124 h 484755"/>
                <a:gd name="connsiteX14" fmla="*/ 2192356 w 2489812"/>
                <a:gd name="connsiteY14" fmla="*/ 440681 h 484755"/>
                <a:gd name="connsiteX15" fmla="*/ 2313542 w 2489812"/>
                <a:gd name="connsiteY15" fmla="*/ 66108 h 484755"/>
                <a:gd name="connsiteX16" fmla="*/ 2489812 w 2489812"/>
                <a:gd name="connsiteY16" fmla="*/ 484749 h 484755"/>
                <a:gd name="connsiteX17" fmla="*/ 2489812 w 2489812"/>
                <a:gd name="connsiteY17" fmla="*/ 484749 h 484755"/>
                <a:gd name="connsiteX0" fmla="*/ 0 w 2489812"/>
                <a:gd name="connsiteY0" fmla="*/ 440681 h 484755"/>
                <a:gd name="connsiteX1" fmla="*/ 209320 w 2489812"/>
                <a:gd name="connsiteY1" fmla="*/ 66108 h 484755"/>
                <a:gd name="connsiteX2" fmla="*/ 418641 w 2489812"/>
                <a:gd name="connsiteY2" fmla="*/ 396614 h 484755"/>
                <a:gd name="connsiteX3" fmla="*/ 605927 w 2489812"/>
                <a:gd name="connsiteY3" fmla="*/ 44074 h 484755"/>
                <a:gd name="connsiteX4" fmla="*/ 793214 w 2489812"/>
                <a:gd name="connsiteY4" fmla="*/ 396614 h 484755"/>
                <a:gd name="connsiteX5" fmla="*/ 969484 w 2489812"/>
                <a:gd name="connsiteY5" fmla="*/ 33057 h 484755"/>
                <a:gd name="connsiteX6" fmla="*/ 1134737 w 2489812"/>
                <a:gd name="connsiteY6" fmla="*/ 429664 h 484755"/>
                <a:gd name="connsiteX7" fmla="*/ 1288973 w 2489812"/>
                <a:gd name="connsiteY7" fmla="*/ 33057 h 484755"/>
                <a:gd name="connsiteX8" fmla="*/ 1410159 w 2489812"/>
                <a:gd name="connsiteY8" fmla="*/ 451698 h 484755"/>
                <a:gd name="connsiteX9" fmla="*/ 1542361 w 2489812"/>
                <a:gd name="connsiteY9" fmla="*/ 6 h 484755"/>
                <a:gd name="connsiteX10" fmla="*/ 1674563 w 2489812"/>
                <a:gd name="connsiteY10" fmla="*/ 462715 h 484755"/>
                <a:gd name="connsiteX11" fmla="*/ 1806766 w 2489812"/>
                <a:gd name="connsiteY11" fmla="*/ 66108 h 484755"/>
                <a:gd name="connsiteX12" fmla="*/ 1972019 w 2489812"/>
                <a:gd name="connsiteY12" fmla="*/ 484749 h 484755"/>
                <a:gd name="connsiteX13" fmla="*/ 2071171 w 2489812"/>
                <a:gd name="connsiteY13" fmla="*/ 77124 h 484755"/>
                <a:gd name="connsiteX14" fmla="*/ 2192356 w 2489812"/>
                <a:gd name="connsiteY14" fmla="*/ 440681 h 484755"/>
                <a:gd name="connsiteX15" fmla="*/ 2313542 w 2489812"/>
                <a:gd name="connsiteY15" fmla="*/ 66108 h 484755"/>
                <a:gd name="connsiteX16" fmla="*/ 2489812 w 2489812"/>
                <a:gd name="connsiteY16" fmla="*/ 484749 h 484755"/>
                <a:gd name="connsiteX17" fmla="*/ 2489812 w 2489812"/>
                <a:gd name="connsiteY17" fmla="*/ 484749 h 484755"/>
                <a:gd name="connsiteX0" fmla="*/ 0 w 2489812"/>
                <a:gd name="connsiteY0" fmla="*/ 407686 h 451760"/>
                <a:gd name="connsiteX1" fmla="*/ 209320 w 2489812"/>
                <a:gd name="connsiteY1" fmla="*/ 33113 h 451760"/>
                <a:gd name="connsiteX2" fmla="*/ 418641 w 2489812"/>
                <a:gd name="connsiteY2" fmla="*/ 363619 h 451760"/>
                <a:gd name="connsiteX3" fmla="*/ 605927 w 2489812"/>
                <a:gd name="connsiteY3" fmla="*/ 11079 h 451760"/>
                <a:gd name="connsiteX4" fmla="*/ 793214 w 2489812"/>
                <a:gd name="connsiteY4" fmla="*/ 363619 h 451760"/>
                <a:gd name="connsiteX5" fmla="*/ 969484 w 2489812"/>
                <a:gd name="connsiteY5" fmla="*/ 62 h 451760"/>
                <a:gd name="connsiteX6" fmla="*/ 1134737 w 2489812"/>
                <a:gd name="connsiteY6" fmla="*/ 396669 h 451760"/>
                <a:gd name="connsiteX7" fmla="*/ 1288973 w 2489812"/>
                <a:gd name="connsiteY7" fmla="*/ 62 h 451760"/>
                <a:gd name="connsiteX8" fmla="*/ 1410159 w 2489812"/>
                <a:gd name="connsiteY8" fmla="*/ 418703 h 451760"/>
                <a:gd name="connsiteX9" fmla="*/ 1553378 w 2489812"/>
                <a:gd name="connsiteY9" fmla="*/ 44129 h 451760"/>
                <a:gd name="connsiteX10" fmla="*/ 1674563 w 2489812"/>
                <a:gd name="connsiteY10" fmla="*/ 429720 h 451760"/>
                <a:gd name="connsiteX11" fmla="*/ 1806766 w 2489812"/>
                <a:gd name="connsiteY11" fmla="*/ 33113 h 451760"/>
                <a:gd name="connsiteX12" fmla="*/ 1972019 w 2489812"/>
                <a:gd name="connsiteY12" fmla="*/ 451754 h 451760"/>
                <a:gd name="connsiteX13" fmla="*/ 2071171 w 2489812"/>
                <a:gd name="connsiteY13" fmla="*/ 44129 h 451760"/>
                <a:gd name="connsiteX14" fmla="*/ 2192356 w 2489812"/>
                <a:gd name="connsiteY14" fmla="*/ 407686 h 451760"/>
                <a:gd name="connsiteX15" fmla="*/ 2313542 w 2489812"/>
                <a:gd name="connsiteY15" fmla="*/ 33113 h 451760"/>
                <a:gd name="connsiteX16" fmla="*/ 2489812 w 2489812"/>
                <a:gd name="connsiteY16" fmla="*/ 451754 h 451760"/>
                <a:gd name="connsiteX17" fmla="*/ 2489812 w 2489812"/>
                <a:gd name="connsiteY17" fmla="*/ 451754 h 451760"/>
                <a:gd name="connsiteX0" fmla="*/ 0 w 2489812"/>
                <a:gd name="connsiteY0" fmla="*/ 407686 h 484809"/>
                <a:gd name="connsiteX1" fmla="*/ 209320 w 2489812"/>
                <a:gd name="connsiteY1" fmla="*/ 33113 h 484809"/>
                <a:gd name="connsiteX2" fmla="*/ 418641 w 2489812"/>
                <a:gd name="connsiteY2" fmla="*/ 363619 h 484809"/>
                <a:gd name="connsiteX3" fmla="*/ 605927 w 2489812"/>
                <a:gd name="connsiteY3" fmla="*/ 11079 h 484809"/>
                <a:gd name="connsiteX4" fmla="*/ 793214 w 2489812"/>
                <a:gd name="connsiteY4" fmla="*/ 363619 h 484809"/>
                <a:gd name="connsiteX5" fmla="*/ 969484 w 2489812"/>
                <a:gd name="connsiteY5" fmla="*/ 62 h 484809"/>
                <a:gd name="connsiteX6" fmla="*/ 1134737 w 2489812"/>
                <a:gd name="connsiteY6" fmla="*/ 396669 h 484809"/>
                <a:gd name="connsiteX7" fmla="*/ 1288973 w 2489812"/>
                <a:gd name="connsiteY7" fmla="*/ 62 h 484809"/>
                <a:gd name="connsiteX8" fmla="*/ 1410159 w 2489812"/>
                <a:gd name="connsiteY8" fmla="*/ 418703 h 484809"/>
                <a:gd name="connsiteX9" fmla="*/ 1553378 w 2489812"/>
                <a:gd name="connsiteY9" fmla="*/ 44129 h 484809"/>
                <a:gd name="connsiteX10" fmla="*/ 1674563 w 2489812"/>
                <a:gd name="connsiteY10" fmla="*/ 429720 h 484809"/>
                <a:gd name="connsiteX11" fmla="*/ 1806766 w 2489812"/>
                <a:gd name="connsiteY11" fmla="*/ 33113 h 484809"/>
                <a:gd name="connsiteX12" fmla="*/ 1972019 w 2489812"/>
                <a:gd name="connsiteY12" fmla="*/ 451754 h 484809"/>
                <a:gd name="connsiteX13" fmla="*/ 2071171 w 2489812"/>
                <a:gd name="connsiteY13" fmla="*/ 44129 h 484809"/>
                <a:gd name="connsiteX14" fmla="*/ 2247441 w 2489812"/>
                <a:gd name="connsiteY14" fmla="*/ 484804 h 484809"/>
                <a:gd name="connsiteX15" fmla="*/ 2313542 w 2489812"/>
                <a:gd name="connsiteY15" fmla="*/ 33113 h 484809"/>
                <a:gd name="connsiteX16" fmla="*/ 2489812 w 2489812"/>
                <a:gd name="connsiteY16" fmla="*/ 451754 h 484809"/>
                <a:gd name="connsiteX17" fmla="*/ 2489812 w 2489812"/>
                <a:gd name="connsiteY17" fmla="*/ 451754 h 484809"/>
                <a:gd name="connsiteX0" fmla="*/ 0 w 2489812"/>
                <a:gd name="connsiteY0" fmla="*/ 407686 h 484809"/>
                <a:gd name="connsiteX1" fmla="*/ 209320 w 2489812"/>
                <a:gd name="connsiteY1" fmla="*/ 33113 h 484809"/>
                <a:gd name="connsiteX2" fmla="*/ 418641 w 2489812"/>
                <a:gd name="connsiteY2" fmla="*/ 363619 h 484809"/>
                <a:gd name="connsiteX3" fmla="*/ 605927 w 2489812"/>
                <a:gd name="connsiteY3" fmla="*/ 11079 h 484809"/>
                <a:gd name="connsiteX4" fmla="*/ 793214 w 2489812"/>
                <a:gd name="connsiteY4" fmla="*/ 363619 h 484809"/>
                <a:gd name="connsiteX5" fmla="*/ 969484 w 2489812"/>
                <a:gd name="connsiteY5" fmla="*/ 62 h 484809"/>
                <a:gd name="connsiteX6" fmla="*/ 1134737 w 2489812"/>
                <a:gd name="connsiteY6" fmla="*/ 396669 h 484809"/>
                <a:gd name="connsiteX7" fmla="*/ 1288973 w 2489812"/>
                <a:gd name="connsiteY7" fmla="*/ 62 h 484809"/>
                <a:gd name="connsiteX8" fmla="*/ 1410159 w 2489812"/>
                <a:gd name="connsiteY8" fmla="*/ 418703 h 484809"/>
                <a:gd name="connsiteX9" fmla="*/ 1553378 w 2489812"/>
                <a:gd name="connsiteY9" fmla="*/ 44129 h 484809"/>
                <a:gd name="connsiteX10" fmla="*/ 1674563 w 2489812"/>
                <a:gd name="connsiteY10" fmla="*/ 429720 h 484809"/>
                <a:gd name="connsiteX11" fmla="*/ 1806766 w 2489812"/>
                <a:gd name="connsiteY11" fmla="*/ 33113 h 484809"/>
                <a:gd name="connsiteX12" fmla="*/ 1972019 w 2489812"/>
                <a:gd name="connsiteY12" fmla="*/ 451754 h 484809"/>
                <a:gd name="connsiteX13" fmla="*/ 2071171 w 2489812"/>
                <a:gd name="connsiteY13" fmla="*/ 44129 h 484809"/>
                <a:gd name="connsiteX14" fmla="*/ 2247441 w 2489812"/>
                <a:gd name="connsiteY14" fmla="*/ 484804 h 484809"/>
                <a:gd name="connsiteX15" fmla="*/ 2434727 w 2489812"/>
                <a:gd name="connsiteY15" fmla="*/ 55147 h 484809"/>
                <a:gd name="connsiteX16" fmla="*/ 2489812 w 2489812"/>
                <a:gd name="connsiteY16" fmla="*/ 451754 h 484809"/>
                <a:gd name="connsiteX17" fmla="*/ 2489812 w 2489812"/>
                <a:gd name="connsiteY17" fmla="*/ 451754 h 484809"/>
                <a:gd name="connsiteX0" fmla="*/ 0 w 2655065"/>
                <a:gd name="connsiteY0" fmla="*/ 407686 h 484809"/>
                <a:gd name="connsiteX1" fmla="*/ 209320 w 2655065"/>
                <a:gd name="connsiteY1" fmla="*/ 33113 h 484809"/>
                <a:gd name="connsiteX2" fmla="*/ 418641 w 2655065"/>
                <a:gd name="connsiteY2" fmla="*/ 363619 h 484809"/>
                <a:gd name="connsiteX3" fmla="*/ 605927 w 2655065"/>
                <a:gd name="connsiteY3" fmla="*/ 11079 h 484809"/>
                <a:gd name="connsiteX4" fmla="*/ 793214 w 2655065"/>
                <a:gd name="connsiteY4" fmla="*/ 363619 h 484809"/>
                <a:gd name="connsiteX5" fmla="*/ 969484 w 2655065"/>
                <a:gd name="connsiteY5" fmla="*/ 62 h 484809"/>
                <a:gd name="connsiteX6" fmla="*/ 1134737 w 2655065"/>
                <a:gd name="connsiteY6" fmla="*/ 396669 h 484809"/>
                <a:gd name="connsiteX7" fmla="*/ 1288973 w 2655065"/>
                <a:gd name="connsiteY7" fmla="*/ 62 h 484809"/>
                <a:gd name="connsiteX8" fmla="*/ 1410159 w 2655065"/>
                <a:gd name="connsiteY8" fmla="*/ 418703 h 484809"/>
                <a:gd name="connsiteX9" fmla="*/ 1553378 w 2655065"/>
                <a:gd name="connsiteY9" fmla="*/ 44129 h 484809"/>
                <a:gd name="connsiteX10" fmla="*/ 1674563 w 2655065"/>
                <a:gd name="connsiteY10" fmla="*/ 429720 h 484809"/>
                <a:gd name="connsiteX11" fmla="*/ 1806766 w 2655065"/>
                <a:gd name="connsiteY11" fmla="*/ 33113 h 484809"/>
                <a:gd name="connsiteX12" fmla="*/ 1972019 w 2655065"/>
                <a:gd name="connsiteY12" fmla="*/ 451754 h 484809"/>
                <a:gd name="connsiteX13" fmla="*/ 2071171 w 2655065"/>
                <a:gd name="connsiteY13" fmla="*/ 44129 h 484809"/>
                <a:gd name="connsiteX14" fmla="*/ 2247441 w 2655065"/>
                <a:gd name="connsiteY14" fmla="*/ 484804 h 484809"/>
                <a:gd name="connsiteX15" fmla="*/ 2434727 w 2655065"/>
                <a:gd name="connsiteY15" fmla="*/ 55147 h 484809"/>
                <a:gd name="connsiteX16" fmla="*/ 2489812 w 2655065"/>
                <a:gd name="connsiteY16" fmla="*/ 451754 h 484809"/>
                <a:gd name="connsiteX17" fmla="*/ 2655065 w 2655065"/>
                <a:gd name="connsiteY17" fmla="*/ 440737 h 484809"/>
                <a:gd name="connsiteX0" fmla="*/ 0 w 2655065"/>
                <a:gd name="connsiteY0" fmla="*/ 407686 h 505628"/>
                <a:gd name="connsiteX1" fmla="*/ 209320 w 2655065"/>
                <a:gd name="connsiteY1" fmla="*/ 33113 h 505628"/>
                <a:gd name="connsiteX2" fmla="*/ 418641 w 2655065"/>
                <a:gd name="connsiteY2" fmla="*/ 363619 h 505628"/>
                <a:gd name="connsiteX3" fmla="*/ 605927 w 2655065"/>
                <a:gd name="connsiteY3" fmla="*/ 11079 h 505628"/>
                <a:gd name="connsiteX4" fmla="*/ 793214 w 2655065"/>
                <a:gd name="connsiteY4" fmla="*/ 363619 h 505628"/>
                <a:gd name="connsiteX5" fmla="*/ 969484 w 2655065"/>
                <a:gd name="connsiteY5" fmla="*/ 62 h 505628"/>
                <a:gd name="connsiteX6" fmla="*/ 1134737 w 2655065"/>
                <a:gd name="connsiteY6" fmla="*/ 396669 h 505628"/>
                <a:gd name="connsiteX7" fmla="*/ 1288973 w 2655065"/>
                <a:gd name="connsiteY7" fmla="*/ 62 h 505628"/>
                <a:gd name="connsiteX8" fmla="*/ 1410159 w 2655065"/>
                <a:gd name="connsiteY8" fmla="*/ 418703 h 505628"/>
                <a:gd name="connsiteX9" fmla="*/ 1553378 w 2655065"/>
                <a:gd name="connsiteY9" fmla="*/ 44129 h 505628"/>
                <a:gd name="connsiteX10" fmla="*/ 1674563 w 2655065"/>
                <a:gd name="connsiteY10" fmla="*/ 429720 h 505628"/>
                <a:gd name="connsiteX11" fmla="*/ 1806766 w 2655065"/>
                <a:gd name="connsiteY11" fmla="*/ 33113 h 505628"/>
                <a:gd name="connsiteX12" fmla="*/ 1972019 w 2655065"/>
                <a:gd name="connsiteY12" fmla="*/ 451754 h 505628"/>
                <a:gd name="connsiteX13" fmla="*/ 2071171 w 2655065"/>
                <a:gd name="connsiteY13" fmla="*/ 44129 h 505628"/>
                <a:gd name="connsiteX14" fmla="*/ 2247441 w 2655065"/>
                <a:gd name="connsiteY14" fmla="*/ 484804 h 505628"/>
                <a:gd name="connsiteX15" fmla="*/ 2434727 w 2655065"/>
                <a:gd name="connsiteY15" fmla="*/ 55147 h 505628"/>
                <a:gd name="connsiteX16" fmla="*/ 2599981 w 2655065"/>
                <a:gd name="connsiteY16" fmla="*/ 484805 h 505628"/>
                <a:gd name="connsiteX17" fmla="*/ 2655065 w 2655065"/>
                <a:gd name="connsiteY17" fmla="*/ 440737 h 505628"/>
                <a:gd name="connsiteX0" fmla="*/ 0 w 2655065"/>
                <a:gd name="connsiteY0" fmla="*/ 407686 h 505628"/>
                <a:gd name="connsiteX1" fmla="*/ 209320 w 2655065"/>
                <a:gd name="connsiteY1" fmla="*/ 33113 h 505628"/>
                <a:gd name="connsiteX2" fmla="*/ 396608 w 2655065"/>
                <a:gd name="connsiteY2" fmla="*/ 429720 h 505628"/>
                <a:gd name="connsiteX3" fmla="*/ 605927 w 2655065"/>
                <a:gd name="connsiteY3" fmla="*/ 11079 h 505628"/>
                <a:gd name="connsiteX4" fmla="*/ 793214 w 2655065"/>
                <a:gd name="connsiteY4" fmla="*/ 363619 h 505628"/>
                <a:gd name="connsiteX5" fmla="*/ 969484 w 2655065"/>
                <a:gd name="connsiteY5" fmla="*/ 62 h 505628"/>
                <a:gd name="connsiteX6" fmla="*/ 1134737 w 2655065"/>
                <a:gd name="connsiteY6" fmla="*/ 396669 h 505628"/>
                <a:gd name="connsiteX7" fmla="*/ 1288973 w 2655065"/>
                <a:gd name="connsiteY7" fmla="*/ 62 h 505628"/>
                <a:gd name="connsiteX8" fmla="*/ 1410159 w 2655065"/>
                <a:gd name="connsiteY8" fmla="*/ 418703 h 505628"/>
                <a:gd name="connsiteX9" fmla="*/ 1553378 w 2655065"/>
                <a:gd name="connsiteY9" fmla="*/ 44129 h 505628"/>
                <a:gd name="connsiteX10" fmla="*/ 1674563 w 2655065"/>
                <a:gd name="connsiteY10" fmla="*/ 429720 h 505628"/>
                <a:gd name="connsiteX11" fmla="*/ 1806766 w 2655065"/>
                <a:gd name="connsiteY11" fmla="*/ 33113 h 505628"/>
                <a:gd name="connsiteX12" fmla="*/ 1972019 w 2655065"/>
                <a:gd name="connsiteY12" fmla="*/ 451754 h 505628"/>
                <a:gd name="connsiteX13" fmla="*/ 2071171 w 2655065"/>
                <a:gd name="connsiteY13" fmla="*/ 44129 h 505628"/>
                <a:gd name="connsiteX14" fmla="*/ 2247441 w 2655065"/>
                <a:gd name="connsiteY14" fmla="*/ 484804 h 505628"/>
                <a:gd name="connsiteX15" fmla="*/ 2434727 w 2655065"/>
                <a:gd name="connsiteY15" fmla="*/ 55147 h 505628"/>
                <a:gd name="connsiteX16" fmla="*/ 2599981 w 2655065"/>
                <a:gd name="connsiteY16" fmla="*/ 484805 h 505628"/>
                <a:gd name="connsiteX17" fmla="*/ 2655065 w 2655065"/>
                <a:gd name="connsiteY17" fmla="*/ 440737 h 505628"/>
                <a:gd name="connsiteX0" fmla="*/ 0 w 2655065"/>
                <a:gd name="connsiteY0" fmla="*/ 407722 h 505664"/>
                <a:gd name="connsiteX1" fmla="*/ 209320 w 2655065"/>
                <a:gd name="connsiteY1" fmla="*/ 33149 h 505664"/>
                <a:gd name="connsiteX2" fmla="*/ 396608 w 2655065"/>
                <a:gd name="connsiteY2" fmla="*/ 429756 h 505664"/>
                <a:gd name="connsiteX3" fmla="*/ 605927 w 2655065"/>
                <a:gd name="connsiteY3" fmla="*/ 11115 h 505664"/>
                <a:gd name="connsiteX4" fmla="*/ 815248 w 2655065"/>
                <a:gd name="connsiteY4" fmla="*/ 440774 h 505664"/>
                <a:gd name="connsiteX5" fmla="*/ 969484 w 2655065"/>
                <a:gd name="connsiteY5" fmla="*/ 98 h 505664"/>
                <a:gd name="connsiteX6" fmla="*/ 1134737 w 2655065"/>
                <a:gd name="connsiteY6" fmla="*/ 396705 h 505664"/>
                <a:gd name="connsiteX7" fmla="*/ 1288973 w 2655065"/>
                <a:gd name="connsiteY7" fmla="*/ 98 h 505664"/>
                <a:gd name="connsiteX8" fmla="*/ 1410159 w 2655065"/>
                <a:gd name="connsiteY8" fmla="*/ 418739 h 505664"/>
                <a:gd name="connsiteX9" fmla="*/ 1553378 w 2655065"/>
                <a:gd name="connsiteY9" fmla="*/ 44165 h 505664"/>
                <a:gd name="connsiteX10" fmla="*/ 1674563 w 2655065"/>
                <a:gd name="connsiteY10" fmla="*/ 429756 h 505664"/>
                <a:gd name="connsiteX11" fmla="*/ 1806766 w 2655065"/>
                <a:gd name="connsiteY11" fmla="*/ 33149 h 505664"/>
                <a:gd name="connsiteX12" fmla="*/ 1972019 w 2655065"/>
                <a:gd name="connsiteY12" fmla="*/ 451790 h 505664"/>
                <a:gd name="connsiteX13" fmla="*/ 2071171 w 2655065"/>
                <a:gd name="connsiteY13" fmla="*/ 44165 h 505664"/>
                <a:gd name="connsiteX14" fmla="*/ 2247441 w 2655065"/>
                <a:gd name="connsiteY14" fmla="*/ 484840 h 505664"/>
                <a:gd name="connsiteX15" fmla="*/ 2434727 w 2655065"/>
                <a:gd name="connsiteY15" fmla="*/ 55183 h 505664"/>
                <a:gd name="connsiteX16" fmla="*/ 2599981 w 2655065"/>
                <a:gd name="connsiteY16" fmla="*/ 484841 h 505664"/>
                <a:gd name="connsiteX17" fmla="*/ 2655065 w 2655065"/>
                <a:gd name="connsiteY17" fmla="*/ 440773 h 505664"/>
                <a:gd name="connsiteX0" fmla="*/ 0 w 2655065"/>
                <a:gd name="connsiteY0" fmla="*/ 407631 h 505573"/>
                <a:gd name="connsiteX1" fmla="*/ 209320 w 2655065"/>
                <a:gd name="connsiteY1" fmla="*/ 33058 h 505573"/>
                <a:gd name="connsiteX2" fmla="*/ 396608 w 2655065"/>
                <a:gd name="connsiteY2" fmla="*/ 429665 h 505573"/>
                <a:gd name="connsiteX3" fmla="*/ 605927 w 2655065"/>
                <a:gd name="connsiteY3" fmla="*/ 11024 h 505573"/>
                <a:gd name="connsiteX4" fmla="*/ 815248 w 2655065"/>
                <a:gd name="connsiteY4" fmla="*/ 440683 h 505573"/>
                <a:gd name="connsiteX5" fmla="*/ 969484 w 2655065"/>
                <a:gd name="connsiteY5" fmla="*/ 7 h 505573"/>
                <a:gd name="connsiteX6" fmla="*/ 1145754 w 2655065"/>
                <a:gd name="connsiteY6" fmla="*/ 429665 h 505573"/>
                <a:gd name="connsiteX7" fmla="*/ 1288973 w 2655065"/>
                <a:gd name="connsiteY7" fmla="*/ 7 h 505573"/>
                <a:gd name="connsiteX8" fmla="*/ 1410159 w 2655065"/>
                <a:gd name="connsiteY8" fmla="*/ 418648 h 505573"/>
                <a:gd name="connsiteX9" fmla="*/ 1553378 w 2655065"/>
                <a:gd name="connsiteY9" fmla="*/ 44074 h 505573"/>
                <a:gd name="connsiteX10" fmla="*/ 1674563 w 2655065"/>
                <a:gd name="connsiteY10" fmla="*/ 429665 h 505573"/>
                <a:gd name="connsiteX11" fmla="*/ 1806766 w 2655065"/>
                <a:gd name="connsiteY11" fmla="*/ 33058 h 505573"/>
                <a:gd name="connsiteX12" fmla="*/ 1972019 w 2655065"/>
                <a:gd name="connsiteY12" fmla="*/ 451699 h 505573"/>
                <a:gd name="connsiteX13" fmla="*/ 2071171 w 2655065"/>
                <a:gd name="connsiteY13" fmla="*/ 44074 h 505573"/>
                <a:gd name="connsiteX14" fmla="*/ 2247441 w 2655065"/>
                <a:gd name="connsiteY14" fmla="*/ 484749 h 505573"/>
                <a:gd name="connsiteX15" fmla="*/ 2434727 w 2655065"/>
                <a:gd name="connsiteY15" fmla="*/ 55092 h 505573"/>
                <a:gd name="connsiteX16" fmla="*/ 2599981 w 2655065"/>
                <a:gd name="connsiteY16" fmla="*/ 484750 h 505573"/>
                <a:gd name="connsiteX17" fmla="*/ 2655065 w 2655065"/>
                <a:gd name="connsiteY17" fmla="*/ 440682 h 505573"/>
                <a:gd name="connsiteX0" fmla="*/ 0 w 2655065"/>
                <a:gd name="connsiteY0" fmla="*/ 407631 h 505573"/>
                <a:gd name="connsiteX1" fmla="*/ 209320 w 2655065"/>
                <a:gd name="connsiteY1" fmla="*/ 33058 h 505573"/>
                <a:gd name="connsiteX2" fmla="*/ 396608 w 2655065"/>
                <a:gd name="connsiteY2" fmla="*/ 429665 h 505573"/>
                <a:gd name="connsiteX3" fmla="*/ 605927 w 2655065"/>
                <a:gd name="connsiteY3" fmla="*/ 11024 h 505573"/>
                <a:gd name="connsiteX4" fmla="*/ 815248 w 2655065"/>
                <a:gd name="connsiteY4" fmla="*/ 440683 h 505573"/>
                <a:gd name="connsiteX5" fmla="*/ 969484 w 2655065"/>
                <a:gd name="connsiteY5" fmla="*/ 7 h 505573"/>
                <a:gd name="connsiteX6" fmla="*/ 1145754 w 2655065"/>
                <a:gd name="connsiteY6" fmla="*/ 429665 h 505573"/>
                <a:gd name="connsiteX7" fmla="*/ 1288973 w 2655065"/>
                <a:gd name="connsiteY7" fmla="*/ 7 h 505573"/>
                <a:gd name="connsiteX8" fmla="*/ 1465243 w 2655065"/>
                <a:gd name="connsiteY8" fmla="*/ 418648 h 505573"/>
                <a:gd name="connsiteX9" fmla="*/ 1553378 w 2655065"/>
                <a:gd name="connsiteY9" fmla="*/ 44074 h 505573"/>
                <a:gd name="connsiteX10" fmla="*/ 1674563 w 2655065"/>
                <a:gd name="connsiteY10" fmla="*/ 429665 h 505573"/>
                <a:gd name="connsiteX11" fmla="*/ 1806766 w 2655065"/>
                <a:gd name="connsiteY11" fmla="*/ 33058 h 505573"/>
                <a:gd name="connsiteX12" fmla="*/ 1972019 w 2655065"/>
                <a:gd name="connsiteY12" fmla="*/ 451699 h 505573"/>
                <a:gd name="connsiteX13" fmla="*/ 2071171 w 2655065"/>
                <a:gd name="connsiteY13" fmla="*/ 44074 h 505573"/>
                <a:gd name="connsiteX14" fmla="*/ 2247441 w 2655065"/>
                <a:gd name="connsiteY14" fmla="*/ 484749 h 505573"/>
                <a:gd name="connsiteX15" fmla="*/ 2434727 w 2655065"/>
                <a:gd name="connsiteY15" fmla="*/ 55092 h 505573"/>
                <a:gd name="connsiteX16" fmla="*/ 2599981 w 2655065"/>
                <a:gd name="connsiteY16" fmla="*/ 484750 h 505573"/>
                <a:gd name="connsiteX17" fmla="*/ 2655065 w 2655065"/>
                <a:gd name="connsiteY17" fmla="*/ 440682 h 505573"/>
                <a:gd name="connsiteX0" fmla="*/ 0 w 2655065"/>
                <a:gd name="connsiteY0" fmla="*/ 407631 h 505573"/>
                <a:gd name="connsiteX1" fmla="*/ 209320 w 2655065"/>
                <a:gd name="connsiteY1" fmla="*/ 33058 h 505573"/>
                <a:gd name="connsiteX2" fmla="*/ 396608 w 2655065"/>
                <a:gd name="connsiteY2" fmla="*/ 429665 h 505573"/>
                <a:gd name="connsiteX3" fmla="*/ 605927 w 2655065"/>
                <a:gd name="connsiteY3" fmla="*/ 11024 h 505573"/>
                <a:gd name="connsiteX4" fmla="*/ 815248 w 2655065"/>
                <a:gd name="connsiteY4" fmla="*/ 440683 h 505573"/>
                <a:gd name="connsiteX5" fmla="*/ 969484 w 2655065"/>
                <a:gd name="connsiteY5" fmla="*/ 7 h 505573"/>
                <a:gd name="connsiteX6" fmla="*/ 1145754 w 2655065"/>
                <a:gd name="connsiteY6" fmla="*/ 429665 h 505573"/>
                <a:gd name="connsiteX7" fmla="*/ 1288973 w 2655065"/>
                <a:gd name="connsiteY7" fmla="*/ 7 h 505573"/>
                <a:gd name="connsiteX8" fmla="*/ 1465243 w 2655065"/>
                <a:gd name="connsiteY8" fmla="*/ 418648 h 505573"/>
                <a:gd name="connsiteX9" fmla="*/ 1652530 w 2655065"/>
                <a:gd name="connsiteY9" fmla="*/ 11023 h 505573"/>
                <a:gd name="connsiteX10" fmla="*/ 1674563 w 2655065"/>
                <a:gd name="connsiteY10" fmla="*/ 429665 h 505573"/>
                <a:gd name="connsiteX11" fmla="*/ 1806766 w 2655065"/>
                <a:gd name="connsiteY11" fmla="*/ 33058 h 505573"/>
                <a:gd name="connsiteX12" fmla="*/ 1972019 w 2655065"/>
                <a:gd name="connsiteY12" fmla="*/ 451699 h 505573"/>
                <a:gd name="connsiteX13" fmla="*/ 2071171 w 2655065"/>
                <a:gd name="connsiteY13" fmla="*/ 44074 h 505573"/>
                <a:gd name="connsiteX14" fmla="*/ 2247441 w 2655065"/>
                <a:gd name="connsiteY14" fmla="*/ 484749 h 505573"/>
                <a:gd name="connsiteX15" fmla="*/ 2434727 w 2655065"/>
                <a:gd name="connsiteY15" fmla="*/ 55092 h 505573"/>
                <a:gd name="connsiteX16" fmla="*/ 2599981 w 2655065"/>
                <a:gd name="connsiteY16" fmla="*/ 484750 h 505573"/>
                <a:gd name="connsiteX17" fmla="*/ 2655065 w 2655065"/>
                <a:gd name="connsiteY17" fmla="*/ 440682 h 505573"/>
                <a:gd name="connsiteX0" fmla="*/ 0 w 2655065"/>
                <a:gd name="connsiteY0" fmla="*/ 407631 h 505573"/>
                <a:gd name="connsiteX1" fmla="*/ 209320 w 2655065"/>
                <a:gd name="connsiteY1" fmla="*/ 33058 h 505573"/>
                <a:gd name="connsiteX2" fmla="*/ 396608 w 2655065"/>
                <a:gd name="connsiteY2" fmla="*/ 429665 h 505573"/>
                <a:gd name="connsiteX3" fmla="*/ 605927 w 2655065"/>
                <a:gd name="connsiteY3" fmla="*/ 11024 h 505573"/>
                <a:gd name="connsiteX4" fmla="*/ 815248 w 2655065"/>
                <a:gd name="connsiteY4" fmla="*/ 440683 h 505573"/>
                <a:gd name="connsiteX5" fmla="*/ 969484 w 2655065"/>
                <a:gd name="connsiteY5" fmla="*/ 7 h 505573"/>
                <a:gd name="connsiteX6" fmla="*/ 1145754 w 2655065"/>
                <a:gd name="connsiteY6" fmla="*/ 429665 h 505573"/>
                <a:gd name="connsiteX7" fmla="*/ 1288973 w 2655065"/>
                <a:gd name="connsiteY7" fmla="*/ 7 h 505573"/>
                <a:gd name="connsiteX8" fmla="*/ 1465243 w 2655065"/>
                <a:gd name="connsiteY8" fmla="*/ 418648 h 505573"/>
                <a:gd name="connsiteX9" fmla="*/ 1652530 w 2655065"/>
                <a:gd name="connsiteY9" fmla="*/ 11023 h 505573"/>
                <a:gd name="connsiteX10" fmla="*/ 1839816 w 2655065"/>
                <a:gd name="connsiteY10" fmla="*/ 440682 h 505573"/>
                <a:gd name="connsiteX11" fmla="*/ 1806766 w 2655065"/>
                <a:gd name="connsiteY11" fmla="*/ 33058 h 505573"/>
                <a:gd name="connsiteX12" fmla="*/ 1972019 w 2655065"/>
                <a:gd name="connsiteY12" fmla="*/ 451699 h 505573"/>
                <a:gd name="connsiteX13" fmla="*/ 2071171 w 2655065"/>
                <a:gd name="connsiteY13" fmla="*/ 44074 h 505573"/>
                <a:gd name="connsiteX14" fmla="*/ 2247441 w 2655065"/>
                <a:gd name="connsiteY14" fmla="*/ 484749 h 505573"/>
                <a:gd name="connsiteX15" fmla="*/ 2434727 w 2655065"/>
                <a:gd name="connsiteY15" fmla="*/ 55092 h 505573"/>
                <a:gd name="connsiteX16" fmla="*/ 2599981 w 2655065"/>
                <a:gd name="connsiteY16" fmla="*/ 484750 h 505573"/>
                <a:gd name="connsiteX17" fmla="*/ 2655065 w 2655065"/>
                <a:gd name="connsiteY17" fmla="*/ 440682 h 505573"/>
                <a:gd name="connsiteX0" fmla="*/ 0 w 2655065"/>
                <a:gd name="connsiteY0" fmla="*/ 418646 h 516588"/>
                <a:gd name="connsiteX1" fmla="*/ 209320 w 2655065"/>
                <a:gd name="connsiteY1" fmla="*/ 44073 h 516588"/>
                <a:gd name="connsiteX2" fmla="*/ 396608 w 2655065"/>
                <a:gd name="connsiteY2" fmla="*/ 440680 h 516588"/>
                <a:gd name="connsiteX3" fmla="*/ 605927 w 2655065"/>
                <a:gd name="connsiteY3" fmla="*/ 22039 h 516588"/>
                <a:gd name="connsiteX4" fmla="*/ 815248 w 2655065"/>
                <a:gd name="connsiteY4" fmla="*/ 451698 h 516588"/>
                <a:gd name="connsiteX5" fmla="*/ 969484 w 2655065"/>
                <a:gd name="connsiteY5" fmla="*/ 11022 h 516588"/>
                <a:gd name="connsiteX6" fmla="*/ 1145754 w 2655065"/>
                <a:gd name="connsiteY6" fmla="*/ 440680 h 516588"/>
                <a:gd name="connsiteX7" fmla="*/ 1288973 w 2655065"/>
                <a:gd name="connsiteY7" fmla="*/ 11022 h 516588"/>
                <a:gd name="connsiteX8" fmla="*/ 1465243 w 2655065"/>
                <a:gd name="connsiteY8" fmla="*/ 429663 h 516588"/>
                <a:gd name="connsiteX9" fmla="*/ 1652530 w 2655065"/>
                <a:gd name="connsiteY9" fmla="*/ 22038 h 516588"/>
                <a:gd name="connsiteX10" fmla="*/ 1839816 w 2655065"/>
                <a:gd name="connsiteY10" fmla="*/ 451697 h 516588"/>
                <a:gd name="connsiteX11" fmla="*/ 1961002 w 2655065"/>
                <a:gd name="connsiteY11" fmla="*/ 5 h 516588"/>
                <a:gd name="connsiteX12" fmla="*/ 1972019 w 2655065"/>
                <a:gd name="connsiteY12" fmla="*/ 462714 h 516588"/>
                <a:gd name="connsiteX13" fmla="*/ 2071171 w 2655065"/>
                <a:gd name="connsiteY13" fmla="*/ 55089 h 516588"/>
                <a:gd name="connsiteX14" fmla="*/ 2247441 w 2655065"/>
                <a:gd name="connsiteY14" fmla="*/ 495764 h 516588"/>
                <a:gd name="connsiteX15" fmla="*/ 2434727 w 2655065"/>
                <a:gd name="connsiteY15" fmla="*/ 66107 h 516588"/>
                <a:gd name="connsiteX16" fmla="*/ 2599981 w 2655065"/>
                <a:gd name="connsiteY16" fmla="*/ 495765 h 516588"/>
                <a:gd name="connsiteX17" fmla="*/ 2655065 w 2655065"/>
                <a:gd name="connsiteY17" fmla="*/ 451697 h 516588"/>
                <a:gd name="connsiteX0" fmla="*/ 0 w 2655065"/>
                <a:gd name="connsiteY0" fmla="*/ 418777 h 516719"/>
                <a:gd name="connsiteX1" fmla="*/ 209320 w 2655065"/>
                <a:gd name="connsiteY1" fmla="*/ 44204 h 516719"/>
                <a:gd name="connsiteX2" fmla="*/ 396608 w 2655065"/>
                <a:gd name="connsiteY2" fmla="*/ 440811 h 516719"/>
                <a:gd name="connsiteX3" fmla="*/ 605927 w 2655065"/>
                <a:gd name="connsiteY3" fmla="*/ 22170 h 516719"/>
                <a:gd name="connsiteX4" fmla="*/ 815248 w 2655065"/>
                <a:gd name="connsiteY4" fmla="*/ 451829 h 516719"/>
                <a:gd name="connsiteX5" fmla="*/ 969484 w 2655065"/>
                <a:gd name="connsiteY5" fmla="*/ 11153 h 516719"/>
                <a:gd name="connsiteX6" fmla="*/ 1145754 w 2655065"/>
                <a:gd name="connsiteY6" fmla="*/ 440811 h 516719"/>
                <a:gd name="connsiteX7" fmla="*/ 1288973 w 2655065"/>
                <a:gd name="connsiteY7" fmla="*/ 11153 h 516719"/>
                <a:gd name="connsiteX8" fmla="*/ 1465243 w 2655065"/>
                <a:gd name="connsiteY8" fmla="*/ 429794 h 516719"/>
                <a:gd name="connsiteX9" fmla="*/ 1652530 w 2655065"/>
                <a:gd name="connsiteY9" fmla="*/ 22169 h 516719"/>
                <a:gd name="connsiteX10" fmla="*/ 1839816 w 2655065"/>
                <a:gd name="connsiteY10" fmla="*/ 451828 h 516719"/>
                <a:gd name="connsiteX11" fmla="*/ 1961002 w 2655065"/>
                <a:gd name="connsiteY11" fmla="*/ 136 h 516719"/>
                <a:gd name="connsiteX12" fmla="*/ 2093204 w 2655065"/>
                <a:gd name="connsiteY12" fmla="*/ 506912 h 516719"/>
                <a:gd name="connsiteX13" fmla="*/ 2071171 w 2655065"/>
                <a:gd name="connsiteY13" fmla="*/ 55220 h 516719"/>
                <a:gd name="connsiteX14" fmla="*/ 2247441 w 2655065"/>
                <a:gd name="connsiteY14" fmla="*/ 495895 h 516719"/>
                <a:gd name="connsiteX15" fmla="*/ 2434727 w 2655065"/>
                <a:gd name="connsiteY15" fmla="*/ 66238 h 516719"/>
                <a:gd name="connsiteX16" fmla="*/ 2599981 w 2655065"/>
                <a:gd name="connsiteY16" fmla="*/ 495896 h 516719"/>
                <a:gd name="connsiteX17" fmla="*/ 2655065 w 2655065"/>
                <a:gd name="connsiteY17" fmla="*/ 451828 h 516719"/>
                <a:gd name="connsiteX0" fmla="*/ 0 w 2655065"/>
                <a:gd name="connsiteY0" fmla="*/ 418777 h 516719"/>
                <a:gd name="connsiteX1" fmla="*/ 209320 w 2655065"/>
                <a:gd name="connsiteY1" fmla="*/ 44204 h 516719"/>
                <a:gd name="connsiteX2" fmla="*/ 396608 w 2655065"/>
                <a:gd name="connsiteY2" fmla="*/ 440811 h 516719"/>
                <a:gd name="connsiteX3" fmla="*/ 605927 w 2655065"/>
                <a:gd name="connsiteY3" fmla="*/ 22170 h 516719"/>
                <a:gd name="connsiteX4" fmla="*/ 815248 w 2655065"/>
                <a:gd name="connsiteY4" fmla="*/ 451829 h 516719"/>
                <a:gd name="connsiteX5" fmla="*/ 969484 w 2655065"/>
                <a:gd name="connsiteY5" fmla="*/ 11153 h 516719"/>
                <a:gd name="connsiteX6" fmla="*/ 1145754 w 2655065"/>
                <a:gd name="connsiteY6" fmla="*/ 440811 h 516719"/>
                <a:gd name="connsiteX7" fmla="*/ 1288973 w 2655065"/>
                <a:gd name="connsiteY7" fmla="*/ 11153 h 516719"/>
                <a:gd name="connsiteX8" fmla="*/ 1465243 w 2655065"/>
                <a:gd name="connsiteY8" fmla="*/ 429794 h 516719"/>
                <a:gd name="connsiteX9" fmla="*/ 1652530 w 2655065"/>
                <a:gd name="connsiteY9" fmla="*/ 22169 h 516719"/>
                <a:gd name="connsiteX10" fmla="*/ 1839816 w 2655065"/>
                <a:gd name="connsiteY10" fmla="*/ 451828 h 516719"/>
                <a:gd name="connsiteX11" fmla="*/ 1961002 w 2655065"/>
                <a:gd name="connsiteY11" fmla="*/ 136 h 516719"/>
                <a:gd name="connsiteX12" fmla="*/ 2093204 w 2655065"/>
                <a:gd name="connsiteY12" fmla="*/ 506912 h 516719"/>
                <a:gd name="connsiteX13" fmla="*/ 2236424 w 2655065"/>
                <a:gd name="connsiteY13" fmla="*/ 33186 h 516719"/>
                <a:gd name="connsiteX14" fmla="*/ 2247441 w 2655065"/>
                <a:gd name="connsiteY14" fmla="*/ 495895 h 516719"/>
                <a:gd name="connsiteX15" fmla="*/ 2434727 w 2655065"/>
                <a:gd name="connsiteY15" fmla="*/ 66238 h 516719"/>
                <a:gd name="connsiteX16" fmla="*/ 2599981 w 2655065"/>
                <a:gd name="connsiteY16" fmla="*/ 495896 h 516719"/>
                <a:gd name="connsiteX17" fmla="*/ 2655065 w 2655065"/>
                <a:gd name="connsiteY17" fmla="*/ 451828 h 516719"/>
                <a:gd name="connsiteX0" fmla="*/ 0 w 2655065"/>
                <a:gd name="connsiteY0" fmla="*/ 418777 h 528994"/>
                <a:gd name="connsiteX1" fmla="*/ 209320 w 2655065"/>
                <a:gd name="connsiteY1" fmla="*/ 44204 h 528994"/>
                <a:gd name="connsiteX2" fmla="*/ 396608 w 2655065"/>
                <a:gd name="connsiteY2" fmla="*/ 440811 h 528994"/>
                <a:gd name="connsiteX3" fmla="*/ 605927 w 2655065"/>
                <a:gd name="connsiteY3" fmla="*/ 22170 h 528994"/>
                <a:gd name="connsiteX4" fmla="*/ 815248 w 2655065"/>
                <a:gd name="connsiteY4" fmla="*/ 451829 h 528994"/>
                <a:gd name="connsiteX5" fmla="*/ 969484 w 2655065"/>
                <a:gd name="connsiteY5" fmla="*/ 11153 h 528994"/>
                <a:gd name="connsiteX6" fmla="*/ 1145754 w 2655065"/>
                <a:gd name="connsiteY6" fmla="*/ 440811 h 528994"/>
                <a:gd name="connsiteX7" fmla="*/ 1288973 w 2655065"/>
                <a:gd name="connsiteY7" fmla="*/ 11153 h 528994"/>
                <a:gd name="connsiteX8" fmla="*/ 1465243 w 2655065"/>
                <a:gd name="connsiteY8" fmla="*/ 429794 h 528994"/>
                <a:gd name="connsiteX9" fmla="*/ 1652530 w 2655065"/>
                <a:gd name="connsiteY9" fmla="*/ 22169 h 528994"/>
                <a:gd name="connsiteX10" fmla="*/ 1839816 w 2655065"/>
                <a:gd name="connsiteY10" fmla="*/ 451828 h 528994"/>
                <a:gd name="connsiteX11" fmla="*/ 1961002 w 2655065"/>
                <a:gd name="connsiteY11" fmla="*/ 136 h 528994"/>
                <a:gd name="connsiteX12" fmla="*/ 2093204 w 2655065"/>
                <a:gd name="connsiteY12" fmla="*/ 506912 h 528994"/>
                <a:gd name="connsiteX13" fmla="*/ 2236424 w 2655065"/>
                <a:gd name="connsiteY13" fmla="*/ 33186 h 528994"/>
                <a:gd name="connsiteX14" fmla="*/ 2401677 w 2655065"/>
                <a:gd name="connsiteY14" fmla="*/ 528946 h 528994"/>
                <a:gd name="connsiteX15" fmla="*/ 2434727 w 2655065"/>
                <a:gd name="connsiteY15" fmla="*/ 66238 h 528994"/>
                <a:gd name="connsiteX16" fmla="*/ 2599981 w 2655065"/>
                <a:gd name="connsiteY16" fmla="*/ 495896 h 528994"/>
                <a:gd name="connsiteX17" fmla="*/ 2655065 w 2655065"/>
                <a:gd name="connsiteY17" fmla="*/ 451828 h 528994"/>
                <a:gd name="connsiteX0" fmla="*/ 0 w 2655065"/>
                <a:gd name="connsiteY0" fmla="*/ 418777 h 528967"/>
                <a:gd name="connsiteX1" fmla="*/ 209320 w 2655065"/>
                <a:gd name="connsiteY1" fmla="*/ 44204 h 528967"/>
                <a:gd name="connsiteX2" fmla="*/ 396608 w 2655065"/>
                <a:gd name="connsiteY2" fmla="*/ 440811 h 528967"/>
                <a:gd name="connsiteX3" fmla="*/ 605927 w 2655065"/>
                <a:gd name="connsiteY3" fmla="*/ 22170 h 528967"/>
                <a:gd name="connsiteX4" fmla="*/ 815248 w 2655065"/>
                <a:gd name="connsiteY4" fmla="*/ 451829 h 528967"/>
                <a:gd name="connsiteX5" fmla="*/ 969484 w 2655065"/>
                <a:gd name="connsiteY5" fmla="*/ 11153 h 528967"/>
                <a:gd name="connsiteX6" fmla="*/ 1145754 w 2655065"/>
                <a:gd name="connsiteY6" fmla="*/ 440811 h 528967"/>
                <a:gd name="connsiteX7" fmla="*/ 1288973 w 2655065"/>
                <a:gd name="connsiteY7" fmla="*/ 11153 h 528967"/>
                <a:gd name="connsiteX8" fmla="*/ 1465243 w 2655065"/>
                <a:gd name="connsiteY8" fmla="*/ 429794 h 528967"/>
                <a:gd name="connsiteX9" fmla="*/ 1652530 w 2655065"/>
                <a:gd name="connsiteY9" fmla="*/ 22169 h 528967"/>
                <a:gd name="connsiteX10" fmla="*/ 1839816 w 2655065"/>
                <a:gd name="connsiteY10" fmla="*/ 451828 h 528967"/>
                <a:gd name="connsiteX11" fmla="*/ 1961002 w 2655065"/>
                <a:gd name="connsiteY11" fmla="*/ 136 h 528967"/>
                <a:gd name="connsiteX12" fmla="*/ 2093204 w 2655065"/>
                <a:gd name="connsiteY12" fmla="*/ 506912 h 528967"/>
                <a:gd name="connsiteX13" fmla="*/ 2236424 w 2655065"/>
                <a:gd name="connsiteY13" fmla="*/ 33186 h 528967"/>
                <a:gd name="connsiteX14" fmla="*/ 2401677 w 2655065"/>
                <a:gd name="connsiteY14" fmla="*/ 528946 h 528967"/>
                <a:gd name="connsiteX15" fmla="*/ 2500829 w 2655065"/>
                <a:gd name="connsiteY15" fmla="*/ 55221 h 528967"/>
                <a:gd name="connsiteX16" fmla="*/ 2599981 w 2655065"/>
                <a:gd name="connsiteY16" fmla="*/ 495896 h 528967"/>
                <a:gd name="connsiteX17" fmla="*/ 2655065 w 2655065"/>
                <a:gd name="connsiteY17" fmla="*/ 451828 h 528967"/>
                <a:gd name="connsiteX0" fmla="*/ 0 w 2655065"/>
                <a:gd name="connsiteY0" fmla="*/ 418777 h 528967"/>
                <a:gd name="connsiteX1" fmla="*/ 209320 w 2655065"/>
                <a:gd name="connsiteY1" fmla="*/ 44204 h 528967"/>
                <a:gd name="connsiteX2" fmla="*/ 396608 w 2655065"/>
                <a:gd name="connsiteY2" fmla="*/ 440811 h 528967"/>
                <a:gd name="connsiteX3" fmla="*/ 605927 w 2655065"/>
                <a:gd name="connsiteY3" fmla="*/ 22170 h 528967"/>
                <a:gd name="connsiteX4" fmla="*/ 815248 w 2655065"/>
                <a:gd name="connsiteY4" fmla="*/ 451829 h 528967"/>
                <a:gd name="connsiteX5" fmla="*/ 969484 w 2655065"/>
                <a:gd name="connsiteY5" fmla="*/ 11153 h 528967"/>
                <a:gd name="connsiteX6" fmla="*/ 1145754 w 2655065"/>
                <a:gd name="connsiteY6" fmla="*/ 440811 h 528967"/>
                <a:gd name="connsiteX7" fmla="*/ 1288973 w 2655065"/>
                <a:gd name="connsiteY7" fmla="*/ 11153 h 528967"/>
                <a:gd name="connsiteX8" fmla="*/ 1465243 w 2655065"/>
                <a:gd name="connsiteY8" fmla="*/ 429794 h 528967"/>
                <a:gd name="connsiteX9" fmla="*/ 1652530 w 2655065"/>
                <a:gd name="connsiteY9" fmla="*/ 22169 h 528967"/>
                <a:gd name="connsiteX10" fmla="*/ 1839816 w 2655065"/>
                <a:gd name="connsiteY10" fmla="*/ 451828 h 528967"/>
                <a:gd name="connsiteX11" fmla="*/ 1961002 w 2655065"/>
                <a:gd name="connsiteY11" fmla="*/ 136 h 528967"/>
                <a:gd name="connsiteX12" fmla="*/ 2093204 w 2655065"/>
                <a:gd name="connsiteY12" fmla="*/ 506912 h 528967"/>
                <a:gd name="connsiteX13" fmla="*/ 2236424 w 2655065"/>
                <a:gd name="connsiteY13" fmla="*/ 33186 h 528967"/>
                <a:gd name="connsiteX14" fmla="*/ 2401677 w 2655065"/>
                <a:gd name="connsiteY14" fmla="*/ 528946 h 528967"/>
                <a:gd name="connsiteX15" fmla="*/ 2500829 w 2655065"/>
                <a:gd name="connsiteY15" fmla="*/ 55221 h 528967"/>
                <a:gd name="connsiteX16" fmla="*/ 2644048 w 2655065"/>
                <a:gd name="connsiteY16" fmla="*/ 506913 h 528967"/>
                <a:gd name="connsiteX17" fmla="*/ 2655065 w 2655065"/>
                <a:gd name="connsiteY17" fmla="*/ 451828 h 528967"/>
                <a:gd name="connsiteX0" fmla="*/ 0 w 2655065"/>
                <a:gd name="connsiteY0" fmla="*/ 418777 h 528967"/>
                <a:gd name="connsiteX1" fmla="*/ 209320 w 2655065"/>
                <a:gd name="connsiteY1" fmla="*/ 44204 h 528967"/>
                <a:gd name="connsiteX2" fmla="*/ 396608 w 2655065"/>
                <a:gd name="connsiteY2" fmla="*/ 396744 h 528967"/>
                <a:gd name="connsiteX3" fmla="*/ 605927 w 2655065"/>
                <a:gd name="connsiteY3" fmla="*/ 22170 h 528967"/>
                <a:gd name="connsiteX4" fmla="*/ 815248 w 2655065"/>
                <a:gd name="connsiteY4" fmla="*/ 451829 h 528967"/>
                <a:gd name="connsiteX5" fmla="*/ 969484 w 2655065"/>
                <a:gd name="connsiteY5" fmla="*/ 11153 h 528967"/>
                <a:gd name="connsiteX6" fmla="*/ 1145754 w 2655065"/>
                <a:gd name="connsiteY6" fmla="*/ 440811 h 528967"/>
                <a:gd name="connsiteX7" fmla="*/ 1288973 w 2655065"/>
                <a:gd name="connsiteY7" fmla="*/ 11153 h 528967"/>
                <a:gd name="connsiteX8" fmla="*/ 1465243 w 2655065"/>
                <a:gd name="connsiteY8" fmla="*/ 429794 h 528967"/>
                <a:gd name="connsiteX9" fmla="*/ 1652530 w 2655065"/>
                <a:gd name="connsiteY9" fmla="*/ 22169 h 528967"/>
                <a:gd name="connsiteX10" fmla="*/ 1839816 w 2655065"/>
                <a:gd name="connsiteY10" fmla="*/ 451828 h 528967"/>
                <a:gd name="connsiteX11" fmla="*/ 1961002 w 2655065"/>
                <a:gd name="connsiteY11" fmla="*/ 136 h 528967"/>
                <a:gd name="connsiteX12" fmla="*/ 2093204 w 2655065"/>
                <a:gd name="connsiteY12" fmla="*/ 506912 h 528967"/>
                <a:gd name="connsiteX13" fmla="*/ 2236424 w 2655065"/>
                <a:gd name="connsiteY13" fmla="*/ 33186 h 528967"/>
                <a:gd name="connsiteX14" fmla="*/ 2401677 w 2655065"/>
                <a:gd name="connsiteY14" fmla="*/ 528946 h 528967"/>
                <a:gd name="connsiteX15" fmla="*/ 2500829 w 2655065"/>
                <a:gd name="connsiteY15" fmla="*/ 55221 h 528967"/>
                <a:gd name="connsiteX16" fmla="*/ 2644048 w 2655065"/>
                <a:gd name="connsiteY16" fmla="*/ 506913 h 528967"/>
                <a:gd name="connsiteX17" fmla="*/ 2655065 w 2655065"/>
                <a:gd name="connsiteY17" fmla="*/ 451828 h 528967"/>
                <a:gd name="connsiteX0" fmla="*/ 0 w 2655065"/>
                <a:gd name="connsiteY0" fmla="*/ 418777 h 528967"/>
                <a:gd name="connsiteX1" fmla="*/ 209320 w 2655065"/>
                <a:gd name="connsiteY1" fmla="*/ 44204 h 528967"/>
                <a:gd name="connsiteX2" fmla="*/ 396608 w 2655065"/>
                <a:gd name="connsiteY2" fmla="*/ 396744 h 528967"/>
                <a:gd name="connsiteX3" fmla="*/ 605927 w 2655065"/>
                <a:gd name="connsiteY3" fmla="*/ 22170 h 528967"/>
                <a:gd name="connsiteX4" fmla="*/ 804231 w 2655065"/>
                <a:gd name="connsiteY4" fmla="*/ 418779 h 528967"/>
                <a:gd name="connsiteX5" fmla="*/ 969484 w 2655065"/>
                <a:gd name="connsiteY5" fmla="*/ 11153 h 528967"/>
                <a:gd name="connsiteX6" fmla="*/ 1145754 w 2655065"/>
                <a:gd name="connsiteY6" fmla="*/ 440811 h 528967"/>
                <a:gd name="connsiteX7" fmla="*/ 1288973 w 2655065"/>
                <a:gd name="connsiteY7" fmla="*/ 11153 h 528967"/>
                <a:gd name="connsiteX8" fmla="*/ 1465243 w 2655065"/>
                <a:gd name="connsiteY8" fmla="*/ 429794 h 528967"/>
                <a:gd name="connsiteX9" fmla="*/ 1652530 w 2655065"/>
                <a:gd name="connsiteY9" fmla="*/ 22169 h 528967"/>
                <a:gd name="connsiteX10" fmla="*/ 1839816 w 2655065"/>
                <a:gd name="connsiteY10" fmla="*/ 451828 h 528967"/>
                <a:gd name="connsiteX11" fmla="*/ 1961002 w 2655065"/>
                <a:gd name="connsiteY11" fmla="*/ 136 h 528967"/>
                <a:gd name="connsiteX12" fmla="*/ 2093204 w 2655065"/>
                <a:gd name="connsiteY12" fmla="*/ 506912 h 528967"/>
                <a:gd name="connsiteX13" fmla="*/ 2236424 w 2655065"/>
                <a:gd name="connsiteY13" fmla="*/ 33186 h 528967"/>
                <a:gd name="connsiteX14" fmla="*/ 2401677 w 2655065"/>
                <a:gd name="connsiteY14" fmla="*/ 528946 h 528967"/>
                <a:gd name="connsiteX15" fmla="*/ 2500829 w 2655065"/>
                <a:gd name="connsiteY15" fmla="*/ 55221 h 528967"/>
                <a:gd name="connsiteX16" fmla="*/ 2644048 w 2655065"/>
                <a:gd name="connsiteY16" fmla="*/ 506913 h 528967"/>
                <a:gd name="connsiteX17" fmla="*/ 2655065 w 2655065"/>
                <a:gd name="connsiteY17" fmla="*/ 451828 h 528967"/>
                <a:gd name="connsiteX0" fmla="*/ 0 w 2655065"/>
                <a:gd name="connsiteY0" fmla="*/ 418777 h 528967"/>
                <a:gd name="connsiteX1" fmla="*/ 209320 w 2655065"/>
                <a:gd name="connsiteY1" fmla="*/ 44204 h 528967"/>
                <a:gd name="connsiteX2" fmla="*/ 396608 w 2655065"/>
                <a:gd name="connsiteY2" fmla="*/ 396744 h 528967"/>
                <a:gd name="connsiteX3" fmla="*/ 605927 w 2655065"/>
                <a:gd name="connsiteY3" fmla="*/ 22170 h 528967"/>
                <a:gd name="connsiteX4" fmla="*/ 804231 w 2655065"/>
                <a:gd name="connsiteY4" fmla="*/ 418779 h 528967"/>
                <a:gd name="connsiteX5" fmla="*/ 969484 w 2655065"/>
                <a:gd name="connsiteY5" fmla="*/ 11153 h 528967"/>
                <a:gd name="connsiteX6" fmla="*/ 1156771 w 2655065"/>
                <a:gd name="connsiteY6" fmla="*/ 396744 h 528967"/>
                <a:gd name="connsiteX7" fmla="*/ 1288973 w 2655065"/>
                <a:gd name="connsiteY7" fmla="*/ 11153 h 528967"/>
                <a:gd name="connsiteX8" fmla="*/ 1465243 w 2655065"/>
                <a:gd name="connsiteY8" fmla="*/ 429794 h 528967"/>
                <a:gd name="connsiteX9" fmla="*/ 1652530 w 2655065"/>
                <a:gd name="connsiteY9" fmla="*/ 22169 h 528967"/>
                <a:gd name="connsiteX10" fmla="*/ 1839816 w 2655065"/>
                <a:gd name="connsiteY10" fmla="*/ 451828 h 528967"/>
                <a:gd name="connsiteX11" fmla="*/ 1961002 w 2655065"/>
                <a:gd name="connsiteY11" fmla="*/ 136 h 528967"/>
                <a:gd name="connsiteX12" fmla="*/ 2093204 w 2655065"/>
                <a:gd name="connsiteY12" fmla="*/ 506912 h 528967"/>
                <a:gd name="connsiteX13" fmla="*/ 2236424 w 2655065"/>
                <a:gd name="connsiteY13" fmla="*/ 33186 h 528967"/>
                <a:gd name="connsiteX14" fmla="*/ 2401677 w 2655065"/>
                <a:gd name="connsiteY14" fmla="*/ 528946 h 528967"/>
                <a:gd name="connsiteX15" fmla="*/ 2500829 w 2655065"/>
                <a:gd name="connsiteY15" fmla="*/ 55221 h 528967"/>
                <a:gd name="connsiteX16" fmla="*/ 2644048 w 2655065"/>
                <a:gd name="connsiteY16" fmla="*/ 506913 h 528967"/>
                <a:gd name="connsiteX17" fmla="*/ 2655065 w 2655065"/>
                <a:gd name="connsiteY17" fmla="*/ 451828 h 528967"/>
                <a:gd name="connsiteX0" fmla="*/ 0 w 2655065"/>
                <a:gd name="connsiteY0" fmla="*/ 418777 h 528967"/>
                <a:gd name="connsiteX1" fmla="*/ 209320 w 2655065"/>
                <a:gd name="connsiteY1" fmla="*/ 44204 h 528967"/>
                <a:gd name="connsiteX2" fmla="*/ 396608 w 2655065"/>
                <a:gd name="connsiteY2" fmla="*/ 396744 h 528967"/>
                <a:gd name="connsiteX3" fmla="*/ 605927 w 2655065"/>
                <a:gd name="connsiteY3" fmla="*/ 22170 h 528967"/>
                <a:gd name="connsiteX4" fmla="*/ 804231 w 2655065"/>
                <a:gd name="connsiteY4" fmla="*/ 418779 h 528967"/>
                <a:gd name="connsiteX5" fmla="*/ 969484 w 2655065"/>
                <a:gd name="connsiteY5" fmla="*/ 11153 h 528967"/>
                <a:gd name="connsiteX6" fmla="*/ 1156771 w 2655065"/>
                <a:gd name="connsiteY6" fmla="*/ 396744 h 528967"/>
                <a:gd name="connsiteX7" fmla="*/ 1288973 w 2655065"/>
                <a:gd name="connsiteY7" fmla="*/ 11153 h 528967"/>
                <a:gd name="connsiteX8" fmla="*/ 1509310 w 2655065"/>
                <a:gd name="connsiteY8" fmla="*/ 418778 h 528967"/>
                <a:gd name="connsiteX9" fmla="*/ 1652530 w 2655065"/>
                <a:gd name="connsiteY9" fmla="*/ 22169 h 528967"/>
                <a:gd name="connsiteX10" fmla="*/ 1839816 w 2655065"/>
                <a:gd name="connsiteY10" fmla="*/ 451828 h 528967"/>
                <a:gd name="connsiteX11" fmla="*/ 1961002 w 2655065"/>
                <a:gd name="connsiteY11" fmla="*/ 136 h 528967"/>
                <a:gd name="connsiteX12" fmla="*/ 2093204 w 2655065"/>
                <a:gd name="connsiteY12" fmla="*/ 506912 h 528967"/>
                <a:gd name="connsiteX13" fmla="*/ 2236424 w 2655065"/>
                <a:gd name="connsiteY13" fmla="*/ 33186 h 528967"/>
                <a:gd name="connsiteX14" fmla="*/ 2401677 w 2655065"/>
                <a:gd name="connsiteY14" fmla="*/ 528946 h 528967"/>
                <a:gd name="connsiteX15" fmla="*/ 2500829 w 2655065"/>
                <a:gd name="connsiteY15" fmla="*/ 55221 h 528967"/>
                <a:gd name="connsiteX16" fmla="*/ 2644048 w 2655065"/>
                <a:gd name="connsiteY16" fmla="*/ 506913 h 528967"/>
                <a:gd name="connsiteX17" fmla="*/ 2655065 w 2655065"/>
                <a:gd name="connsiteY17" fmla="*/ 451828 h 528967"/>
                <a:gd name="connsiteX0" fmla="*/ 0 w 2655065"/>
                <a:gd name="connsiteY0" fmla="*/ 418777 h 528967"/>
                <a:gd name="connsiteX1" fmla="*/ 209320 w 2655065"/>
                <a:gd name="connsiteY1" fmla="*/ 44204 h 528967"/>
                <a:gd name="connsiteX2" fmla="*/ 396608 w 2655065"/>
                <a:gd name="connsiteY2" fmla="*/ 396744 h 528967"/>
                <a:gd name="connsiteX3" fmla="*/ 605927 w 2655065"/>
                <a:gd name="connsiteY3" fmla="*/ 22170 h 528967"/>
                <a:gd name="connsiteX4" fmla="*/ 804231 w 2655065"/>
                <a:gd name="connsiteY4" fmla="*/ 418779 h 528967"/>
                <a:gd name="connsiteX5" fmla="*/ 969484 w 2655065"/>
                <a:gd name="connsiteY5" fmla="*/ 11153 h 528967"/>
                <a:gd name="connsiteX6" fmla="*/ 1156771 w 2655065"/>
                <a:gd name="connsiteY6" fmla="*/ 396744 h 528967"/>
                <a:gd name="connsiteX7" fmla="*/ 1288973 w 2655065"/>
                <a:gd name="connsiteY7" fmla="*/ 11153 h 528967"/>
                <a:gd name="connsiteX8" fmla="*/ 1509310 w 2655065"/>
                <a:gd name="connsiteY8" fmla="*/ 418778 h 528967"/>
                <a:gd name="connsiteX9" fmla="*/ 1696598 w 2655065"/>
                <a:gd name="connsiteY9" fmla="*/ 22169 h 528967"/>
                <a:gd name="connsiteX10" fmla="*/ 1839816 w 2655065"/>
                <a:gd name="connsiteY10" fmla="*/ 451828 h 528967"/>
                <a:gd name="connsiteX11" fmla="*/ 1961002 w 2655065"/>
                <a:gd name="connsiteY11" fmla="*/ 136 h 528967"/>
                <a:gd name="connsiteX12" fmla="*/ 2093204 w 2655065"/>
                <a:gd name="connsiteY12" fmla="*/ 506912 h 528967"/>
                <a:gd name="connsiteX13" fmla="*/ 2236424 w 2655065"/>
                <a:gd name="connsiteY13" fmla="*/ 33186 h 528967"/>
                <a:gd name="connsiteX14" fmla="*/ 2401677 w 2655065"/>
                <a:gd name="connsiteY14" fmla="*/ 528946 h 528967"/>
                <a:gd name="connsiteX15" fmla="*/ 2500829 w 2655065"/>
                <a:gd name="connsiteY15" fmla="*/ 55221 h 528967"/>
                <a:gd name="connsiteX16" fmla="*/ 2644048 w 2655065"/>
                <a:gd name="connsiteY16" fmla="*/ 506913 h 528967"/>
                <a:gd name="connsiteX17" fmla="*/ 2655065 w 2655065"/>
                <a:gd name="connsiteY17" fmla="*/ 451828 h 528967"/>
                <a:gd name="connsiteX0" fmla="*/ 0 w 2655065"/>
                <a:gd name="connsiteY0" fmla="*/ 418840 h 529030"/>
                <a:gd name="connsiteX1" fmla="*/ 209320 w 2655065"/>
                <a:gd name="connsiteY1" fmla="*/ 44267 h 529030"/>
                <a:gd name="connsiteX2" fmla="*/ 396608 w 2655065"/>
                <a:gd name="connsiteY2" fmla="*/ 396807 h 529030"/>
                <a:gd name="connsiteX3" fmla="*/ 605927 w 2655065"/>
                <a:gd name="connsiteY3" fmla="*/ 22233 h 529030"/>
                <a:gd name="connsiteX4" fmla="*/ 804231 w 2655065"/>
                <a:gd name="connsiteY4" fmla="*/ 418842 h 529030"/>
                <a:gd name="connsiteX5" fmla="*/ 969484 w 2655065"/>
                <a:gd name="connsiteY5" fmla="*/ 11216 h 529030"/>
                <a:gd name="connsiteX6" fmla="*/ 1156771 w 2655065"/>
                <a:gd name="connsiteY6" fmla="*/ 396807 h 529030"/>
                <a:gd name="connsiteX7" fmla="*/ 1288973 w 2655065"/>
                <a:gd name="connsiteY7" fmla="*/ 11216 h 529030"/>
                <a:gd name="connsiteX8" fmla="*/ 1509310 w 2655065"/>
                <a:gd name="connsiteY8" fmla="*/ 418841 h 529030"/>
                <a:gd name="connsiteX9" fmla="*/ 1696598 w 2655065"/>
                <a:gd name="connsiteY9" fmla="*/ 22232 h 529030"/>
                <a:gd name="connsiteX10" fmla="*/ 1905917 w 2655065"/>
                <a:gd name="connsiteY10" fmla="*/ 440874 h 529030"/>
                <a:gd name="connsiteX11" fmla="*/ 1961002 w 2655065"/>
                <a:gd name="connsiteY11" fmla="*/ 199 h 529030"/>
                <a:gd name="connsiteX12" fmla="*/ 2093204 w 2655065"/>
                <a:gd name="connsiteY12" fmla="*/ 506975 h 529030"/>
                <a:gd name="connsiteX13" fmla="*/ 2236424 w 2655065"/>
                <a:gd name="connsiteY13" fmla="*/ 33249 h 529030"/>
                <a:gd name="connsiteX14" fmla="*/ 2401677 w 2655065"/>
                <a:gd name="connsiteY14" fmla="*/ 529009 h 529030"/>
                <a:gd name="connsiteX15" fmla="*/ 2500829 w 2655065"/>
                <a:gd name="connsiteY15" fmla="*/ 55284 h 529030"/>
                <a:gd name="connsiteX16" fmla="*/ 2644048 w 2655065"/>
                <a:gd name="connsiteY16" fmla="*/ 506976 h 529030"/>
                <a:gd name="connsiteX17" fmla="*/ 2655065 w 2655065"/>
                <a:gd name="connsiteY17" fmla="*/ 451891 h 529030"/>
                <a:gd name="connsiteX0" fmla="*/ 0 w 2655065"/>
                <a:gd name="connsiteY0" fmla="*/ 407650 h 517840"/>
                <a:gd name="connsiteX1" fmla="*/ 209320 w 2655065"/>
                <a:gd name="connsiteY1" fmla="*/ 33077 h 517840"/>
                <a:gd name="connsiteX2" fmla="*/ 396608 w 2655065"/>
                <a:gd name="connsiteY2" fmla="*/ 385617 h 517840"/>
                <a:gd name="connsiteX3" fmla="*/ 605927 w 2655065"/>
                <a:gd name="connsiteY3" fmla="*/ 11043 h 517840"/>
                <a:gd name="connsiteX4" fmla="*/ 804231 w 2655065"/>
                <a:gd name="connsiteY4" fmla="*/ 407652 h 517840"/>
                <a:gd name="connsiteX5" fmla="*/ 969484 w 2655065"/>
                <a:gd name="connsiteY5" fmla="*/ 26 h 517840"/>
                <a:gd name="connsiteX6" fmla="*/ 1156771 w 2655065"/>
                <a:gd name="connsiteY6" fmla="*/ 385617 h 517840"/>
                <a:gd name="connsiteX7" fmla="*/ 1288973 w 2655065"/>
                <a:gd name="connsiteY7" fmla="*/ 26 h 517840"/>
                <a:gd name="connsiteX8" fmla="*/ 1509310 w 2655065"/>
                <a:gd name="connsiteY8" fmla="*/ 407651 h 517840"/>
                <a:gd name="connsiteX9" fmla="*/ 1696598 w 2655065"/>
                <a:gd name="connsiteY9" fmla="*/ 11042 h 517840"/>
                <a:gd name="connsiteX10" fmla="*/ 1905917 w 2655065"/>
                <a:gd name="connsiteY10" fmla="*/ 429684 h 517840"/>
                <a:gd name="connsiteX11" fmla="*/ 2038120 w 2655065"/>
                <a:gd name="connsiteY11" fmla="*/ 22060 h 517840"/>
                <a:gd name="connsiteX12" fmla="*/ 2093204 w 2655065"/>
                <a:gd name="connsiteY12" fmla="*/ 495785 h 517840"/>
                <a:gd name="connsiteX13" fmla="*/ 2236424 w 2655065"/>
                <a:gd name="connsiteY13" fmla="*/ 22059 h 517840"/>
                <a:gd name="connsiteX14" fmla="*/ 2401677 w 2655065"/>
                <a:gd name="connsiteY14" fmla="*/ 517819 h 517840"/>
                <a:gd name="connsiteX15" fmla="*/ 2500829 w 2655065"/>
                <a:gd name="connsiteY15" fmla="*/ 44094 h 517840"/>
                <a:gd name="connsiteX16" fmla="*/ 2644048 w 2655065"/>
                <a:gd name="connsiteY16" fmla="*/ 495786 h 517840"/>
                <a:gd name="connsiteX17" fmla="*/ 2655065 w 2655065"/>
                <a:gd name="connsiteY17" fmla="*/ 440701 h 517840"/>
                <a:gd name="connsiteX0" fmla="*/ 0 w 2644048"/>
                <a:gd name="connsiteY0" fmla="*/ 407650 h 517840"/>
                <a:gd name="connsiteX1" fmla="*/ 209320 w 2644048"/>
                <a:gd name="connsiteY1" fmla="*/ 33077 h 517840"/>
                <a:gd name="connsiteX2" fmla="*/ 396608 w 2644048"/>
                <a:gd name="connsiteY2" fmla="*/ 385617 h 517840"/>
                <a:gd name="connsiteX3" fmla="*/ 605927 w 2644048"/>
                <a:gd name="connsiteY3" fmla="*/ 11043 h 517840"/>
                <a:gd name="connsiteX4" fmla="*/ 804231 w 2644048"/>
                <a:gd name="connsiteY4" fmla="*/ 407652 h 517840"/>
                <a:gd name="connsiteX5" fmla="*/ 969484 w 2644048"/>
                <a:gd name="connsiteY5" fmla="*/ 26 h 517840"/>
                <a:gd name="connsiteX6" fmla="*/ 1156771 w 2644048"/>
                <a:gd name="connsiteY6" fmla="*/ 385617 h 517840"/>
                <a:gd name="connsiteX7" fmla="*/ 1288973 w 2644048"/>
                <a:gd name="connsiteY7" fmla="*/ 26 h 517840"/>
                <a:gd name="connsiteX8" fmla="*/ 1509310 w 2644048"/>
                <a:gd name="connsiteY8" fmla="*/ 407651 h 517840"/>
                <a:gd name="connsiteX9" fmla="*/ 1696598 w 2644048"/>
                <a:gd name="connsiteY9" fmla="*/ 11042 h 517840"/>
                <a:gd name="connsiteX10" fmla="*/ 1905917 w 2644048"/>
                <a:gd name="connsiteY10" fmla="*/ 429684 h 517840"/>
                <a:gd name="connsiteX11" fmla="*/ 2038120 w 2644048"/>
                <a:gd name="connsiteY11" fmla="*/ 22060 h 517840"/>
                <a:gd name="connsiteX12" fmla="*/ 2093204 w 2644048"/>
                <a:gd name="connsiteY12" fmla="*/ 495785 h 517840"/>
                <a:gd name="connsiteX13" fmla="*/ 2236424 w 2644048"/>
                <a:gd name="connsiteY13" fmla="*/ 22059 h 517840"/>
                <a:gd name="connsiteX14" fmla="*/ 2401677 w 2644048"/>
                <a:gd name="connsiteY14" fmla="*/ 517819 h 517840"/>
                <a:gd name="connsiteX15" fmla="*/ 2500829 w 2644048"/>
                <a:gd name="connsiteY15" fmla="*/ 44094 h 517840"/>
                <a:gd name="connsiteX16" fmla="*/ 2644048 w 2644048"/>
                <a:gd name="connsiteY16" fmla="*/ 495786 h 517840"/>
                <a:gd name="connsiteX0" fmla="*/ 0 w 2500829"/>
                <a:gd name="connsiteY0" fmla="*/ 407650 h 517840"/>
                <a:gd name="connsiteX1" fmla="*/ 209320 w 2500829"/>
                <a:gd name="connsiteY1" fmla="*/ 33077 h 517840"/>
                <a:gd name="connsiteX2" fmla="*/ 396608 w 2500829"/>
                <a:gd name="connsiteY2" fmla="*/ 385617 h 517840"/>
                <a:gd name="connsiteX3" fmla="*/ 605927 w 2500829"/>
                <a:gd name="connsiteY3" fmla="*/ 11043 h 517840"/>
                <a:gd name="connsiteX4" fmla="*/ 804231 w 2500829"/>
                <a:gd name="connsiteY4" fmla="*/ 407652 h 517840"/>
                <a:gd name="connsiteX5" fmla="*/ 969484 w 2500829"/>
                <a:gd name="connsiteY5" fmla="*/ 26 h 517840"/>
                <a:gd name="connsiteX6" fmla="*/ 1156771 w 2500829"/>
                <a:gd name="connsiteY6" fmla="*/ 385617 h 517840"/>
                <a:gd name="connsiteX7" fmla="*/ 1288973 w 2500829"/>
                <a:gd name="connsiteY7" fmla="*/ 26 h 517840"/>
                <a:gd name="connsiteX8" fmla="*/ 1509310 w 2500829"/>
                <a:gd name="connsiteY8" fmla="*/ 407651 h 517840"/>
                <a:gd name="connsiteX9" fmla="*/ 1696598 w 2500829"/>
                <a:gd name="connsiteY9" fmla="*/ 11042 h 517840"/>
                <a:gd name="connsiteX10" fmla="*/ 1905917 w 2500829"/>
                <a:gd name="connsiteY10" fmla="*/ 429684 h 517840"/>
                <a:gd name="connsiteX11" fmla="*/ 2038120 w 2500829"/>
                <a:gd name="connsiteY11" fmla="*/ 22060 h 517840"/>
                <a:gd name="connsiteX12" fmla="*/ 2093204 w 2500829"/>
                <a:gd name="connsiteY12" fmla="*/ 495785 h 517840"/>
                <a:gd name="connsiteX13" fmla="*/ 2236424 w 2500829"/>
                <a:gd name="connsiteY13" fmla="*/ 22059 h 517840"/>
                <a:gd name="connsiteX14" fmla="*/ 2401677 w 2500829"/>
                <a:gd name="connsiteY14" fmla="*/ 517819 h 517840"/>
                <a:gd name="connsiteX15" fmla="*/ 2500829 w 2500829"/>
                <a:gd name="connsiteY15" fmla="*/ 44094 h 517840"/>
                <a:gd name="connsiteX0" fmla="*/ 0 w 2401677"/>
                <a:gd name="connsiteY0" fmla="*/ 407650 h 517819"/>
                <a:gd name="connsiteX1" fmla="*/ 209320 w 2401677"/>
                <a:gd name="connsiteY1" fmla="*/ 33077 h 517819"/>
                <a:gd name="connsiteX2" fmla="*/ 396608 w 2401677"/>
                <a:gd name="connsiteY2" fmla="*/ 385617 h 517819"/>
                <a:gd name="connsiteX3" fmla="*/ 605927 w 2401677"/>
                <a:gd name="connsiteY3" fmla="*/ 11043 h 517819"/>
                <a:gd name="connsiteX4" fmla="*/ 804231 w 2401677"/>
                <a:gd name="connsiteY4" fmla="*/ 407652 h 517819"/>
                <a:gd name="connsiteX5" fmla="*/ 969484 w 2401677"/>
                <a:gd name="connsiteY5" fmla="*/ 26 h 517819"/>
                <a:gd name="connsiteX6" fmla="*/ 1156771 w 2401677"/>
                <a:gd name="connsiteY6" fmla="*/ 385617 h 517819"/>
                <a:gd name="connsiteX7" fmla="*/ 1288973 w 2401677"/>
                <a:gd name="connsiteY7" fmla="*/ 26 h 517819"/>
                <a:gd name="connsiteX8" fmla="*/ 1509310 w 2401677"/>
                <a:gd name="connsiteY8" fmla="*/ 407651 h 517819"/>
                <a:gd name="connsiteX9" fmla="*/ 1696598 w 2401677"/>
                <a:gd name="connsiteY9" fmla="*/ 11042 h 517819"/>
                <a:gd name="connsiteX10" fmla="*/ 1905917 w 2401677"/>
                <a:gd name="connsiteY10" fmla="*/ 429684 h 517819"/>
                <a:gd name="connsiteX11" fmla="*/ 2038120 w 2401677"/>
                <a:gd name="connsiteY11" fmla="*/ 22060 h 517819"/>
                <a:gd name="connsiteX12" fmla="*/ 2093204 w 2401677"/>
                <a:gd name="connsiteY12" fmla="*/ 495785 h 517819"/>
                <a:gd name="connsiteX13" fmla="*/ 2236424 w 2401677"/>
                <a:gd name="connsiteY13" fmla="*/ 22059 h 517819"/>
                <a:gd name="connsiteX14" fmla="*/ 2401677 w 2401677"/>
                <a:gd name="connsiteY14" fmla="*/ 517819 h 517819"/>
                <a:gd name="connsiteX0" fmla="*/ 0 w 2236424"/>
                <a:gd name="connsiteY0" fmla="*/ 407650 h 495785"/>
                <a:gd name="connsiteX1" fmla="*/ 209320 w 2236424"/>
                <a:gd name="connsiteY1" fmla="*/ 33077 h 495785"/>
                <a:gd name="connsiteX2" fmla="*/ 396608 w 2236424"/>
                <a:gd name="connsiteY2" fmla="*/ 385617 h 495785"/>
                <a:gd name="connsiteX3" fmla="*/ 605927 w 2236424"/>
                <a:gd name="connsiteY3" fmla="*/ 11043 h 495785"/>
                <a:gd name="connsiteX4" fmla="*/ 804231 w 2236424"/>
                <a:gd name="connsiteY4" fmla="*/ 407652 h 495785"/>
                <a:gd name="connsiteX5" fmla="*/ 969484 w 2236424"/>
                <a:gd name="connsiteY5" fmla="*/ 26 h 495785"/>
                <a:gd name="connsiteX6" fmla="*/ 1156771 w 2236424"/>
                <a:gd name="connsiteY6" fmla="*/ 385617 h 495785"/>
                <a:gd name="connsiteX7" fmla="*/ 1288973 w 2236424"/>
                <a:gd name="connsiteY7" fmla="*/ 26 h 495785"/>
                <a:gd name="connsiteX8" fmla="*/ 1509310 w 2236424"/>
                <a:gd name="connsiteY8" fmla="*/ 407651 h 495785"/>
                <a:gd name="connsiteX9" fmla="*/ 1696598 w 2236424"/>
                <a:gd name="connsiteY9" fmla="*/ 11042 h 495785"/>
                <a:gd name="connsiteX10" fmla="*/ 1905917 w 2236424"/>
                <a:gd name="connsiteY10" fmla="*/ 429684 h 495785"/>
                <a:gd name="connsiteX11" fmla="*/ 2038120 w 2236424"/>
                <a:gd name="connsiteY11" fmla="*/ 22060 h 495785"/>
                <a:gd name="connsiteX12" fmla="*/ 2093204 w 2236424"/>
                <a:gd name="connsiteY12" fmla="*/ 495785 h 495785"/>
                <a:gd name="connsiteX13" fmla="*/ 2236424 w 2236424"/>
                <a:gd name="connsiteY13" fmla="*/ 22059 h 495785"/>
                <a:gd name="connsiteX0" fmla="*/ 0 w 2093204"/>
                <a:gd name="connsiteY0" fmla="*/ 407650 h 495785"/>
                <a:gd name="connsiteX1" fmla="*/ 209320 w 2093204"/>
                <a:gd name="connsiteY1" fmla="*/ 33077 h 495785"/>
                <a:gd name="connsiteX2" fmla="*/ 396608 w 2093204"/>
                <a:gd name="connsiteY2" fmla="*/ 385617 h 495785"/>
                <a:gd name="connsiteX3" fmla="*/ 605927 w 2093204"/>
                <a:gd name="connsiteY3" fmla="*/ 11043 h 495785"/>
                <a:gd name="connsiteX4" fmla="*/ 804231 w 2093204"/>
                <a:gd name="connsiteY4" fmla="*/ 407652 h 495785"/>
                <a:gd name="connsiteX5" fmla="*/ 969484 w 2093204"/>
                <a:gd name="connsiteY5" fmla="*/ 26 h 495785"/>
                <a:gd name="connsiteX6" fmla="*/ 1156771 w 2093204"/>
                <a:gd name="connsiteY6" fmla="*/ 385617 h 495785"/>
                <a:gd name="connsiteX7" fmla="*/ 1288973 w 2093204"/>
                <a:gd name="connsiteY7" fmla="*/ 26 h 495785"/>
                <a:gd name="connsiteX8" fmla="*/ 1509310 w 2093204"/>
                <a:gd name="connsiteY8" fmla="*/ 407651 h 495785"/>
                <a:gd name="connsiteX9" fmla="*/ 1696598 w 2093204"/>
                <a:gd name="connsiteY9" fmla="*/ 11042 h 495785"/>
                <a:gd name="connsiteX10" fmla="*/ 1905917 w 2093204"/>
                <a:gd name="connsiteY10" fmla="*/ 429684 h 495785"/>
                <a:gd name="connsiteX11" fmla="*/ 2038120 w 2093204"/>
                <a:gd name="connsiteY11" fmla="*/ 22060 h 495785"/>
                <a:gd name="connsiteX12" fmla="*/ 2093204 w 2093204"/>
                <a:gd name="connsiteY12" fmla="*/ 495785 h 495785"/>
                <a:gd name="connsiteX0" fmla="*/ 0 w 2038120"/>
                <a:gd name="connsiteY0" fmla="*/ 407650 h 429689"/>
                <a:gd name="connsiteX1" fmla="*/ 209320 w 2038120"/>
                <a:gd name="connsiteY1" fmla="*/ 33077 h 429689"/>
                <a:gd name="connsiteX2" fmla="*/ 396608 w 2038120"/>
                <a:gd name="connsiteY2" fmla="*/ 385617 h 429689"/>
                <a:gd name="connsiteX3" fmla="*/ 605927 w 2038120"/>
                <a:gd name="connsiteY3" fmla="*/ 11043 h 429689"/>
                <a:gd name="connsiteX4" fmla="*/ 804231 w 2038120"/>
                <a:gd name="connsiteY4" fmla="*/ 407652 h 429689"/>
                <a:gd name="connsiteX5" fmla="*/ 969484 w 2038120"/>
                <a:gd name="connsiteY5" fmla="*/ 26 h 429689"/>
                <a:gd name="connsiteX6" fmla="*/ 1156771 w 2038120"/>
                <a:gd name="connsiteY6" fmla="*/ 385617 h 429689"/>
                <a:gd name="connsiteX7" fmla="*/ 1288973 w 2038120"/>
                <a:gd name="connsiteY7" fmla="*/ 26 h 429689"/>
                <a:gd name="connsiteX8" fmla="*/ 1509310 w 2038120"/>
                <a:gd name="connsiteY8" fmla="*/ 407651 h 429689"/>
                <a:gd name="connsiteX9" fmla="*/ 1696598 w 2038120"/>
                <a:gd name="connsiteY9" fmla="*/ 11042 h 429689"/>
                <a:gd name="connsiteX10" fmla="*/ 1905917 w 2038120"/>
                <a:gd name="connsiteY10" fmla="*/ 429684 h 429689"/>
                <a:gd name="connsiteX11" fmla="*/ 2038120 w 2038120"/>
                <a:gd name="connsiteY11" fmla="*/ 22060 h 429689"/>
                <a:gd name="connsiteX0" fmla="*/ 0 w 1905917"/>
                <a:gd name="connsiteY0" fmla="*/ 407650 h 429684"/>
                <a:gd name="connsiteX1" fmla="*/ 209320 w 1905917"/>
                <a:gd name="connsiteY1" fmla="*/ 33077 h 429684"/>
                <a:gd name="connsiteX2" fmla="*/ 396608 w 1905917"/>
                <a:gd name="connsiteY2" fmla="*/ 385617 h 429684"/>
                <a:gd name="connsiteX3" fmla="*/ 605927 w 1905917"/>
                <a:gd name="connsiteY3" fmla="*/ 11043 h 429684"/>
                <a:gd name="connsiteX4" fmla="*/ 804231 w 1905917"/>
                <a:gd name="connsiteY4" fmla="*/ 407652 h 429684"/>
                <a:gd name="connsiteX5" fmla="*/ 969484 w 1905917"/>
                <a:gd name="connsiteY5" fmla="*/ 26 h 429684"/>
                <a:gd name="connsiteX6" fmla="*/ 1156771 w 1905917"/>
                <a:gd name="connsiteY6" fmla="*/ 385617 h 429684"/>
                <a:gd name="connsiteX7" fmla="*/ 1288973 w 1905917"/>
                <a:gd name="connsiteY7" fmla="*/ 26 h 429684"/>
                <a:gd name="connsiteX8" fmla="*/ 1509310 w 1905917"/>
                <a:gd name="connsiteY8" fmla="*/ 407651 h 429684"/>
                <a:gd name="connsiteX9" fmla="*/ 1696598 w 1905917"/>
                <a:gd name="connsiteY9" fmla="*/ 11042 h 429684"/>
                <a:gd name="connsiteX10" fmla="*/ 1905917 w 1905917"/>
                <a:gd name="connsiteY10" fmla="*/ 429684 h 429684"/>
                <a:gd name="connsiteX0" fmla="*/ 0 w 1905917"/>
                <a:gd name="connsiteY0" fmla="*/ 418665 h 440699"/>
                <a:gd name="connsiteX1" fmla="*/ 209320 w 1905917"/>
                <a:gd name="connsiteY1" fmla="*/ 25 h 440699"/>
                <a:gd name="connsiteX2" fmla="*/ 396608 w 1905917"/>
                <a:gd name="connsiteY2" fmla="*/ 396632 h 440699"/>
                <a:gd name="connsiteX3" fmla="*/ 605927 w 1905917"/>
                <a:gd name="connsiteY3" fmla="*/ 22058 h 440699"/>
                <a:gd name="connsiteX4" fmla="*/ 804231 w 1905917"/>
                <a:gd name="connsiteY4" fmla="*/ 418667 h 440699"/>
                <a:gd name="connsiteX5" fmla="*/ 969484 w 1905917"/>
                <a:gd name="connsiteY5" fmla="*/ 11041 h 440699"/>
                <a:gd name="connsiteX6" fmla="*/ 1156771 w 1905917"/>
                <a:gd name="connsiteY6" fmla="*/ 396632 h 440699"/>
                <a:gd name="connsiteX7" fmla="*/ 1288973 w 1905917"/>
                <a:gd name="connsiteY7" fmla="*/ 11041 h 440699"/>
                <a:gd name="connsiteX8" fmla="*/ 1509310 w 1905917"/>
                <a:gd name="connsiteY8" fmla="*/ 418666 h 440699"/>
                <a:gd name="connsiteX9" fmla="*/ 1696598 w 1905917"/>
                <a:gd name="connsiteY9" fmla="*/ 22057 h 440699"/>
                <a:gd name="connsiteX10" fmla="*/ 1905917 w 1905917"/>
                <a:gd name="connsiteY10" fmla="*/ 440699 h 440699"/>
                <a:gd name="connsiteX0" fmla="*/ 0 w 1905917"/>
                <a:gd name="connsiteY0" fmla="*/ 418666 h 440700"/>
                <a:gd name="connsiteX1" fmla="*/ 209320 w 1905917"/>
                <a:gd name="connsiteY1" fmla="*/ 26 h 440700"/>
                <a:gd name="connsiteX2" fmla="*/ 396608 w 1905917"/>
                <a:gd name="connsiteY2" fmla="*/ 396633 h 440700"/>
                <a:gd name="connsiteX3" fmla="*/ 594910 w 1905917"/>
                <a:gd name="connsiteY3" fmla="*/ 25 h 440700"/>
                <a:gd name="connsiteX4" fmla="*/ 804231 w 1905917"/>
                <a:gd name="connsiteY4" fmla="*/ 418668 h 440700"/>
                <a:gd name="connsiteX5" fmla="*/ 969484 w 1905917"/>
                <a:gd name="connsiteY5" fmla="*/ 11042 h 440700"/>
                <a:gd name="connsiteX6" fmla="*/ 1156771 w 1905917"/>
                <a:gd name="connsiteY6" fmla="*/ 396633 h 440700"/>
                <a:gd name="connsiteX7" fmla="*/ 1288973 w 1905917"/>
                <a:gd name="connsiteY7" fmla="*/ 11042 h 440700"/>
                <a:gd name="connsiteX8" fmla="*/ 1509310 w 1905917"/>
                <a:gd name="connsiteY8" fmla="*/ 418667 h 440700"/>
                <a:gd name="connsiteX9" fmla="*/ 1696598 w 1905917"/>
                <a:gd name="connsiteY9" fmla="*/ 22058 h 440700"/>
                <a:gd name="connsiteX10" fmla="*/ 1905917 w 1905917"/>
                <a:gd name="connsiteY10" fmla="*/ 440700 h 440700"/>
                <a:gd name="connsiteX0" fmla="*/ 0 w 1916934"/>
                <a:gd name="connsiteY0" fmla="*/ 418666 h 418674"/>
                <a:gd name="connsiteX1" fmla="*/ 209320 w 1916934"/>
                <a:gd name="connsiteY1" fmla="*/ 26 h 418674"/>
                <a:gd name="connsiteX2" fmla="*/ 396608 w 1916934"/>
                <a:gd name="connsiteY2" fmla="*/ 396633 h 418674"/>
                <a:gd name="connsiteX3" fmla="*/ 594910 w 1916934"/>
                <a:gd name="connsiteY3" fmla="*/ 25 h 418674"/>
                <a:gd name="connsiteX4" fmla="*/ 804231 w 1916934"/>
                <a:gd name="connsiteY4" fmla="*/ 418668 h 418674"/>
                <a:gd name="connsiteX5" fmla="*/ 969484 w 1916934"/>
                <a:gd name="connsiteY5" fmla="*/ 11042 h 418674"/>
                <a:gd name="connsiteX6" fmla="*/ 1156771 w 1916934"/>
                <a:gd name="connsiteY6" fmla="*/ 396633 h 418674"/>
                <a:gd name="connsiteX7" fmla="*/ 1288973 w 1916934"/>
                <a:gd name="connsiteY7" fmla="*/ 11042 h 418674"/>
                <a:gd name="connsiteX8" fmla="*/ 1509310 w 1916934"/>
                <a:gd name="connsiteY8" fmla="*/ 418667 h 418674"/>
                <a:gd name="connsiteX9" fmla="*/ 1696598 w 1916934"/>
                <a:gd name="connsiteY9" fmla="*/ 22058 h 418674"/>
                <a:gd name="connsiteX10" fmla="*/ 1916934 w 1916934"/>
                <a:gd name="connsiteY10" fmla="*/ 418666 h 418674"/>
                <a:gd name="connsiteX0" fmla="*/ 0 w 1916934"/>
                <a:gd name="connsiteY0" fmla="*/ 418666 h 418674"/>
                <a:gd name="connsiteX1" fmla="*/ 209320 w 1916934"/>
                <a:gd name="connsiteY1" fmla="*/ 26 h 418674"/>
                <a:gd name="connsiteX2" fmla="*/ 396608 w 1916934"/>
                <a:gd name="connsiteY2" fmla="*/ 396633 h 418674"/>
                <a:gd name="connsiteX3" fmla="*/ 594910 w 1916934"/>
                <a:gd name="connsiteY3" fmla="*/ 25 h 418674"/>
                <a:gd name="connsiteX4" fmla="*/ 804231 w 1916934"/>
                <a:gd name="connsiteY4" fmla="*/ 418668 h 418674"/>
                <a:gd name="connsiteX5" fmla="*/ 969484 w 1916934"/>
                <a:gd name="connsiteY5" fmla="*/ 11042 h 418674"/>
                <a:gd name="connsiteX6" fmla="*/ 1156771 w 1916934"/>
                <a:gd name="connsiteY6" fmla="*/ 396633 h 418674"/>
                <a:gd name="connsiteX7" fmla="*/ 1288973 w 1916934"/>
                <a:gd name="connsiteY7" fmla="*/ 11042 h 418674"/>
                <a:gd name="connsiteX8" fmla="*/ 1509310 w 1916934"/>
                <a:gd name="connsiteY8" fmla="*/ 385617 h 418674"/>
                <a:gd name="connsiteX9" fmla="*/ 1696598 w 1916934"/>
                <a:gd name="connsiteY9" fmla="*/ 22058 h 418674"/>
                <a:gd name="connsiteX10" fmla="*/ 1916934 w 1916934"/>
                <a:gd name="connsiteY10" fmla="*/ 418666 h 418674"/>
                <a:gd name="connsiteX0" fmla="*/ 0 w 1916934"/>
                <a:gd name="connsiteY0" fmla="*/ 418666 h 418674"/>
                <a:gd name="connsiteX1" fmla="*/ 209320 w 1916934"/>
                <a:gd name="connsiteY1" fmla="*/ 26 h 418674"/>
                <a:gd name="connsiteX2" fmla="*/ 396608 w 1916934"/>
                <a:gd name="connsiteY2" fmla="*/ 396633 h 418674"/>
                <a:gd name="connsiteX3" fmla="*/ 594910 w 1916934"/>
                <a:gd name="connsiteY3" fmla="*/ 25 h 418674"/>
                <a:gd name="connsiteX4" fmla="*/ 804231 w 1916934"/>
                <a:gd name="connsiteY4" fmla="*/ 418668 h 418674"/>
                <a:gd name="connsiteX5" fmla="*/ 969484 w 1916934"/>
                <a:gd name="connsiteY5" fmla="*/ 11042 h 418674"/>
                <a:gd name="connsiteX6" fmla="*/ 1156771 w 1916934"/>
                <a:gd name="connsiteY6" fmla="*/ 396633 h 418674"/>
                <a:gd name="connsiteX7" fmla="*/ 1288973 w 1916934"/>
                <a:gd name="connsiteY7" fmla="*/ 11042 h 418674"/>
                <a:gd name="connsiteX8" fmla="*/ 1509310 w 1916934"/>
                <a:gd name="connsiteY8" fmla="*/ 385617 h 418674"/>
                <a:gd name="connsiteX9" fmla="*/ 1696598 w 1916934"/>
                <a:gd name="connsiteY9" fmla="*/ 22058 h 418674"/>
                <a:gd name="connsiteX10" fmla="*/ 1916934 w 1916934"/>
                <a:gd name="connsiteY10" fmla="*/ 418666 h 418674"/>
                <a:gd name="connsiteX0" fmla="*/ 0 w 1861850"/>
                <a:gd name="connsiteY0" fmla="*/ 363723 h 418815"/>
                <a:gd name="connsiteX1" fmla="*/ 154236 w 1861850"/>
                <a:gd name="connsiteY1" fmla="*/ 167 h 418815"/>
                <a:gd name="connsiteX2" fmla="*/ 341524 w 1861850"/>
                <a:gd name="connsiteY2" fmla="*/ 396774 h 418815"/>
                <a:gd name="connsiteX3" fmla="*/ 539826 w 1861850"/>
                <a:gd name="connsiteY3" fmla="*/ 166 h 418815"/>
                <a:gd name="connsiteX4" fmla="*/ 749147 w 1861850"/>
                <a:gd name="connsiteY4" fmla="*/ 418809 h 418815"/>
                <a:gd name="connsiteX5" fmla="*/ 914400 w 1861850"/>
                <a:gd name="connsiteY5" fmla="*/ 11183 h 418815"/>
                <a:gd name="connsiteX6" fmla="*/ 1101687 w 1861850"/>
                <a:gd name="connsiteY6" fmla="*/ 396774 h 418815"/>
                <a:gd name="connsiteX7" fmla="*/ 1233889 w 1861850"/>
                <a:gd name="connsiteY7" fmla="*/ 11183 h 418815"/>
                <a:gd name="connsiteX8" fmla="*/ 1454226 w 1861850"/>
                <a:gd name="connsiteY8" fmla="*/ 385758 h 418815"/>
                <a:gd name="connsiteX9" fmla="*/ 1641514 w 1861850"/>
                <a:gd name="connsiteY9" fmla="*/ 22199 h 418815"/>
                <a:gd name="connsiteX10" fmla="*/ 1861850 w 1861850"/>
                <a:gd name="connsiteY10" fmla="*/ 418807 h 418815"/>
                <a:gd name="connsiteX0" fmla="*/ 0 w 1861850"/>
                <a:gd name="connsiteY0" fmla="*/ 418667 h 418675"/>
                <a:gd name="connsiteX1" fmla="*/ 154236 w 1861850"/>
                <a:gd name="connsiteY1" fmla="*/ 27 h 418675"/>
                <a:gd name="connsiteX2" fmla="*/ 341524 w 1861850"/>
                <a:gd name="connsiteY2" fmla="*/ 396634 h 418675"/>
                <a:gd name="connsiteX3" fmla="*/ 539826 w 1861850"/>
                <a:gd name="connsiteY3" fmla="*/ 26 h 418675"/>
                <a:gd name="connsiteX4" fmla="*/ 749147 w 1861850"/>
                <a:gd name="connsiteY4" fmla="*/ 418669 h 418675"/>
                <a:gd name="connsiteX5" fmla="*/ 914400 w 1861850"/>
                <a:gd name="connsiteY5" fmla="*/ 11043 h 418675"/>
                <a:gd name="connsiteX6" fmla="*/ 1101687 w 1861850"/>
                <a:gd name="connsiteY6" fmla="*/ 396634 h 418675"/>
                <a:gd name="connsiteX7" fmla="*/ 1233889 w 1861850"/>
                <a:gd name="connsiteY7" fmla="*/ 11043 h 418675"/>
                <a:gd name="connsiteX8" fmla="*/ 1454226 w 1861850"/>
                <a:gd name="connsiteY8" fmla="*/ 385618 h 418675"/>
                <a:gd name="connsiteX9" fmla="*/ 1641514 w 1861850"/>
                <a:gd name="connsiteY9" fmla="*/ 22059 h 418675"/>
                <a:gd name="connsiteX10" fmla="*/ 1861850 w 1861850"/>
                <a:gd name="connsiteY10" fmla="*/ 418667 h 418675"/>
                <a:gd name="connsiteX0" fmla="*/ 0 w 1861850"/>
                <a:gd name="connsiteY0" fmla="*/ 418667 h 429691"/>
                <a:gd name="connsiteX1" fmla="*/ 154236 w 1861850"/>
                <a:gd name="connsiteY1" fmla="*/ 27 h 429691"/>
                <a:gd name="connsiteX2" fmla="*/ 341524 w 1861850"/>
                <a:gd name="connsiteY2" fmla="*/ 396634 h 429691"/>
                <a:gd name="connsiteX3" fmla="*/ 539826 w 1861850"/>
                <a:gd name="connsiteY3" fmla="*/ 26 h 429691"/>
                <a:gd name="connsiteX4" fmla="*/ 749147 w 1861850"/>
                <a:gd name="connsiteY4" fmla="*/ 418669 h 429691"/>
                <a:gd name="connsiteX5" fmla="*/ 914400 w 1861850"/>
                <a:gd name="connsiteY5" fmla="*/ 11043 h 429691"/>
                <a:gd name="connsiteX6" fmla="*/ 1101687 w 1861850"/>
                <a:gd name="connsiteY6" fmla="*/ 396634 h 429691"/>
                <a:gd name="connsiteX7" fmla="*/ 1233889 w 1861850"/>
                <a:gd name="connsiteY7" fmla="*/ 11043 h 429691"/>
                <a:gd name="connsiteX8" fmla="*/ 1443210 w 1861850"/>
                <a:gd name="connsiteY8" fmla="*/ 429685 h 429691"/>
                <a:gd name="connsiteX9" fmla="*/ 1641514 w 1861850"/>
                <a:gd name="connsiteY9" fmla="*/ 22059 h 429691"/>
                <a:gd name="connsiteX10" fmla="*/ 1861850 w 1861850"/>
                <a:gd name="connsiteY10" fmla="*/ 418667 h 429691"/>
                <a:gd name="connsiteX0" fmla="*/ 0 w 1861850"/>
                <a:gd name="connsiteY0" fmla="*/ 418667 h 429685"/>
                <a:gd name="connsiteX1" fmla="*/ 154236 w 1861850"/>
                <a:gd name="connsiteY1" fmla="*/ 27 h 429685"/>
                <a:gd name="connsiteX2" fmla="*/ 341524 w 1861850"/>
                <a:gd name="connsiteY2" fmla="*/ 396634 h 429685"/>
                <a:gd name="connsiteX3" fmla="*/ 539826 w 1861850"/>
                <a:gd name="connsiteY3" fmla="*/ 26 h 429685"/>
                <a:gd name="connsiteX4" fmla="*/ 749147 w 1861850"/>
                <a:gd name="connsiteY4" fmla="*/ 418669 h 429685"/>
                <a:gd name="connsiteX5" fmla="*/ 914400 w 1861850"/>
                <a:gd name="connsiteY5" fmla="*/ 11043 h 429685"/>
                <a:gd name="connsiteX6" fmla="*/ 1101687 w 1861850"/>
                <a:gd name="connsiteY6" fmla="*/ 396634 h 429685"/>
                <a:gd name="connsiteX7" fmla="*/ 1277957 w 1861850"/>
                <a:gd name="connsiteY7" fmla="*/ 22060 h 429685"/>
                <a:gd name="connsiteX8" fmla="*/ 1443210 w 1861850"/>
                <a:gd name="connsiteY8" fmla="*/ 429685 h 429685"/>
                <a:gd name="connsiteX9" fmla="*/ 1641514 w 1861850"/>
                <a:gd name="connsiteY9" fmla="*/ 22059 h 429685"/>
                <a:gd name="connsiteX10" fmla="*/ 1861850 w 1861850"/>
                <a:gd name="connsiteY10" fmla="*/ 418667 h 429685"/>
                <a:gd name="connsiteX0" fmla="*/ 0 w 1861850"/>
                <a:gd name="connsiteY0" fmla="*/ 418667 h 429685"/>
                <a:gd name="connsiteX1" fmla="*/ 187287 w 1861850"/>
                <a:gd name="connsiteY1" fmla="*/ 22061 h 429685"/>
                <a:gd name="connsiteX2" fmla="*/ 341524 w 1861850"/>
                <a:gd name="connsiteY2" fmla="*/ 396634 h 429685"/>
                <a:gd name="connsiteX3" fmla="*/ 539826 w 1861850"/>
                <a:gd name="connsiteY3" fmla="*/ 26 h 429685"/>
                <a:gd name="connsiteX4" fmla="*/ 749147 w 1861850"/>
                <a:gd name="connsiteY4" fmla="*/ 418669 h 429685"/>
                <a:gd name="connsiteX5" fmla="*/ 914400 w 1861850"/>
                <a:gd name="connsiteY5" fmla="*/ 11043 h 429685"/>
                <a:gd name="connsiteX6" fmla="*/ 1101687 w 1861850"/>
                <a:gd name="connsiteY6" fmla="*/ 396634 h 429685"/>
                <a:gd name="connsiteX7" fmla="*/ 1277957 w 1861850"/>
                <a:gd name="connsiteY7" fmla="*/ 22060 h 429685"/>
                <a:gd name="connsiteX8" fmla="*/ 1443210 w 1861850"/>
                <a:gd name="connsiteY8" fmla="*/ 429685 h 429685"/>
                <a:gd name="connsiteX9" fmla="*/ 1641514 w 1861850"/>
                <a:gd name="connsiteY9" fmla="*/ 22059 h 429685"/>
                <a:gd name="connsiteX10" fmla="*/ 1861850 w 1861850"/>
                <a:gd name="connsiteY10" fmla="*/ 418667 h 429685"/>
                <a:gd name="connsiteX0" fmla="*/ 0 w 1861850"/>
                <a:gd name="connsiteY0" fmla="*/ 418667 h 429685"/>
                <a:gd name="connsiteX1" fmla="*/ 143219 w 1861850"/>
                <a:gd name="connsiteY1" fmla="*/ 27 h 429685"/>
                <a:gd name="connsiteX2" fmla="*/ 341524 w 1861850"/>
                <a:gd name="connsiteY2" fmla="*/ 396634 h 429685"/>
                <a:gd name="connsiteX3" fmla="*/ 539826 w 1861850"/>
                <a:gd name="connsiteY3" fmla="*/ 26 h 429685"/>
                <a:gd name="connsiteX4" fmla="*/ 749147 w 1861850"/>
                <a:gd name="connsiteY4" fmla="*/ 418669 h 429685"/>
                <a:gd name="connsiteX5" fmla="*/ 914400 w 1861850"/>
                <a:gd name="connsiteY5" fmla="*/ 11043 h 429685"/>
                <a:gd name="connsiteX6" fmla="*/ 1101687 w 1861850"/>
                <a:gd name="connsiteY6" fmla="*/ 396634 h 429685"/>
                <a:gd name="connsiteX7" fmla="*/ 1277957 w 1861850"/>
                <a:gd name="connsiteY7" fmla="*/ 22060 h 429685"/>
                <a:gd name="connsiteX8" fmla="*/ 1443210 w 1861850"/>
                <a:gd name="connsiteY8" fmla="*/ 429685 h 429685"/>
                <a:gd name="connsiteX9" fmla="*/ 1641514 w 1861850"/>
                <a:gd name="connsiteY9" fmla="*/ 22059 h 429685"/>
                <a:gd name="connsiteX10" fmla="*/ 1861850 w 1861850"/>
                <a:gd name="connsiteY10" fmla="*/ 418667 h 429685"/>
                <a:gd name="connsiteX0" fmla="*/ 0 w 1861850"/>
                <a:gd name="connsiteY0" fmla="*/ 418667 h 418675"/>
                <a:gd name="connsiteX1" fmla="*/ 143219 w 1861850"/>
                <a:gd name="connsiteY1" fmla="*/ 27 h 418675"/>
                <a:gd name="connsiteX2" fmla="*/ 341524 w 1861850"/>
                <a:gd name="connsiteY2" fmla="*/ 396634 h 418675"/>
                <a:gd name="connsiteX3" fmla="*/ 539826 w 1861850"/>
                <a:gd name="connsiteY3" fmla="*/ 26 h 418675"/>
                <a:gd name="connsiteX4" fmla="*/ 749147 w 1861850"/>
                <a:gd name="connsiteY4" fmla="*/ 418669 h 418675"/>
                <a:gd name="connsiteX5" fmla="*/ 914400 w 1861850"/>
                <a:gd name="connsiteY5" fmla="*/ 11043 h 418675"/>
                <a:gd name="connsiteX6" fmla="*/ 1101687 w 1861850"/>
                <a:gd name="connsiteY6" fmla="*/ 396634 h 418675"/>
                <a:gd name="connsiteX7" fmla="*/ 1277957 w 1861850"/>
                <a:gd name="connsiteY7" fmla="*/ 22060 h 418675"/>
                <a:gd name="connsiteX8" fmla="*/ 1465244 w 1861850"/>
                <a:gd name="connsiteY8" fmla="*/ 407651 h 418675"/>
                <a:gd name="connsiteX9" fmla="*/ 1641514 w 1861850"/>
                <a:gd name="connsiteY9" fmla="*/ 22059 h 418675"/>
                <a:gd name="connsiteX10" fmla="*/ 1861850 w 1861850"/>
                <a:gd name="connsiteY10" fmla="*/ 418667 h 418675"/>
                <a:gd name="connsiteX0" fmla="*/ 0 w 1861850"/>
                <a:gd name="connsiteY0" fmla="*/ 418667 h 418675"/>
                <a:gd name="connsiteX1" fmla="*/ 143219 w 1861850"/>
                <a:gd name="connsiteY1" fmla="*/ 27 h 418675"/>
                <a:gd name="connsiteX2" fmla="*/ 341524 w 1861850"/>
                <a:gd name="connsiteY2" fmla="*/ 396634 h 418675"/>
                <a:gd name="connsiteX3" fmla="*/ 539826 w 1861850"/>
                <a:gd name="connsiteY3" fmla="*/ 26 h 418675"/>
                <a:gd name="connsiteX4" fmla="*/ 749147 w 1861850"/>
                <a:gd name="connsiteY4" fmla="*/ 418669 h 418675"/>
                <a:gd name="connsiteX5" fmla="*/ 914400 w 1861850"/>
                <a:gd name="connsiteY5" fmla="*/ 11043 h 418675"/>
                <a:gd name="connsiteX6" fmla="*/ 1101687 w 1861850"/>
                <a:gd name="connsiteY6" fmla="*/ 396634 h 418675"/>
                <a:gd name="connsiteX7" fmla="*/ 1288974 w 1861850"/>
                <a:gd name="connsiteY7" fmla="*/ 27 h 418675"/>
                <a:gd name="connsiteX8" fmla="*/ 1465244 w 1861850"/>
                <a:gd name="connsiteY8" fmla="*/ 407651 h 418675"/>
                <a:gd name="connsiteX9" fmla="*/ 1641514 w 1861850"/>
                <a:gd name="connsiteY9" fmla="*/ 22059 h 418675"/>
                <a:gd name="connsiteX10" fmla="*/ 1861850 w 1861850"/>
                <a:gd name="connsiteY10" fmla="*/ 418667 h 418675"/>
                <a:gd name="connsiteX0" fmla="*/ 0 w 1861850"/>
                <a:gd name="connsiteY0" fmla="*/ 418666 h 418666"/>
                <a:gd name="connsiteX1" fmla="*/ 143219 w 1861850"/>
                <a:gd name="connsiteY1" fmla="*/ 26 h 418666"/>
                <a:gd name="connsiteX2" fmla="*/ 341524 w 1861850"/>
                <a:gd name="connsiteY2" fmla="*/ 396633 h 418666"/>
                <a:gd name="connsiteX3" fmla="*/ 539826 w 1861850"/>
                <a:gd name="connsiteY3" fmla="*/ 25 h 418666"/>
                <a:gd name="connsiteX4" fmla="*/ 705080 w 1861850"/>
                <a:gd name="connsiteY4" fmla="*/ 407651 h 418666"/>
                <a:gd name="connsiteX5" fmla="*/ 914400 w 1861850"/>
                <a:gd name="connsiteY5" fmla="*/ 11042 h 418666"/>
                <a:gd name="connsiteX6" fmla="*/ 1101687 w 1861850"/>
                <a:gd name="connsiteY6" fmla="*/ 396633 h 418666"/>
                <a:gd name="connsiteX7" fmla="*/ 1288974 w 1861850"/>
                <a:gd name="connsiteY7" fmla="*/ 26 h 418666"/>
                <a:gd name="connsiteX8" fmla="*/ 1465244 w 1861850"/>
                <a:gd name="connsiteY8" fmla="*/ 407650 h 418666"/>
                <a:gd name="connsiteX9" fmla="*/ 1641514 w 1861850"/>
                <a:gd name="connsiteY9" fmla="*/ 22058 h 418666"/>
                <a:gd name="connsiteX10" fmla="*/ 1861850 w 1861850"/>
                <a:gd name="connsiteY10" fmla="*/ 418666 h 418666"/>
                <a:gd name="connsiteX0" fmla="*/ 0 w 1861850"/>
                <a:gd name="connsiteY0" fmla="*/ 418666 h 418666"/>
                <a:gd name="connsiteX1" fmla="*/ 143219 w 1861850"/>
                <a:gd name="connsiteY1" fmla="*/ 26 h 418666"/>
                <a:gd name="connsiteX2" fmla="*/ 341524 w 1861850"/>
                <a:gd name="connsiteY2" fmla="*/ 396633 h 418666"/>
                <a:gd name="connsiteX3" fmla="*/ 517792 w 1861850"/>
                <a:gd name="connsiteY3" fmla="*/ 25 h 418666"/>
                <a:gd name="connsiteX4" fmla="*/ 705080 w 1861850"/>
                <a:gd name="connsiteY4" fmla="*/ 407651 h 418666"/>
                <a:gd name="connsiteX5" fmla="*/ 914400 w 1861850"/>
                <a:gd name="connsiteY5" fmla="*/ 11042 h 418666"/>
                <a:gd name="connsiteX6" fmla="*/ 1101687 w 1861850"/>
                <a:gd name="connsiteY6" fmla="*/ 396633 h 418666"/>
                <a:gd name="connsiteX7" fmla="*/ 1288974 w 1861850"/>
                <a:gd name="connsiteY7" fmla="*/ 26 h 418666"/>
                <a:gd name="connsiteX8" fmla="*/ 1465244 w 1861850"/>
                <a:gd name="connsiteY8" fmla="*/ 407650 h 418666"/>
                <a:gd name="connsiteX9" fmla="*/ 1641514 w 1861850"/>
                <a:gd name="connsiteY9" fmla="*/ 22058 h 418666"/>
                <a:gd name="connsiteX10" fmla="*/ 1861850 w 1861850"/>
                <a:gd name="connsiteY10" fmla="*/ 418666 h 418666"/>
                <a:gd name="connsiteX0" fmla="*/ 0 w 1861850"/>
                <a:gd name="connsiteY0" fmla="*/ 418647 h 418647"/>
                <a:gd name="connsiteX1" fmla="*/ 143219 w 1861850"/>
                <a:gd name="connsiteY1" fmla="*/ 7 h 418647"/>
                <a:gd name="connsiteX2" fmla="*/ 341524 w 1861850"/>
                <a:gd name="connsiteY2" fmla="*/ 407631 h 418647"/>
                <a:gd name="connsiteX3" fmla="*/ 517792 w 1861850"/>
                <a:gd name="connsiteY3" fmla="*/ 6 h 418647"/>
                <a:gd name="connsiteX4" fmla="*/ 705080 w 1861850"/>
                <a:gd name="connsiteY4" fmla="*/ 407632 h 418647"/>
                <a:gd name="connsiteX5" fmla="*/ 914400 w 1861850"/>
                <a:gd name="connsiteY5" fmla="*/ 11023 h 418647"/>
                <a:gd name="connsiteX6" fmla="*/ 1101687 w 1861850"/>
                <a:gd name="connsiteY6" fmla="*/ 396614 h 418647"/>
                <a:gd name="connsiteX7" fmla="*/ 1288974 w 1861850"/>
                <a:gd name="connsiteY7" fmla="*/ 7 h 418647"/>
                <a:gd name="connsiteX8" fmla="*/ 1465244 w 1861850"/>
                <a:gd name="connsiteY8" fmla="*/ 407631 h 418647"/>
                <a:gd name="connsiteX9" fmla="*/ 1641514 w 1861850"/>
                <a:gd name="connsiteY9" fmla="*/ 22039 h 418647"/>
                <a:gd name="connsiteX10" fmla="*/ 1861850 w 1861850"/>
                <a:gd name="connsiteY10" fmla="*/ 418647 h 418647"/>
                <a:gd name="connsiteX0" fmla="*/ 0 w 1839817"/>
                <a:gd name="connsiteY0" fmla="*/ 418647 h 418647"/>
                <a:gd name="connsiteX1" fmla="*/ 143219 w 1839817"/>
                <a:gd name="connsiteY1" fmla="*/ 7 h 418647"/>
                <a:gd name="connsiteX2" fmla="*/ 341524 w 1839817"/>
                <a:gd name="connsiteY2" fmla="*/ 407631 h 418647"/>
                <a:gd name="connsiteX3" fmla="*/ 517792 w 1839817"/>
                <a:gd name="connsiteY3" fmla="*/ 6 h 418647"/>
                <a:gd name="connsiteX4" fmla="*/ 705080 w 1839817"/>
                <a:gd name="connsiteY4" fmla="*/ 407632 h 418647"/>
                <a:gd name="connsiteX5" fmla="*/ 914400 w 1839817"/>
                <a:gd name="connsiteY5" fmla="*/ 11023 h 418647"/>
                <a:gd name="connsiteX6" fmla="*/ 1101687 w 1839817"/>
                <a:gd name="connsiteY6" fmla="*/ 396614 h 418647"/>
                <a:gd name="connsiteX7" fmla="*/ 1288974 w 1839817"/>
                <a:gd name="connsiteY7" fmla="*/ 7 h 418647"/>
                <a:gd name="connsiteX8" fmla="*/ 1465244 w 1839817"/>
                <a:gd name="connsiteY8" fmla="*/ 407631 h 418647"/>
                <a:gd name="connsiteX9" fmla="*/ 1641514 w 1839817"/>
                <a:gd name="connsiteY9" fmla="*/ 22039 h 418647"/>
                <a:gd name="connsiteX10" fmla="*/ 1839817 w 1839817"/>
                <a:gd name="connsiteY10" fmla="*/ 396614 h 41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9817" h="418647">
                  <a:moveTo>
                    <a:pt x="0" y="418647"/>
                  </a:moveTo>
                  <a:cubicBezTo>
                    <a:pt x="75282" y="179948"/>
                    <a:pt x="86298" y="1843"/>
                    <a:pt x="143219" y="7"/>
                  </a:cubicBezTo>
                  <a:cubicBezTo>
                    <a:pt x="200140" y="-1829"/>
                    <a:pt x="279095" y="407631"/>
                    <a:pt x="341524" y="407631"/>
                  </a:cubicBezTo>
                  <a:cubicBezTo>
                    <a:pt x="403953" y="407631"/>
                    <a:pt x="457199" y="6"/>
                    <a:pt x="517792" y="6"/>
                  </a:cubicBezTo>
                  <a:cubicBezTo>
                    <a:pt x="578385" y="6"/>
                    <a:pt x="638979" y="405796"/>
                    <a:pt x="705080" y="407632"/>
                  </a:cubicBezTo>
                  <a:cubicBezTo>
                    <a:pt x="771181" y="409468"/>
                    <a:pt x="848299" y="12859"/>
                    <a:pt x="914400" y="11023"/>
                  </a:cubicBezTo>
                  <a:cubicBezTo>
                    <a:pt x="980501" y="9187"/>
                    <a:pt x="1039258" y="398450"/>
                    <a:pt x="1101687" y="396614"/>
                  </a:cubicBezTo>
                  <a:cubicBezTo>
                    <a:pt x="1164116" y="394778"/>
                    <a:pt x="1228381" y="-1829"/>
                    <a:pt x="1288974" y="7"/>
                  </a:cubicBezTo>
                  <a:cubicBezTo>
                    <a:pt x="1349567" y="1843"/>
                    <a:pt x="1406487" y="403959"/>
                    <a:pt x="1465244" y="407631"/>
                  </a:cubicBezTo>
                  <a:cubicBezTo>
                    <a:pt x="1524001" y="411303"/>
                    <a:pt x="1579085" y="23875"/>
                    <a:pt x="1641514" y="22039"/>
                  </a:cubicBezTo>
                  <a:cubicBezTo>
                    <a:pt x="1703943" y="20203"/>
                    <a:pt x="1782897" y="394778"/>
                    <a:pt x="1839817" y="396614"/>
                  </a:cubicBezTo>
                </a:path>
              </a:pathLst>
            </a:cu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7215" y="3332599"/>
            <a:ext cx="3141510" cy="632591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7082834" y="1088864"/>
            <a:ext cx="293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altLang="zh-CN" sz="2400" dirty="0" smtClean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Entangled state</a:t>
            </a:r>
            <a:endParaRPr lang="en-US" altLang="zh-CN" sz="2400" dirty="0">
              <a:solidFill>
                <a:srgbClr val="0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677807" y="5472108"/>
            <a:ext cx="1622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+mn-lt"/>
                <a:cs typeface="Times New Roman" panose="02020603050405020304" pitchFamily="18" charset="0"/>
              </a:rPr>
              <a:t>Oscillatory</a:t>
            </a:r>
            <a:endParaRPr lang="zh-CN" altLang="en-US" sz="2400" dirty="0">
              <a:latin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467613" y="4064904"/>
            <a:ext cx="3480101" cy="1220710"/>
            <a:chOff x="804035" y="4864532"/>
            <a:chExt cx="3480101" cy="1220710"/>
          </a:xfrm>
        </p:grpSpPr>
        <p:sp>
          <p:nvSpPr>
            <p:cNvPr id="50" name="左大括号 49"/>
            <p:cNvSpPr/>
            <p:nvPr/>
          </p:nvSpPr>
          <p:spPr>
            <a:xfrm>
              <a:off x="1922675" y="4951313"/>
              <a:ext cx="183108" cy="1001264"/>
            </a:xfrm>
            <a:prstGeom prst="leftBrac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矩形 50"/>
                <p:cNvSpPr/>
                <p:nvPr/>
              </p:nvSpPr>
              <p:spPr>
                <a:xfrm>
                  <a:off x="804035" y="5206250"/>
                  <a:ext cx="128400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~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51" name="矩形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035" y="5206250"/>
                  <a:ext cx="1284006" cy="461665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矩形 51"/>
                <p:cNvSpPr/>
                <p:nvPr/>
              </p:nvSpPr>
              <p:spPr>
                <a:xfrm>
                  <a:off x="2105783" y="4864532"/>
                  <a:ext cx="217835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≪</m:t>
                        </m:r>
                        <m:r>
                          <a:rPr lang="zh-CN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71" name="矩形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5783" y="4864532"/>
                  <a:ext cx="1677254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矩形 52"/>
                <p:cNvSpPr/>
                <p:nvPr/>
              </p:nvSpPr>
              <p:spPr>
                <a:xfrm>
                  <a:off x="2088041" y="5623577"/>
                  <a:ext cx="217835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≫</m:t>
                        </m:r>
                        <m:r>
                          <a:rPr lang="zh-CN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72" name="矩形 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8041" y="5623577"/>
                  <a:ext cx="1677254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9247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10" y="2053169"/>
            <a:ext cx="9882755" cy="3232263"/>
          </a:xfrm>
          <a:prstGeom prst="rect">
            <a:avLst/>
          </a:prstGeom>
        </p:spPr>
      </p:pic>
      <p:sp>
        <p:nvSpPr>
          <p:cNvPr id="3" name="内容占位符 2"/>
          <p:cNvSpPr txBox="1">
            <a:spLocks/>
          </p:cNvSpPr>
          <p:nvPr/>
        </p:nvSpPr>
        <p:spPr>
          <a:xfrm>
            <a:off x="609600" y="808357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Master equation:</a:t>
            </a:r>
            <a:endParaRPr lang="zh-CN" altLang="en-US" sz="2500" b="0" kern="0" dirty="0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125037" y="4210259"/>
            <a:ext cx="480011" cy="63304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8570000" y="4210259"/>
            <a:ext cx="480011" cy="63304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054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609600" y="637541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Entanglement generation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285" y="1734202"/>
            <a:ext cx="3971429" cy="386666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436091" y="5731350"/>
            <a:ext cx="1839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A:  without EIII</a:t>
            </a:r>
          </a:p>
          <a:p>
            <a:r>
              <a:rPr lang="en-US" altLang="zh-CN" dirty="0" smtClean="0"/>
              <a:t>A + B: with EIII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957510" y="1295611"/>
                <a:ext cx="745306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 smtClean="0"/>
                  <a:t>Initial state: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10" y="1295611"/>
                <a:ext cx="7453065" cy="400110"/>
              </a:xfrm>
              <a:prstGeom prst="rect">
                <a:avLst/>
              </a:prstGeom>
              <a:blipFill rotWithShape="0">
                <a:blip r:embed="rId4"/>
                <a:stretch>
                  <a:fillRect l="-818" t="-7692" b="-29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5785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609600" y="85378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The rate of entanglement generation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31" y="2031352"/>
            <a:ext cx="10833969" cy="26209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2102740" y="4783226"/>
                <a:ext cx="11496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0.3</m:t>
                      </m:r>
                    </m:oMath>
                  </m:oMathPara>
                </a14:m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740" y="4783226"/>
                <a:ext cx="114960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5521195" y="4783226"/>
                <a:ext cx="11496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3.0</m:t>
                      </m:r>
                    </m:oMath>
                  </m:oMathPara>
                </a14:m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195" y="4783226"/>
                <a:ext cx="114961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9227440" y="4780600"/>
                <a:ext cx="11015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440" y="4780600"/>
                <a:ext cx="110152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连接符 7"/>
          <p:cNvCxnSpPr/>
          <p:nvPr/>
        </p:nvCxnSpPr>
        <p:spPr>
          <a:xfrm flipV="1">
            <a:off x="10035701" y="5650727"/>
            <a:ext cx="1262378" cy="7841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9959829" y="5749761"/>
                <a:ext cx="10695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dirty="0"/>
                        <m:t>with</m:t>
                      </m:r>
                      <m:r>
                        <m:rPr>
                          <m:nor/>
                        </m:rPr>
                        <a:rPr lang="en-US" altLang="zh-CN" dirty="0"/>
                        <m:t> </m:t>
                      </m:r>
                      <m:r>
                        <m:rPr>
                          <m:nor/>
                        </m:rPr>
                        <a:rPr lang="en-US" altLang="zh-CN" dirty="0"/>
                        <m:t>EIII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9829" y="5749761"/>
                <a:ext cx="1069524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/>
          <p:nvPr/>
        </p:nvCxnSpPr>
        <p:spPr>
          <a:xfrm flipV="1">
            <a:off x="10035701" y="6180897"/>
            <a:ext cx="1262378" cy="7841"/>
          </a:xfrm>
          <a:prstGeom prst="line">
            <a:avLst/>
          </a:prstGeom>
          <a:ln w="34925" cmpd="sng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9959829" y="6250542"/>
                <a:ext cx="13901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dirty="0"/>
                        <m:t>without</m:t>
                      </m:r>
                      <m:r>
                        <m:rPr>
                          <m:nor/>
                        </m:rPr>
                        <a:rPr lang="en-US" altLang="zh-CN" dirty="0"/>
                        <m:t> </m:t>
                      </m:r>
                      <m:r>
                        <m:rPr>
                          <m:nor/>
                        </m:rPr>
                        <a:rPr lang="en-US" altLang="zh-CN" dirty="0"/>
                        <m:t>EIII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9829" y="6250542"/>
                <a:ext cx="1390124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9312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609600" y="853786"/>
            <a:ext cx="10972800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2500" b="0" kern="0" dirty="0" smtClean="0">
                <a:sym typeface="+mn-ea"/>
              </a:rPr>
              <a:t>The maximum </a:t>
            </a:r>
            <a:r>
              <a:rPr lang="en-US" altLang="zh-CN" sz="2500" b="0" kern="0" dirty="0">
                <a:sym typeface="+mn-ea"/>
              </a:rPr>
              <a:t>of concurrence during evolution</a:t>
            </a:r>
            <a:endParaRPr lang="zh-CN" altLang="en-US" sz="2500" b="0" kern="0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81" y="2005155"/>
            <a:ext cx="10978381" cy="24430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2102740" y="4783226"/>
                <a:ext cx="11496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0.3</m:t>
                      </m:r>
                    </m:oMath>
                  </m:oMathPara>
                </a14:m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740" y="4783226"/>
                <a:ext cx="114960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5521195" y="4783226"/>
                <a:ext cx="11496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3.0</m:t>
                      </m:r>
                    </m:oMath>
                  </m:oMathPara>
                </a14:m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195" y="4783226"/>
                <a:ext cx="114961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9227440" y="4780600"/>
                <a:ext cx="11015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altLang="zh-CN" dirty="0">
                  <a:sym typeface="+mn-ea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440" y="4780600"/>
                <a:ext cx="110152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/>
          <p:nvPr/>
        </p:nvCxnSpPr>
        <p:spPr>
          <a:xfrm flipV="1">
            <a:off x="10035701" y="5650727"/>
            <a:ext cx="1262378" cy="7841"/>
          </a:xfrm>
          <a:prstGeom prst="line">
            <a:avLst/>
          </a:prstGeom>
          <a:ln w="349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9959829" y="5749761"/>
                <a:ext cx="10695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dirty="0"/>
                        <m:t>with</m:t>
                      </m:r>
                      <m:r>
                        <m:rPr>
                          <m:nor/>
                        </m:rPr>
                        <a:rPr lang="en-US" altLang="zh-CN" dirty="0"/>
                        <m:t> </m:t>
                      </m:r>
                      <m:r>
                        <m:rPr>
                          <m:nor/>
                        </m:rPr>
                        <a:rPr lang="en-US" altLang="zh-CN" dirty="0"/>
                        <m:t>EIII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9829" y="5749761"/>
                <a:ext cx="1069524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/>
          <p:cNvCxnSpPr/>
          <p:nvPr/>
        </p:nvCxnSpPr>
        <p:spPr>
          <a:xfrm flipV="1">
            <a:off x="10035701" y="6180897"/>
            <a:ext cx="1262378" cy="7841"/>
          </a:xfrm>
          <a:prstGeom prst="line">
            <a:avLst/>
          </a:prstGeom>
          <a:ln w="34925" cmpd="sng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9959829" y="6250542"/>
                <a:ext cx="13901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dirty="0"/>
                        <m:t>without</m:t>
                      </m:r>
                      <m:r>
                        <m:rPr>
                          <m:nor/>
                        </m:rPr>
                        <a:rPr lang="en-US" altLang="zh-CN" dirty="0"/>
                        <m:t> </m:t>
                      </m:r>
                      <m:r>
                        <m:rPr>
                          <m:nor/>
                        </m:rPr>
                        <a:rPr lang="en-US" altLang="zh-CN" dirty="0"/>
                        <m:t>EIII</m:t>
                      </m:r>
                    </m:oMath>
                  </m:oMathPara>
                </a14:m>
                <a:endParaRPr lang="zh-CN" altLang="en-US" dirty="0">
                  <a:sym typeface="+mn-ea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9829" y="6250542"/>
                <a:ext cx="1390124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/>
          <p:cNvSpPr txBox="1">
            <a:spLocks/>
          </p:cNvSpPr>
          <p:nvPr/>
        </p:nvSpPr>
        <p:spPr>
          <a:xfrm>
            <a:off x="1009650" y="5541356"/>
            <a:ext cx="5838825" cy="5777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zh-CN" sz="2500" b="0" kern="0" dirty="0" smtClean="0">
                <a:sym typeface="+mn-ea"/>
              </a:rPr>
              <a:t>The anti-Unruh effect is lost</a:t>
            </a:r>
            <a:endParaRPr lang="zh-CN" altLang="en-US" sz="2500" b="0" kern="0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0114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0283" y="1670685"/>
            <a:ext cx="10225367" cy="489369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500"/>
              </a:spcBef>
              <a:defRPr/>
            </a:pPr>
            <a:r>
              <a:rPr lang="en-US" altLang="zh-CN" sz="2000" b="0" dirty="0" smtClean="0"/>
              <a:t>We have studied the </a:t>
            </a:r>
            <a:r>
              <a:rPr lang="en-US" altLang="zh-CN" sz="2000" b="0" dirty="0"/>
              <a:t>entanglement dynamics for uniformly accelerated atoms </a:t>
            </a:r>
            <a:r>
              <a:rPr lang="en-US" altLang="zh-CN" sz="2000" b="0" dirty="0" smtClean="0"/>
              <a:t>coupled with fluctuating quantum fields in the </a:t>
            </a:r>
            <a:r>
              <a:rPr lang="en-US" altLang="zh-CN" sz="2000" b="0" dirty="0" err="1" smtClean="0"/>
              <a:t>Minkowski</a:t>
            </a:r>
            <a:r>
              <a:rPr lang="en-US" altLang="zh-CN" sz="2000" b="0" dirty="0" smtClean="0"/>
              <a:t> vacuum in various occasions.</a:t>
            </a:r>
          </a:p>
          <a:p>
            <a:pPr eaLnBrk="1" hangingPunct="1">
              <a:lnSpc>
                <a:spcPct val="120000"/>
              </a:lnSpc>
              <a:spcBef>
                <a:spcPts val="1500"/>
              </a:spcBef>
              <a:defRPr/>
            </a:pPr>
            <a:r>
              <a:rPr lang="en-US" sz="2000" b="0" dirty="0" smtClean="0"/>
              <a:t>The entanglement dynamics for uniformly accelerated atoms would generally be different from the static ones immersed in a thermal bath at the Unruh temperature.</a:t>
            </a:r>
          </a:p>
          <a:p>
            <a:pPr eaLnBrk="1" hangingPunct="1">
              <a:lnSpc>
                <a:spcPct val="120000"/>
              </a:lnSpc>
              <a:spcBef>
                <a:spcPts val="1500"/>
              </a:spcBef>
              <a:defRPr/>
            </a:pPr>
            <a:r>
              <a:rPr lang="en-US" sz="2000" b="0" dirty="0" smtClean="0"/>
              <a:t>In certain occasions, there exists anti-Unruh effect in terms of the entanglement generated.</a:t>
            </a:r>
          </a:p>
          <a:p>
            <a:pPr eaLnBrk="1" hangingPunct="1">
              <a:lnSpc>
                <a:spcPct val="120000"/>
              </a:lnSpc>
              <a:spcBef>
                <a:spcPts val="1500"/>
              </a:spcBef>
              <a:defRPr/>
            </a:pPr>
            <a:r>
              <a:rPr lang="en-US" sz="2000" b="0" dirty="0" smtClean="0"/>
              <a:t>The environment-induced </a:t>
            </a:r>
            <a:r>
              <a:rPr lang="en-US" sz="2000" b="0" dirty="0"/>
              <a:t>interatomic interaction </a:t>
            </a:r>
            <a:r>
              <a:rPr lang="en-US" sz="2000" b="0" dirty="0" smtClean="0"/>
              <a:t>may assist </a:t>
            </a:r>
            <a:r>
              <a:rPr lang="en-US" sz="2000" b="0" dirty="0"/>
              <a:t>entanglement </a:t>
            </a:r>
            <a:r>
              <a:rPr lang="en-US" sz="2000" b="0" dirty="0" smtClean="0"/>
              <a:t>generation, and the </a:t>
            </a:r>
            <a:r>
              <a:rPr lang="en-US" altLang="zh-CN" sz="2000" b="0" dirty="0"/>
              <a:t>anti-Unruh effect </a:t>
            </a:r>
            <a:r>
              <a:rPr lang="en-US" sz="2000" b="0" dirty="0" smtClean="0"/>
              <a:t>may disappear </a:t>
            </a:r>
            <a:r>
              <a:rPr lang="en-US" sz="2000" b="0" dirty="0"/>
              <a:t>when the </a:t>
            </a:r>
            <a:r>
              <a:rPr lang="en-US" sz="2000" b="0" dirty="0" smtClean="0"/>
              <a:t>environment-induced interatomic </a:t>
            </a:r>
            <a:r>
              <a:rPr lang="en-US" sz="2000" b="0" dirty="0"/>
              <a:t>interaction is considered</a:t>
            </a:r>
            <a:r>
              <a:rPr lang="en-US" sz="2000" b="0" dirty="0" smtClean="0"/>
              <a:t>.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90283" y="699247"/>
            <a:ext cx="10972800" cy="72614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500" kern="0" dirty="0" smtClean="0">
                <a:latin typeface="+mn-lt"/>
                <a:sym typeface="+mn-ea"/>
              </a:rPr>
              <a:t>Summary </a:t>
            </a:r>
            <a:endParaRPr lang="en-US" altLang="zh-CN" sz="3500" kern="0" dirty="0">
              <a:latin typeface="+mn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3507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zh-CN" altLang="en-US" sz="6000" dirty="0"/>
          </a:p>
          <a:p>
            <a:pPr marL="0" indent="0" algn="ctr">
              <a:buNone/>
            </a:pPr>
            <a:r>
              <a:rPr lang="en-US" altLang="zh-CN" sz="6000" dirty="0" smtClean="0"/>
              <a:t>Thanks</a:t>
            </a:r>
            <a:r>
              <a:rPr lang="zh-CN" altLang="en-US" sz="6000" dirty="0" smtClean="0"/>
              <a:t>！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836160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沉稳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2870</TotalTime>
  <Words>1606</Words>
  <Application>Microsoft Office PowerPoint</Application>
  <PresentationFormat>宽屏</PresentationFormat>
  <Paragraphs>256</Paragraphs>
  <Slides>44</Slides>
  <Notes>21</Notes>
  <HiddenSlides>1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60" baseType="lpstr">
      <vt:lpstr>MS PGothic</vt:lpstr>
      <vt:lpstr>汉仪旗黑-85S</vt:lpstr>
      <vt:lpstr>华文新魏</vt:lpstr>
      <vt:lpstr>楷体</vt:lpstr>
      <vt:lpstr>宋体</vt:lpstr>
      <vt:lpstr>微软雅黑</vt:lpstr>
      <vt:lpstr>Arial</vt:lpstr>
      <vt:lpstr>Arial Black</vt:lpstr>
      <vt:lpstr>Calibri</vt:lpstr>
      <vt:lpstr>Cambria Math</vt:lpstr>
      <vt:lpstr>Tahoma</vt:lpstr>
      <vt:lpstr>Times New Roman</vt:lpstr>
      <vt:lpstr>Wingdings</vt:lpstr>
      <vt:lpstr>Pixel</vt:lpstr>
      <vt:lpstr>Equation</vt:lpstr>
      <vt:lpstr>Equation.KSEE3</vt:lpstr>
      <vt:lpstr>Entanglement dynamics between non-inertial Unruh-DeWitt detectors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Entanglement dynamics for uniformly accelerated two-level atoms</dc:title>
  <dc:creator>杨一泉</dc:creator>
  <cp:lastModifiedBy>jwhu</cp:lastModifiedBy>
  <cp:revision>747</cp:revision>
  <cp:lastPrinted>2021-12-09T01:31:33Z</cp:lastPrinted>
  <dcterms:created xsi:type="dcterms:W3CDTF">2015-10-04T01:24:00Z</dcterms:created>
  <dcterms:modified xsi:type="dcterms:W3CDTF">2021-12-10T06:09:20Z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