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3" r:id="rId4"/>
    <p:sldId id="260" r:id="rId5"/>
    <p:sldId id="262" r:id="rId6"/>
    <p:sldId id="261" r:id="rId7"/>
    <p:sldId id="297" r:id="rId8"/>
    <p:sldId id="298" r:id="rId9"/>
    <p:sldId id="299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301" r:id="rId19"/>
    <p:sldId id="273" r:id="rId20"/>
    <p:sldId id="275" r:id="rId21"/>
    <p:sldId id="274" r:id="rId22"/>
    <p:sldId id="257" r:id="rId23"/>
    <p:sldId id="279" r:id="rId24"/>
    <p:sldId id="258" r:id="rId25"/>
    <p:sldId id="276" r:id="rId26"/>
    <p:sldId id="280" r:id="rId27"/>
    <p:sldId id="286" r:id="rId28"/>
    <p:sldId id="277" r:id="rId29"/>
    <p:sldId id="281" r:id="rId30"/>
    <p:sldId id="287" r:id="rId31"/>
    <p:sldId id="278" r:id="rId32"/>
    <p:sldId id="282" r:id="rId33"/>
    <p:sldId id="284" r:id="rId34"/>
    <p:sldId id="285" r:id="rId35"/>
    <p:sldId id="259" r:id="rId36"/>
    <p:sldId id="283" r:id="rId37"/>
    <p:sldId id="272" r:id="rId38"/>
  </p:sldIdLst>
  <p:sldSz cx="9144000" cy="6858000" type="screen4x3"/>
  <p:notesSz cx="6858000" cy="9144000"/>
  <p:custDataLst>
    <p:tags r:id="rId4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28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57"/>
        <p:guide pos="2849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gs" Target="tags/tag37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tags" Target="../tags/tag14.xml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image" Target="../media/image21.png"/><Relationship Id="rId7" Type="http://schemas.openxmlformats.org/officeDocument/2006/relationships/tags" Target="../tags/tag20.xml"/><Relationship Id="rId6" Type="http://schemas.openxmlformats.org/officeDocument/2006/relationships/image" Target="../media/image20.png"/><Relationship Id="rId5" Type="http://schemas.openxmlformats.org/officeDocument/2006/relationships/tags" Target="../tags/tag19.xml"/><Relationship Id="rId4" Type="http://schemas.openxmlformats.org/officeDocument/2006/relationships/image" Target="../media/image19.png"/><Relationship Id="rId3" Type="http://schemas.openxmlformats.org/officeDocument/2006/relationships/tags" Target="../tags/tag18.xml"/><Relationship Id="rId2" Type="http://schemas.openxmlformats.org/officeDocument/2006/relationships/image" Target="../media/image18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3.png"/><Relationship Id="rId11" Type="http://schemas.openxmlformats.org/officeDocument/2006/relationships/tags" Target="../tags/tag22.xml"/><Relationship Id="rId10" Type="http://schemas.openxmlformats.org/officeDocument/2006/relationships/image" Target="../media/image22.png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1.png"/><Relationship Id="rId7" Type="http://schemas.openxmlformats.org/officeDocument/2006/relationships/tags" Target="../tags/tag29.xml"/><Relationship Id="rId6" Type="http://schemas.openxmlformats.org/officeDocument/2006/relationships/image" Target="../media/image30.png"/><Relationship Id="rId5" Type="http://schemas.openxmlformats.org/officeDocument/2006/relationships/tags" Target="../tags/tag28.xml"/><Relationship Id="rId4" Type="http://schemas.openxmlformats.org/officeDocument/2006/relationships/image" Target="../media/image29.png"/><Relationship Id="rId3" Type="http://schemas.openxmlformats.org/officeDocument/2006/relationships/tags" Target="../tags/tag27.xml"/><Relationship Id="rId2" Type="http://schemas.openxmlformats.org/officeDocument/2006/relationships/image" Target="../media/image28.png"/><Relationship Id="rId1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tags" Target="../tags/tag32.xml"/><Relationship Id="rId4" Type="http://schemas.openxmlformats.org/officeDocument/2006/relationships/image" Target="../media/image33.png"/><Relationship Id="rId3" Type="http://schemas.openxmlformats.org/officeDocument/2006/relationships/tags" Target="../tags/tag31.xml"/><Relationship Id="rId2" Type="http://schemas.openxmlformats.org/officeDocument/2006/relationships/image" Target="../media/image32.png"/><Relationship Id="rId1" Type="http://schemas.openxmlformats.org/officeDocument/2006/relationships/tags" Target="../tags/tag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3" Type="http://schemas.openxmlformats.org/officeDocument/2006/relationships/tags" Target="../tags/tag34.xml"/><Relationship Id="rId2" Type="http://schemas.openxmlformats.org/officeDocument/2006/relationships/image" Target="../media/image36.png"/><Relationship Id="rId1" Type="http://schemas.openxmlformats.org/officeDocument/2006/relationships/tags" Target="../tags/tag3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tags" Target="../tags/tag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tags" Target="../tags/tag3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3073"/>
          <p:cNvSpPr>
            <a:spLocks noGrp="1"/>
          </p:cNvSpPr>
          <p:nvPr>
            <p:ph type="ctrTitle"/>
          </p:nvPr>
        </p:nvSpPr>
        <p:spPr>
          <a:xfrm>
            <a:off x="683895" y="1557020"/>
            <a:ext cx="7772400" cy="1470025"/>
          </a:xfrm>
        </p:spPr>
        <p:txBody>
          <a:bodyPr anchor="ctr" anchorCtr="0"/>
          <a:p>
            <a:pPr defTabSz="914400">
              <a:buClrTx/>
              <a:buSzTx/>
              <a:buFontTx/>
              <a:buNone/>
            </a:pPr>
            <a:r>
              <a:rPr lang="zh-CN" altLang="zh-CN" sz="4000" kern="1200" baseline="0">
                <a:latin typeface="+mj-lt"/>
                <a:ea typeface="+mj-ea"/>
                <a:cs typeface="+mj-cs"/>
              </a:rPr>
              <a:t>On the importance of heavy fields in pseudo-scalar inflation</a:t>
            </a:r>
            <a:endParaRPr lang="zh-CN" altLang="zh-CN" sz="4000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2050" name="副标题 3074"/>
          <p:cNvSpPr>
            <a:spLocks noGrp="1"/>
          </p:cNvSpPr>
          <p:nvPr>
            <p:ph type="subTitle" idx="1"/>
          </p:nvPr>
        </p:nvSpPr>
        <p:spPr>
          <a:xfrm>
            <a:off x="500380" y="3284855"/>
            <a:ext cx="8140700" cy="3180080"/>
          </a:xfrm>
        </p:spPr>
        <p:txBody>
          <a:bodyPr anchor="t" anchorCtr="0"/>
          <a:p>
            <a:pPr defTabSz="914400">
              <a:buClrTx/>
              <a:buSzTx/>
              <a:buFontTx/>
            </a:pPr>
            <a:r>
              <a:rPr lang="en-US" altLang="zh-CN" sz="3200" kern="1200" baseline="0">
                <a:latin typeface="+mn-lt"/>
                <a:ea typeface="+mn-ea"/>
                <a:cs typeface="+mn-cs"/>
              </a:rPr>
              <a:t>Siyi Zhou</a:t>
            </a:r>
            <a:endParaRPr lang="en-US" altLang="zh-CN" sz="3200" kern="1200" baseline="0">
              <a:latin typeface="+mn-lt"/>
              <a:ea typeface="+mn-ea"/>
              <a:cs typeface="+mn-cs"/>
            </a:endParaRPr>
          </a:p>
          <a:p>
            <a:pPr defTabSz="914400">
              <a:buClrTx/>
              <a:buSzTx/>
              <a:buFontTx/>
            </a:pPr>
            <a:r>
              <a:rPr lang="en-US" altLang="zh-CN" sz="2000" kern="1200" baseline="0">
                <a:latin typeface="+mn-lt"/>
                <a:ea typeface="+mn-ea"/>
                <a:cs typeface="+mn-cs"/>
              </a:rPr>
              <a:t>Based on following works</a:t>
            </a:r>
            <a:endParaRPr lang="en-US" altLang="zh-CN" sz="2000" kern="1200" baseline="0">
              <a:latin typeface="+mn-lt"/>
              <a:ea typeface="+mn-ea"/>
              <a:cs typeface="+mn-cs"/>
            </a:endParaRPr>
          </a:p>
          <a:p>
            <a:pPr defTabSz="914400">
              <a:buClrTx/>
              <a:buSzTx/>
              <a:buFontTx/>
            </a:pPr>
            <a:r>
              <a:rPr lang="en-US" altLang="zh-CN" sz="2000" kern="1200" baseline="0">
                <a:latin typeface="+mn-lt"/>
                <a:ea typeface="+mn-ea"/>
                <a:cs typeface="+mn-cs"/>
              </a:rPr>
              <a:t>Chong-Bin Chen, Ziwei Wang, SZ 2308.15872</a:t>
            </a:r>
            <a:endParaRPr lang="en-US" altLang="zh-CN" sz="2000" kern="1200" baseline="0">
              <a:latin typeface="+mn-lt"/>
              <a:ea typeface="+mn-ea"/>
              <a:cs typeface="+mn-cs"/>
            </a:endParaRPr>
          </a:p>
          <a:p>
            <a:pPr defTabSz="914400">
              <a:buClrTx/>
              <a:buSzTx/>
              <a:buFontTx/>
            </a:pPr>
            <a:r>
              <a:rPr lang="en-US" altLang="zh-CN" sz="2000">
                <a:sym typeface="+mn-ea"/>
              </a:rPr>
              <a:t>Aditya Varna Iyer, Shi Pi, Yi Wang, Ziwei Wang, SZ </a:t>
            </a:r>
            <a:r>
              <a:rPr lang="en-US" altLang="zh-CN" sz="2000" kern="1200" baseline="0">
                <a:latin typeface="+mn-lt"/>
                <a:ea typeface="+mn-ea"/>
                <a:cs typeface="+mn-cs"/>
              </a:rPr>
              <a:t>1710.03054 </a:t>
            </a:r>
            <a:endParaRPr lang="en-US" altLang="zh-CN" sz="2000" kern="1200" baseline="0">
              <a:latin typeface="+mn-lt"/>
              <a:ea typeface="+mn-ea"/>
              <a:cs typeface="+mn-cs"/>
            </a:endParaRPr>
          </a:p>
          <a:p>
            <a:pPr defTabSz="914400">
              <a:buClrTx/>
              <a:buSzTx/>
              <a:buFontTx/>
            </a:pPr>
            <a:r>
              <a:rPr lang="en-US" altLang="zh-CN" sz="2000" kern="1200" baseline="0">
                <a:latin typeface="+mn-lt"/>
                <a:ea typeface="+mn-ea"/>
                <a:cs typeface="+mn-cs"/>
              </a:rPr>
              <a:t>Xi Tong, Yi Wang, SZ 1708.01709</a:t>
            </a:r>
            <a:endParaRPr lang="en-US" altLang="zh-CN" sz="2000" kern="1200" baseline="0">
              <a:latin typeface="+mn-lt"/>
              <a:ea typeface="+mn-ea"/>
              <a:cs typeface="+mn-cs"/>
            </a:endParaRPr>
          </a:p>
          <a:p>
            <a:pPr defTabSz="914400">
              <a:buClrTx/>
              <a:buSzTx/>
              <a:buFontTx/>
            </a:pPr>
            <a:r>
              <a:rPr lang="en-US" altLang="zh-CN" sz="2000" kern="1200" baseline="0">
                <a:latin typeface="+mn-lt"/>
                <a:ea typeface="+mn-ea"/>
                <a:cs typeface="+mn-cs"/>
              </a:rPr>
              <a:t> and ongoing work with Shiyun Lu</a:t>
            </a:r>
            <a:endParaRPr lang="en-US" altLang="zh-CN" sz="2000" kern="1200" baseline="0">
              <a:latin typeface="+mn-lt"/>
              <a:ea typeface="+mn-ea"/>
              <a:cs typeface="+mn-cs"/>
            </a:endParaRPr>
          </a:p>
          <a:p>
            <a:pPr defTabSz="914400">
              <a:buClrTx/>
              <a:buSzTx/>
              <a:buFontTx/>
            </a:pPr>
            <a:r>
              <a:rPr lang="en-US" altLang="zh-CN" sz="2000" kern="1200" baseline="0">
                <a:latin typeface="+mn-lt"/>
                <a:ea typeface="+mn-ea"/>
                <a:cs typeface="+mn-cs"/>
              </a:rPr>
              <a:t> </a:t>
            </a:r>
            <a:endParaRPr lang="en-US" altLang="zh-CN" sz="2000" kern="1200" baseline="0">
              <a:latin typeface="+mn-lt"/>
              <a:ea typeface="+mn-ea"/>
              <a:cs typeface="+mn-cs"/>
            </a:endParaRPr>
          </a:p>
          <a:p>
            <a:pPr defTabSz="914400">
              <a:buClrTx/>
              <a:buSzTx/>
              <a:buFontTx/>
            </a:pPr>
            <a:endParaRPr lang="en-US" altLang="zh-CN" sz="2000" kern="1200" baseline="0"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71775" y="471170"/>
            <a:ext cx="3781425" cy="847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Outline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5540"/>
          </a:xfrm>
        </p:spPr>
        <p:txBody>
          <a:bodyPr/>
          <a:p>
            <a:pPr marL="0" indent="0">
              <a:buNone/>
            </a:pPr>
            <a:r>
              <a:rPr lang="en-US" altLang="zh-CN" sz="2800">
                <a:latin typeface="+mj-lt"/>
                <a:ea typeface="+mj-ea"/>
                <a:cs typeface="+mj-cs"/>
                <a:sym typeface="+mn-ea"/>
              </a:rPr>
              <a:t>Introduction to Cosmological Collider Physics</a:t>
            </a:r>
            <a:endParaRPr lang="zh-CN" altLang="zh-CN" sz="2800">
              <a:latin typeface="+mj-lt"/>
              <a:ea typeface="+mj-ea"/>
              <a:cs typeface="+mj-cs"/>
              <a:sym typeface="+mn-ea"/>
            </a:endParaRPr>
          </a:p>
          <a:p>
            <a:pPr marL="0" indent="0">
              <a:buNone/>
            </a:pPr>
            <a:r>
              <a:rPr lang="en-US" altLang="zh-CN" sz="2800">
                <a:sym typeface="+mn-ea"/>
              </a:rPr>
              <a:t>Partial Effective Field Theory and Strongly Coupled Regime </a:t>
            </a:r>
            <a:endParaRPr lang="en-US" altLang="zh-CN" sz="2800"/>
          </a:p>
          <a:p>
            <a:pPr marL="0" indent="0">
              <a:buNone/>
            </a:pPr>
            <a:r>
              <a:rPr lang="en-US" altLang="zh-CN" sz="2000">
                <a:sym typeface="+mn-ea"/>
              </a:rPr>
              <a:t>Aditya Varna Iyer, Shi Pi, Yi Wang, Ziwei Wang, </a:t>
            </a:r>
            <a:r>
              <a:rPr lang="en-US" altLang="zh-CN" sz="2000" b="1">
                <a:sym typeface="+mn-ea"/>
              </a:rPr>
              <a:t>Siyi Zhou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>
                <a:sym typeface="+mn-ea"/>
              </a:rPr>
              <a:t>1710.03054 </a:t>
            </a:r>
            <a:endParaRPr lang="en-US" altLang="zh-CN" sz="2000">
              <a:sym typeface="+mn-ea"/>
            </a:endParaRPr>
          </a:p>
          <a:p>
            <a:pPr marL="0" indent="0">
              <a:buNone/>
            </a:pPr>
            <a:r>
              <a:rPr lang="en-US" altLang="zh-CN" sz="2000">
                <a:sym typeface="+mn-ea"/>
              </a:rPr>
              <a:t>Xi Tong, Yi Wang, </a:t>
            </a:r>
            <a:r>
              <a:rPr lang="en-US" altLang="zh-CN" sz="2000" b="1">
                <a:sym typeface="+mn-ea"/>
              </a:rPr>
              <a:t>Siyi Zhou</a:t>
            </a:r>
            <a:r>
              <a:rPr lang="en-US" altLang="zh-CN" sz="2000">
                <a:sym typeface="+mn-ea"/>
              </a:rPr>
              <a:t> 1708.01709</a:t>
            </a:r>
            <a:endParaRPr lang="zh-CN" altLang="zh-CN" sz="2000">
              <a:latin typeface="+mj-lt"/>
              <a:ea typeface="+mj-ea"/>
              <a:cs typeface="+mj-cs"/>
              <a:sym typeface="+mn-ea"/>
            </a:endParaRPr>
          </a:p>
          <a:p>
            <a:pPr marL="0" indent="0">
              <a:buNone/>
            </a:pPr>
            <a:r>
              <a:rPr lang="zh-CN" altLang="zh-CN" sz="2800">
                <a:latin typeface="+mj-lt"/>
                <a:ea typeface="+mj-ea"/>
                <a:cs typeface="+mj-cs"/>
                <a:sym typeface="+mn-ea"/>
              </a:rPr>
              <a:t>On the </a:t>
            </a:r>
            <a:r>
              <a:rPr lang="en-US" altLang="zh-CN" sz="2800">
                <a:latin typeface="+mj-lt"/>
                <a:ea typeface="+mj-ea"/>
                <a:cs typeface="+mj-cs"/>
                <a:sym typeface="+mn-ea"/>
              </a:rPr>
              <a:t>I</a:t>
            </a:r>
            <a:r>
              <a:rPr lang="zh-CN" altLang="zh-CN" sz="2800">
                <a:latin typeface="+mj-lt"/>
                <a:ea typeface="+mj-ea"/>
                <a:cs typeface="+mj-cs"/>
                <a:sym typeface="+mn-ea"/>
              </a:rPr>
              <a:t>mportance of </a:t>
            </a:r>
            <a:r>
              <a:rPr lang="en-US" altLang="zh-CN" sz="2800">
                <a:latin typeface="+mj-lt"/>
                <a:ea typeface="+mj-ea"/>
                <a:cs typeface="+mj-cs"/>
                <a:sym typeface="+mn-ea"/>
              </a:rPr>
              <a:t>H</a:t>
            </a:r>
            <a:r>
              <a:rPr lang="zh-CN" altLang="zh-CN" sz="2800">
                <a:latin typeface="+mj-lt"/>
                <a:ea typeface="+mj-ea"/>
                <a:cs typeface="+mj-cs"/>
                <a:sym typeface="+mn-ea"/>
              </a:rPr>
              <a:t>eavy </a:t>
            </a:r>
            <a:r>
              <a:rPr lang="en-US" altLang="zh-CN" sz="2800">
                <a:latin typeface="+mj-lt"/>
                <a:ea typeface="+mj-ea"/>
                <a:cs typeface="+mj-cs"/>
                <a:sym typeface="+mn-ea"/>
              </a:rPr>
              <a:t>F</a:t>
            </a:r>
            <a:r>
              <a:rPr lang="zh-CN" altLang="zh-CN" sz="2800">
                <a:latin typeface="+mj-lt"/>
                <a:ea typeface="+mj-ea"/>
                <a:cs typeface="+mj-cs"/>
                <a:sym typeface="+mn-ea"/>
              </a:rPr>
              <a:t>ields in </a:t>
            </a:r>
            <a:r>
              <a:rPr lang="en-US" altLang="zh-CN" sz="2800">
                <a:latin typeface="+mj-lt"/>
                <a:ea typeface="+mj-ea"/>
                <a:cs typeface="+mj-cs"/>
                <a:sym typeface="+mn-ea"/>
              </a:rPr>
              <a:t>P</a:t>
            </a:r>
            <a:r>
              <a:rPr lang="zh-CN" altLang="zh-CN" sz="2800">
                <a:latin typeface="+mj-lt"/>
                <a:ea typeface="+mj-ea"/>
                <a:cs typeface="+mj-cs"/>
                <a:sym typeface="+mn-ea"/>
              </a:rPr>
              <a:t>seudo-scalar </a:t>
            </a:r>
            <a:r>
              <a:rPr lang="en-US" altLang="zh-CN" sz="2800">
                <a:latin typeface="+mj-lt"/>
                <a:ea typeface="+mj-ea"/>
                <a:cs typeface="+mj-cs"/>
                <a:sym typeface="+mn-ea"/>
              </a:rPr>
              <a:t>I</a:t>
            </a:r>
            <a:r>
              <a:rPr lang="zh-CN" altLang="zh-CN" sz="2800">
                <a:latin typeface="+mj-lt"/>
                <a:ea typeface="+mj-ea"/>
                <a:cs typeface="+mj-cs"/>
                <a:sym typeface="+mn-ea"/>
              </a:rPr>
              <a:t>nflation</a:t>
            </a:r>
            <a:endParaRPr lang="zh-CN" altLang="zh-CN" sz="2800">
              <a:latin typeface="+mj-lt"/>
              <a:ea typeface="+mj-ea"/>
              <a:cs typeface="+mj-cs"/>
              <a:sym typeface="+mn-ea"/>
            </a:endParaRPr>
          </a:p>
          <a:p>
            <a:pPr marL="0" indent="0" defTabSz="914400">
              <a:buClrTx/>
              <a:buSzTx/>
              <a:buFontTx/>
              <a:buNone/>
            </a:pPr>
            <a:r>
              <a:rPr lang="en-US" altLang="zh-CN" sz="2000">
                <a:sym typeface="+mn-ea"/>
              </a:rPr>
              <a:t>Chong-Bin Chen, Ziwei Wang, </a:t>
            </a:r>
            <a:r>
              <a:rPr lang="en-US" altLang="zh-CN" sz="2000" b="1">
                <a:sym typeface="+mn-ea"/>
              </a:rPr>
              <a:t>Siyi Zhou </a:t>
            </a:r>
            <a:r>
              <a:rPr lang="en-US" altLang="zh-CN" sz="2000">
                <a:sym typeface="+mn-ea"/>
              </a:rPr>
              <a:t>2308.15872</a:t>
            </a:r>
            <a:endParaRPr lang="zh-CN" altLang="zh-CN" sz="2000" kern="1200" baseline="0"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altLang="zh-CN" sz="2800"/>
              <a:t>Conclusion and Outlook</a:t>
            </a:r>
            <a:endParaRPr lang="en-US" altLang="zh-CN" sz="2800" kern="1200" baseline="0">
              <a:latin typeface="+mn-lt"/>
              <a:ea typeface="+mn-ea"/>
              <a:cs typeface="+mn-cs"/>
            </a:endParaRPr>
          </a:p>
          <a:p>
            <a:endParaRPr lang="en-US" altLang="zh-CN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7315" y="77470"/>
            <a:ext cx="8961120" cy="67030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Unsolved Problems in High Energy Physics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the nature of dark matter and dark energy</a:t>
            </a:r>
            <a:endParaRPr lang="zh-CN" altLang="en-US"/>
          </a:p>
          <a:p>
            <a:r>
              <a:rPr lang="zh-CN" altLang="en-US"/>
              <a:t>the stability of the Higgs boson</a:t>
            </a:r>
            <a:endParaRPr lang="zh-CN" altLang="en-US"/>
          </a:p>
          <a:p>
            <a:r>
              <a:rPr lang="zh-CN" altLang="en-US"/>
              <a:t>the origin of neutrino masses</a:t>
            </a:r>
            <a:endParaRPr lang="zh-CN" altLang="en-US"/>
          </a:p>
          <a:p>
            <a:r>
              <a:rPr lang="zh-CN" altLang="en-US"/>
              <a:t>strong CP problem</a:t>
            </a:r>
            <a:endParaRPr lang="zh-CN" altLang="en-US"/>
          </a:p>
          <a:p>
            <a:r>
              <a:rPr lang="zh-CN" altLang="en-US"/>
              <a:t>the physics of inflation</a:t>
            </a:r>
            <a:endParaRPr lang="zh-CN" altLang="en-US"/>
          </a:p>
          <a:p>
            <a:r>
              <a:rPr lang="zh-CN" altLang="en-US"/>
              <a:t>the origin of matter-antimatter asymmetry</a:t>
            </a:r>
            <a:endParaRPr lang="zh-CN" altLang="en-US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The solution of these problems may involve new heavy particl</a:t>
            </a:r>
            <a:r>
              <a:rPr lang="en-US" altLang="zh-CN" b="1">
                <a:solidFill>
                  <a:srgbClr val="FF0000"/>
                </a:solidFill>
              </a:rPr>
              <a:t>es</a:t>
            </a:r>
            <a:endParaRPr lang="en-US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Energy Scale of New Physics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4013835"/>
          </a:xfrm>
        </p:spPr>
        <p:txBody>
          <a:bodyPr/>
          <a:p>
            <a:r>
              <a:rPr lang="zh-CN" altLang="en-US"/>
              <a:t>These new particles are too heavy to be produced at LHC~10</a:t>
            </a:r>
            <a:r>
              <a:rPr lang="en-US" altLang="zh-CN" baseline="30000"/>
              <a:t>4</a:t>
            </a:r>
            <a:r>
              <a:rPr lang="zh-CN" altLang="en-US" baseline="30000"/>
              <a:t> </a:t>
            </a:r>
            <a:r>
              <a:rPr lang="zh-CN" altLang="en-US"/>
              <a:t>GeV</a:t>
            </a:r>
            <a:endParaRPr lang="zh-CN" altLang="en-US"/>
          </a:p>
          <a:p>
            <a:r>
              <a:rPr lang="zh-CN" altLang="en-US"/>
              <a:t>During inflation, very massive fields can be created by the rapid expansion of the spacetime</a:t>
            </a:r>
            <a:endParaRPr lang="zh-CN" altLang="en-US"/>
          </a:p>
          <a:p>
            <a:r>
              <a:rPr lang="zh-CN" altLang="en-US"/>
              <a:t>It is natural to use inflation as a particle collider to explore the physics of new heavy particles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160" y="1230630"/>
            <a:ext cx="7553325" cy="11188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</a:t>
            </a:r>
            <a:r>
              <a:rPr lang="en-US" altLang="zh-CN"/>
              <a:t>eneral Single Field Inflation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 sz="2000">
                <a:latin typeface="+mj-lt"/>
                <a:ea typeface="+mj-ea"/>
                <a:cs typeface="+mj-cs"/>
                <a:sym typeface="+mn-ea"/>
              </a:rPr>
              <a:t>Xingang Chen, Min-xin Huang, Shamit Kachru, Gary Shiu 0605045</a:t>
            </a:r>
            <a:endParaRPr lang="zh-CN" altLang="zh-CN" sz="2000">
              <a:latin typeface="+mj-lt"/>
              <a:ea typeface="+mj-ea"/>
              <a:cs typeface="+mj-cs"/>
              <a:sym typeface="+mn-ea"/>
            </a:endParaRPr>
          </a:p>
          <a:p>
            <a:r>
              <a:rPr lang="en-US" altLang="zh-CN"/>
              <a:t>Most people believe that inflation is driven by a massless field called inflaton</a:t>
            </a:r>
            <a:endParaRPr lang="en-US" altLang="zh-CN"/>
          </a:p>
          <a:p>
            <a:r>
              <a:rPr lang="en-US" altLang="zh-CN"/>
              <a:t>This paper talks about the most general single field inflation and its non-Gaussianities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9115" y="4869180"/>
            <a:ext cx="8269605" cy="1207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General Single Field Inflation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108950" cy="4526280"/>
          </a:xfrm>
        </p:spPr>
        <p:txBody>
          <a:bodyPr/>
          <a:p>
            <a:pPr marL="0" indent="0">
              <a:buNone/>
            </a:pPr>
            <a:r>
              <a:rPr lang="en-US" altLang="zh-CN" sz="2000">
                <a:latin typeface="+mj-lt"/>
                <a:ea typeface="+mj-ea"/>
                <a:cs typeface="+mj-cs"/>
                <a:sym typeface="+mn-ea"/>
              </a:rPr>
              <a:t>Xingang Chen, Min-xin Huang, Shamit Kachru, Gary Shiu 0605045</a:t>
            </a:r>
            <a:endParaRPr lang="en-US" altLang="zh-CN" sz="2000">
              <a:latin typeface="+mj-lt"/>
              <a:ea typeface="+mj-ea"/>
              <a:cs typeface="+mj-cs"/>
              <a:sym typeface="+mn-ea"/>
            </a:endParaRPr>
          </a:p>
          <a:p>
            <a:pPr marL="0" indent="0">
              <a:buNone/>
            </a:pPr>
            <a:r>
              <a:rPr lang="en-US" altLang="zh-CN" sz="2800" b="1">
                <a:latin typeface="+mj-lt"/>
                <a:ea typeface="+mj-ea"/>
                <a:cs typeface="+mj-cs"/>
                <a:sym typeface="+mn-ea"/>
              </a:rPr>
              <a:t>Abstract</a:t>
            </a:r>
            <a:endParaRPr lang="zh-CN" altLang="en-US" sz="2800" b="1"/>
          </a:p>
          <a:p>
            <a:pPr marL="0" indent="0">
              <a:buNone/>
            </a:pPr>
            <a:r>
              <a:rPr lang="zh-CN" altLang="en-US" sz="2800"/>
              <a:t>We perform a general study of primordial scalar non-Gaussianities in single field inflationary models in </a:t>
            </a:r>
            <a:r>
              <a:rPr lang="zh-CN" altLang="en-US" sz="2800" b="1"/>
              <a:t>Einstein gravity</a:t>
            </a:r>
            <a:endParaRPr lang="zh-CN" altLang="en-US" sz="2800"/>
          </a:p>
          <a:p>
            <a:pPr marL="0" indent="0">
              <a:buNone/>
            </a:pPr>
            <a:r>
              <a:rPr lang="zh-CN" altLang="en-US" sz="2800"/>
              <a:t>We consider models where the inflaton Lagrangian is an </a:t>
            </a:r>
            <a:r>
              <a:rPr lang="zh-CN" altLang="en-US" sz="2800" b="1"/>
              <a:t>arbitrary function of the scalar field</a:t>
            </a:r>
            <a:r>
              <a:rPr lang="zh-CN" altLang="en-US" sz="2800"/>
              <a:t> and </a:t>
            </a:r>
            <a:r>
              <a:rPr lang="zh-CN" altLang="en-US" sz="2800" b="1"/>
              <a:t>its first derivative</a:t>
            </a:r>
            <a:r>
              <a:rPr lang="zh-CN" altLang="en-US" sz="2800"/>
              <a:t>, and </a:t>
            </a:r>
            <a:r>
              <a:rPr lang="zh-CN" altLang="en-US" sz="2800" b="1"/>
              <a:t>the sound speed is arbitrary</a:t>
            </a:r>
            <a:endParaRPr lang="zh-CN" altLang="en-US" sz="2800"/>
          </a:p>
          <a:p>
            <a:pPr marL="0" indent="0">
              <a:buNone/>
            </a:pPr>
            <a:endParaRPr lang="zh-CN" altLang="en-US"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General Single Field Inflation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387715" cy="4526280"/>
          </a:xfrm>
        </p:spPr>
        <p:txBody>
          <a:bodyPr/>
          <a:p>
            <a:pPr marL="0" indent="0">
              <a:buNone/>
            </a:pPr>
            <a:r>
              <a:rPr lang="en-US" altLang="zh-CN" sz="2000">
                <a:latin typeface="+mj-lt"/>
                <a:ea typeface="+mj-ea"/>
                <a:cs typeface="+mj-cs"/>
                <a:sym typeface="+mn-ea"/>
              </a:rPr>
              <a:t>Xingang Chen, Min-xin Huang, Shamit Kachru, Gary Shiu 0605045</a:t>
            </a:r>
            <a:endParaRPr lang="zh-CN" altLang="en-US" sz="2000"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ym typeface="+mn-ea"/>
              </a:rPr>
              <a:t>We find that under reasonable assumptions, the non-Gaussianity is completely determined by </a:t>
            </a:r>
            <a:r>
              <a:rPr lang="zh-CN" altLang="en-US" sz="2800" b="1">
                <a:sym typeface="+mn-ea"/>
              </a:rPr>
              <a:t>5 parameters</a:t>
            </a:r>
            <a:endParaRPr lang="zh-CN" altLang="en-US" sz="2800"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ym typeface="+mn-ea"/>
              </a:rPr>
              <a:t>In special limits of the parameter space, one finds distinctive ``shapes'' of the non-Gaussianity</a:t>
            </a:r>
            <a:endParaRPr lang="zh-CN" altLang="en-US" sz="2800"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ym typeface="+mn-ea"/>
              </a:rPr>
              <a:t>In models with a small sound speed, several of these shapes would become potentially observable in the near future</a:t>
            </a:r>
            <a:endParaRPr lang="zh-CN" altLang="en-US" sz="2800"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ym typeface="+mn-ea"/>
              </a:rPr>
              <a:t>Different limits of our formulae recover various previously known results</a:t>
            </a:r>
            <a:endParaRPr lang="zh-CN" altLang="en-US"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780" y="-17780"/>
            <a:ext cx="9126220" cy="68757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7315" y="155575"/>
            <a:ext cx="8888095" cy="65474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8435" y="483235"/>
            <a:ext cx="8787130" cy="58915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6370" y="245110"/>
            <a:ext cx="8810625" cy="63677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8745" y="325755"/>
            <a:ext cx="8905875" cy="62058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5585" y="397510"/>
            <a:ext cx="8672830" cy="60629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200" y="97155"/>
            <a:ext cx="8991600" cy="66630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5730" y="352425"/>
            <a:ext cx="8891905" cy="6153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Power Spectrum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91865" y="3212465"/>
            <a:ext cx="5506085" cy="3100705"/>
          </a:xfrm>
          <a:prstGeom prst="rect">
            <a:avLst/>
          </a:prstGeom>
        </p:spPr>
      </p:pic>
      <p:pic>
        <p:nvPicPr>
          <p:cNvPr id="5" name="图片 4" descr="WeChat Image_202309071630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3860800"/>
            <a:ext cx="2979420" cy="2235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15695" y="1484630"/>
            <a:ext cx="6836410" cy="16973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055" y="85725"/>
            <a:ext cx="9025255" cy="66865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115" y="2348865"/>
            <a:ext cx="8229600" cy="2465705"/>
          </a:xfrm>
        </p:spPr>
        <p:txBody>
          <a:bodyPr/>
          <a:p>
            <a:pPr marL="0" indent="0">
              <a:buNone/>
            </a:pPr>
            <a:r>
              <a:rPr lang="en-US" altLang="zh-CN" sz="3600">
                <a:sym typeface="+mn-ea"/>
              </a:rPr>
              <a:t>On the importance of heavy fields in pseudo-scalar inflation</a:t>
            </a:r>
            <a:endParaRPr lang="en-US" altLang="zh-CN" sz="3600">
              <a:sym typeface="+mn-ea"/>
            </a:endParaRPr>
          </a:p>
          <a:p>
            <a:pPr marL="0" indent="0">
              <a:buNone/>
            </a:pPr>
            <a:r>
              <a:rPr lang="en-US" altLang="zh-CN" sz="3600"/>
              <a:t>Chongbin Chen, Ziwei Wang, Siyi Zhou</a:t>
            </a:r>
            <a:endParaRPr lang="en-US" altLang="zh-CN" sz="3600"/>
          </a:p>
          <a:p>
            <a:pPr marL="0" indent="0">
              <a:buNone/>
            </a:pPr>
            <a:r>
              <a:rPr lang="en-US" altLang="zh-CN" sz="3600"/>
              <a:t>2308.15872</a:t>
            </a:r>
            <a:endParaRPr lang="en-US" altLang="zh-CN" sz="3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Axion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Axion particles are initially proposed to solve the strong CP problem in the QCD physics</a:t>
            </a:r>
            <a:endParaRPr lang="zh-CN" altLang="en-US"/>
          </a:p>
          <a:p>
            <a:r>
              <a:rPr lang="en-US" altLang="zh-CN"/>
              <a:t>A</a:t>
            </a:r>
            <a:r>
              <a:rPr lang="zh-CN" altLang="en-US"/>
              <a:t>xion-like particles </a:t>
            </a:r>
            <a:r>
              <a:rPr lang="en-US" altLang="zh-CN"/>
              <a:t>can be</a:t>
            </a:r>
            <a:r>
              <a:rPr lang="zh-CN" altLang="en-US"/>
              <a:t> produced by string compactification to a low</a:t>
            </a:r>
            <a:r>
              <a:rPr lang="en-US" altLang="zh-CN"/>
              <a:t> </a:t>
            </a:r>
            <a:r>
              <a:rPr lang="zh-CN" altLang="en-US"/>
              <a:t>energy effective theory</a:t>
            </a:r>
            <a:endParaRPr lang="zh-CN" altLang="en-US"/>
          </a:p>
          <a:p>
            <a:r>
              <a:rPr lang="en-US" altLang="zh-CN"/>
              <a:t>Axions can</a:t>
            </a:r>
            <a:r>
              <a:rPr lang="zh-CN" altLang="en-US"/>
              <a:t> lead to rich phenomenology in a</a:t>
            </a:r>
            <a:r>
              <a:rPr lang="en-US" altLang="zh-CN"/>
              <a:t> </a:t>
            </a:r>
            <a:r>
              <a:rPr lang="zh-CN" altLang="en-US"/>
              <a:t>wide range of periods in the universe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r>
              <a:rPr lang="en-US" altLang="zh-CN"/>
              <a:t>Axion Inflation</a:t>
            </a:r>
            <a:endParaRPr lang="en-US" altLang="zh-CN"/>
          </a:p>
        </p:txBody>
      </p:sp>
      <p:sp>
        <p:nvSpPr>
          <p:cNvPr id="3074" name="内容占位符 2"/>
          <p:cNvSpPr>
            <a:spLocks noGrp="1"/>
          </p:cNvSpPr>
          <p:nvPr>
            <p:ph idx="1"/>
          </p:nvPr>
        </p:nvSpPr>
        <p:spPr/>
        <p:txBody>
          <a:bodyPr anchor="t" anchorCtr="0"/>
          <a:p>
            <a:r>
              <a:rPr lang="en-US" altLang="zh-CN"/>
              <a:t>Axion can be one of the candidates of inflaton in the very early universe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7405" y="2670175"/>
            <a:ext cx="7334250" cy="1518285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 flipV="1">
            <a:off x="6012180" y="3716655"/>
            <a:ext cx="0" cy="8642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3923665" y="4580890"/>
            <a:ext cx="44316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Axion acting as inflaton</a:t>
            </a:r>
            <a:endParaRPr lang="en-US" altLang="zh-CN" sz="3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Quantization of Gauge Field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Equation of motion for gauge field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Quantization of gauge field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Equation of motion for the gauge field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Solution when </a:t>
            </a:r>
            <a:endParaRPr lang="en-US" altLang="zh-CN"/>
          </a:p>
          <a:p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55875" y="2132965"/>
            <a:ext cx="4039870" cy="7639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35150" y="3284855"/>
            <a:ext cx="5727065" cy="7435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331595" y="4436745"/>
            <a:ext cx="3866515" cy="7308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083935" y="4436745"/>
            <a:ext cx="883920" cy="6445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123440" y="5685155"/>
            <a:ext cx="4663440" cy="8134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563620" y="5239385"/>
            <a:ext cx="1866900" cy="3740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r>
              <a:rPr lang="en-US" altLang="zh-CN"/>
              <a:t>Axion Inflation + Massive field</a:t>
            </a:r>
            <a:endParaRPr lang="en-US" altLang="zh-CN"/>
          </a:p>
        </p:txBody>
      </p:sp>
      <p:sp>
        <p:nvSpPr>
          <p:cNvPr id="4098" name="内容占位符 2"/>
          <p:cNvSpPr>
            <a:spLocks noGrp="1"/>
          </p:cNvSpPr>
          <p:nvPr>
            <p:ph idx="1"/>
          </p:nvPr>
        </p:nvSpPr>
        <p:spPr/>
        <p:txBody>
          <a:bodyPr anchor="t" anchorCtr="0"/>
          <a:p>
            <a:r>
              <a:rPr lang="en-US" altLang="zh-CN"/>
              <a:t>Massive field is coupled with the inflaton</a:t>
            </a:r>
            <a:endParaRPr lang="en-US" altLang="zh-CN"/>
          </a:p>
          <a:p>
            <a:r>
              <a:rPr lang="en-US" altLang="zh-CN"/>
              <a:t>We use effective field theory of inflation to deal with it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We use the gauge where primordial curvature perturbation is coupled with the gauge field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9115" y="3356610"/>
            <a:ext cx="8317230" cy="11576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Effective Field Theory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We integrate out the massive field, then only zeta and the gauge field is left</a:t>
            </a:r>
            <a:endParaRPr lang="en-US" altLang="zh-CN"/>
          </a:p>
          <a:p>
            <a:r>
              <a:rPr lang="en-US" altLang="zh-CN"/>
              <a:t>Cubic coupling of zeta and gauge field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87450" y="3356610"/>
            <a:ext cx="6901180" cy="125920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Linear and Non-Linear Dispersion Regime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1550" y="2708910"/>
            <a:ext cx="7774305" cy="199517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Power Spectrum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Feynman Diagram</a:t>
            </a:r>
            <a:endParaRPr lang="en-US" altLang="zh-CN"/>
          </a:p>
        </p:txBody>
      </p:sp>
      <p:pic>
        <p:nvPicPr>
          <p:cNvPr id="5" name="图片 4" descr="WeChat Image_202308061250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2348865"/>
            <a:ext cx="7339965" cy="387731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Power Spectrum (Linear Dispersion)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Our result is</a:t>
            </a:r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27175" y="2060575"/>
            <a:ext cx="6212840" cy="8921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3485" y="4364990"/>
            <a:ext cx="4309110" cy="7727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527175" y="2853055"/>
            <a:ext cx="6171565" cy="15760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483485" y="5085080"/>
            <a:ext cx="4413885" cy="1416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Power Spectrum (Non-Linear Dispersion)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Our result is</a:t>
            </a:r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35785" y="4796790"/>
            <a:ext cx="5622290" cy="1444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7360" y="2060575"/>
            <a:ext cx="8395335" cy="18903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835785" y="4004945"/>
            <a:ext cx="5813425" cy="8083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Non-Gaussianity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Feynman diagram</a:t>
            </a:r>
            <a:endParaRPr lang="en-US" altLang="zh-CN"/>
          </a:p>
        </p:txBody>
      </p:sp>
      <p:pic>
        <p:nvPicPr>
          <p:cNvPr id="4" name="图片 3" descr="WeChat Image_202308061256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9430" y="2348865"/>
            <a:ext cx="3543300" cy="37814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Non-Gaussianities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Equilateral non-Gaussianity is obtained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305" y="2132965"/>
            <a:ext cx="6903085" cy="2147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27630" y="4293235"/>
            <a:ext cx="4051935" cy="225996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Axion Isocurvature Collider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/>
              <a:t>Shiyun Lu</a:t>
            </a:r>
            <a:endParaRPr lang="en-US" altLang="zh-CN"/>
          </a:p>
          <a:p>
            <a:pPr marL="0" indent="0">
              <a:buNone/>
            </a:pPr>
            <a:r>
              <a:rPr lang="en-US" altLang="zh-CN" sz="2400"/>
              <a:t>JHEP 04 (2022) 157  2103.05958 [hep-th]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/>
              <a:t>Similar setup with us, but there axion act as dark matter, focus on isocurvature perturbation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Also she focuses on squeezed limit of non-Gaussianity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Implication on cosmic microwave background is obtained</a:t>
            </a:r>
            <a:endParaRPr lang="en-US" alt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Effective Field Theory Approach to Axion Isocurvature Collider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91640" y="1844675"/>
            <a:ext cx="619252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Effective Field Theory Approach to Axion Isocurvature Collider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59205" y="1628775"/>
            <a:ext cx="6924675" cy="494157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r>
              <a:rPr lang="en-US" altLang="zh-CN"/>
              <a:t>Conclusion and Outlook</a:t>
            </a:r>
            <a:endParaRPr lang="en-US" altLang="zh-CN"/>
          </a:p>
        </p:txBody>
      </p:sp>
      <p:sp>
        <p:nvSpPr>
          <p:cNvPr id="5122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9495"/>
          </a:xfrm>
        </p:spPr>
        <p:txBody>
          <a:bodyPr anchor="t" anchorCtr="0"/>
          <a:p>
            <a:r>
              <a:rPr lang="en-US" altLang="zh-CN"/>
              <a:t>Detailed analysis on bispectrum should be investigated</a:t>
            </a:r>
            <a:endParaRPr lang="en-US" altLang="zh-CN"/>
          </a:p>
          <a:p>
            <a:pPr lvl="1">
              <a:buFont typeface="Wingdings" panose="05000000000000000000" charset="0"/>
              <a:buChar char="u"/>
            </a:pPr>
            <a:r>
              <a:rPr lang="en-US" altLang="zh-CN">
                <a:sym typeface="+mn-ea"/>
              </a:rPr>
              <a:t>Full Numerical Solution of bispectrum</a:t>
            </a:r>
            <a:endParaRPr lang="en-US" altLang="zh-CN">
              <a:sym typeface="+mn-ea"/>
            </a:endParaRPr>
          </a:p>
          <a:p>
            <a:pPr lvl="1">
              <a:buFont typeface="Wingdings" panose="05000000000000000000" charset="0"/>
              <a:buChar char="u"/>
            </a:pPr>
            <a:r>
              <a:rPr lang="en-US" altLang="zh-CN">
                <a:sym typeface="+mn-ea"/>
              </a:rPr>
              <a:t>Squeezed limit</a:t>
            </a:r>
            <a:endParaRPr lang="en-US" altLang="zh-CN">
              <a:sym typeface="+mn-ea"/>
            </a:endParaRPr>
          </a:p>
          <a:p>
            <a:r>
              <a:rPr lang="en-US" altLang="zh-CN"/>
              <a:t>Investigating whether partial effective field theory approach can be used in calculating bispectrum with loop</a:t>
            </a:r>
            <a:endParaRPr lang="en-US" altLang="zh-CN"/>
          </a:p>
          <a:p>
            <a:r>
              <a:rPr lang="en-US" altLang="zh-CN" sz="3200">
                <a:sym typeface="+mn-ea"/>
              </a:rPr>
              <a:t>A model containing massive field axion inflaton and massive/massless gauge field</a:t>
            </a:r>
            <a:endParaRPr lang="en-US" altLang="zh-CN" sz="3200"/>
          </a:p>
          <a:p>
            <a:endParaRPr lang="en-US" altLang="zh-CN"/>
          </a:p>
          <a:p>
            <a:endParaRPr lang="en-US" altLang="zh-CN"/>
          </a:p>
          <a:p>
            <a:pPr marL="457200" lvl="1" indent="0">
              <a:buFont typeface="Wingdings" panose="05000000000000000000" charset="0"/>
              <a:buNone/>
            </a:pPr>
            <a:endParaRPr lang="en-US" altLang="zh-CN"/>
          </a:p>
          <a:p>
            <a:pPr lvl="1">
              <a:buFont typeface="Wingdings" panose="05000000000000000000" charset="0"/>
              <a:buChar char="u"/>
            </a:pPr>
            <a:endParaRPr lang="en-US" altLang="zh-CN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Conclusion and Outlook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A lot of works in this direction can be done and for some of them we already have some results</a:t>
            </a:r>
            <a:endParaRPr lang="en-US" altLang="zh-CN"/>
          </a:p>
          <a:p>
            <a:r>
              <a:rPr lang="en-US" altLang="zh-CN"/>
              <a:t>Please discuss with us if you are interested</a:t>
            </a:r>
            <a:endParaRPr lang="en-US" altLang="zh-C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403350" y="332740"/>
            <a:ext cx="6358255" cy="62471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360" y="260350"/>
            <a:ext cx="8229600" cy="5974715"/>
          </a:xfrm>
        </p:spPr>
        <p:txBody>
          <a:bodyPr/>
          <a:p>
            <a:pPr marL="0" indent="0">
              <a:buNone/>
            </a:pPr>
            <a:r>
              <a:rPr lang="en-US" altLang="zh-CN" sz="2400"/>
              <a:t>Thank you for your attention and welcome to visit Chongqing U! Please contact me if you are interested!</a:t>
            </a:r>
            <a:endParaRPr lang="en-US" altLang="zh-CN" sz="2400"/>
          </a:p>
          <a:p>
            <a:pPr marL="0" indent="0">
              <a:buNone/>
            </a:pP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Lecture/Seminar Series in Chongqing U </a:t>
            </a:r>
            <a:endParaRPr lang="en-US" altLang="zh-CN" sz="2400"/>
          </a:p>
          <a:p>
            <a:pPr marL="0" indent="0">
              <a:buNone/>
            </a:pP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Yi Wang, Xi Tong, Chongbin Chen, Yuhang Zhu, Jianing Wang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Topic: Cosmological Correlators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Around August 26</a:t>
            </a:r>
            <a:endParaRPr lang="en-US" altLang="zh-CN" sz="2400"/>
          </a:p>
          <a:p>
            <a:pPr marL="0" indent="0">
              <a:buNone/>
            </a:pP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Ziwei Wang and Sai Wang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Around August 9 &amp; 11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Topic: Inflationary Cosmology</a:t>
            </a:r>
            <a:r>
              <a:rPr lang="en-US" altLang="zh-CN" sz="2800"/>
              <a:t> </a:t>
            </a:r>
            <a:endParaRPr lang="en-US" altLang="zh-CN" sz="28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PP_MARK_KEY" val="3c30c9f8-399f-4f0c-82db-cce232e7823f"/>
  <p:tag name="COMMONDATA" val="eyJoZGlkIjoiNGU0NjhmMzhlYTk4MGU1YTMwYTRiNjk1ZjI3YzA0YTA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4726</Words>
  <Application>WPS 演示</Application>
  <PresentationFormat/>
  <Paragraphs>166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Arial</vt:lpstr>
      <vt:lpstr>SimSun</vt:lpstr>
      <vt:lpstr>Wingdings</vt:lpstr>
      <vt:lpstr>Microsoft YaHei</vt:lpstr>
      <vt:lpstr>Arial Unicode MS</vt:lpstr>
      <vt:lpstr>Calibri</vt:lpstr>
      <vt:lpstr>Wingdings</vt:lpstr>
      <vt:lpstr>默认设计模板</vt:lpstr>
      <vt:lpstr>On the importance of heavy fields in pseudo-scalar inflation</vt:lpstr>
      <vt:lpstr>Outline</vt:lpstr>
      <vt:lpstr>PowerPoint 演示文稿</vt:lpstr>
      <vt:lpstr>Unsolved Problems in High Energy Physics</vt:lpstr>
      <vt:lpstr>Energy Scale of New Physics</vt:lpstr>
      <vt:lpstr>General Single Field Inflation</vt:lpstr>
      <vt:lpstr>General Single Field Inflation</vt:lpstr>
      <vt:lpstr>General Single Field Inflation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 Spectrum</vt:lpstr>
      <vt:lpstr>PowerPoint 演示文稿</vt:lpstr>
      <vt:lpstr>PowerPoint 演示文稿</vt:lpstr>
      <vt:lpstr>Axion</vt:lpstr>
      <vt:lpstr>Axion Inflation</vt:lpstr>
      <vt:lpstr>Quantization of Gauge Field</vt:lpstr>
      <vt:lpstr>Axion Inflation + Massive field</vt:lpstr>
      <vt:lpstr>Effective Field Theory</vt:lpstr>
      <vt:lpstr>Linear and Non-Linear Dispersion Regime</vt:lpstr>
      <vt:lpstr>Power Spectrum</vt:lpstr>
      <vt:lpstr>Power Spectrum (Linear Dispersion)</vt:lpstr>
      <vt:lpstr>Power Spectrum (Non-Linear Dispersion)</vt:lpstr>
      <vt:lpstr>Non-Gaussianity</vt:lpstr>
      <vt:lpstr>Non-Gaussianities</vt:lpstr>
      <vt:lpstr>Axion Isocurvature Collider</vt:lpstr>
      <vt:lpstr>Effective Field Theory Approach to Axion Isocurvature Collider</vt:lpstr>
      <vt:lpstr>Effective Field Theory Approach to Axion Isocurvature Collider</vt:lpstr>
      <vt:lpstr>Conclusion and Outlook</vt:lpstr>
      <vt:lpstr>Conclusion and Outlook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the importance of heavy fields in pseudo-scalar inflation</dc:title>
  <dc:creator>周思益周思益</dc:creator>
  <cp:lastModifiedBy>周思益</cp:lastModifiedBy>
  <cp:revision>36</cp:revision>
  <dcterms:created xsi:type="dcterms:W3CDTF">2023-07-28T03:15:00Z</dcterms:created>
  <dcterms:modified xsi:type="dcterms:W3CDTF">2023-09-07T07:33:09Z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47ECA40398B647B1BD60448E482A1163_12</vt:lpwstr>
  </property>
</Properties>
</file>