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582" r:id="rId2"/>
    <p:sldId id="584" r:id="rId3"/>
    <p:sldId id="585" r:id="rId4"/>
    <p:sldId id="400" r:id="rId5"/>
    <p:sldId id="552" r:id="rId6"/>
    <p:sldId id="368" r:id="rId7"/>
    <p:sldId id="583" r:id="rId8"/>
    <p:sldId id="589" r:id="rId9"/>
    <p:sldId id="590" r:id="rId10"/>
    <p:sldId id="572" r:id="rId11"/>
    <p:sldId id="551" r:id="rId12"/>
    <p:sldId id="573" r:id="rId13"/>
    <p:sldId id="574" r:id="rId14"/>
    <p:sldId id="575" r:id="rId15"/>
    <p:sldId id="576" r:id="rId16"/>
    <p:sldId id="559" r:id="rId17"/>
    <p:sldId id="570" r:id="rId18"/>
    <p:sldId id="587" r:id="rId19"/>
    <p:sldId id="586" r:id="rId20"/>
    <p:sldId id="588" r:id="rId21"/>
    <p:sldId id="578" r:id="rId22"/>
    <p:sldId id="562" r:id="rId23"/>
    <p:sldId id="563" r:id="rId24"/>
    <p:sldId id="580" r:id="rId25"/>
    <p:sldId id="581" r:id="rId26"/>
    <p:sldId id="344" r:id="rId27"/>
    <p:sldId id="569" r:id="rId28"/>
    <p:sldId id="543" r:id="rId29"/>
    <p:sldId id="544" r:id="rId30"/>
    <p:sldId id="545" r:id="rId31"/>
    <p:sldId id="568" r:id="rId32"/>
    <p:sldId id="548" r:id="rId33"/>
    <p:sldId id="549" r:id="rId34"/>
    <p:sldId id="270" r:id="rId35"/>
    <p:sldId id="567" r:id="rId36"/>
    <p:sldId id="530" r:id="rId37"/>
    <p:sldId id="406" r:id="rId38"/>
    <p:sldId id="408" r:id="rId39"/>
    <p:sldId id="532" r:id="rId40"/>
    <p:sldId id="577" r:id="rId41"/>
    <p:sldId id="536" r:id="rId42"/>
    <p:sldId id="262" r:id="rId43"/>
    <p:sldId id="264" r:id="rId44"/>
    <p:sldId id="257" r:id="rId45"/>
    <p:sldId id="566" r:id="rId46"/>
    <p:sldId id="267" r:id="rId47"/>
    <p:sldId id="258" r:id="rId48"/>
    <p:sldId id="376" r:id="rId49"/>
    <p:sldId id="378" r:id="rId50"/>
    <p:sldId id="553" r:id="rId51"/>
    <p:sldId id="369" r:id="rId5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15BD"/>
    <a:srgbClr val="FF3399"/>
    <a:srgbClr val="0238BE"/>
    <a:srgbClr val="000064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3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0" y="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50F5D-FA76-401C-8E63-197CA3B835B0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ED614-C7F0-408C-A807-B045DB48D8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515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4F1E0E-3868-4FAE-8165-84365A74FD50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168627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4F1E0E-3868-4FAE-8165-84365A74FD50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226478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4F1E0E-3868-4FAE-8165-84365A74FD50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29582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4F1E0E-3868-4FAE-8165-84365A74FD50}" type="slidenum">
              <a:rPr lang="en-US" altLang="zh-CN"/>
              <a:pPr/>
              <a:t>13</a:t>
            </a:fld>
            <a:endParaRPr lang="en-US" altLang="zh-CN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31287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4F1E0E-3868-4FAE-8165-84365A74FD50}" type="slidenum">
              <a:rPr lang="en-US" altLang="zh-CN"/>
              <a:pPr/>
              <a:t>14</a:t>
            </a:fld>
            <a:endParaRPr lang="en-US" altLang="zh-CN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898134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4F1E0E-3868-4FAE-8165-84365A74FD50}" type="slidenum">
              <a:rPr lang="en-US" altLang="zh-CN"/>
              <a:pPr/>
              <a:t>15</a:t>
            </a:fld>
            <a:endParaRPr lang="en-US" altLang="zh-CN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261876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4F1E0E-3868-4FAE-8165-84365A74FD50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089518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7A9A5-3DFF-4E6A-B2B6-A530721B4126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330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7A9A5-3DFF-4E6A-B2B6-A530721B4126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14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7A9A5-3DFF-4E6A-B2B6-A530721B4126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45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>
            <a:extLst>
              <a:ext uri="{FF2B5EF4-FFF2-40B4-BE49-F238E27FC236}">
                <a16:creationId xmlns:a16="http://schemas.microsoft.com/office/drawing/2014/main" id="{1EE7C8A2-03A3-4927-B92F-AE710911AB7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542A9D5F-15D5-407A-97DA-1A2899648702}" type="slidenum"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36</a:t>
            </a:fld>
            <a:endParaRPr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>
            <a:extLst>
              <a:ext uri="{FF2B5EF4-FFF2-40B4-BE49-F238E27FC236}">
                <a16:creationId xmlns:a16="http://schemas.microsoft.com/office/drawing/2014/main" id="{A6B9A010-62D3-456E-8BDC-B27A21FA3B13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C1397AA9-0F48-4F6D-B085-09738F83081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94965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>
            <a:extLst>
              <a:ext uri="{FF2B5EF4-FFF2-40B4-BE49-F238E27FC236}">
                <a16:creationId xmlns:a16="http://schemas.microsoft.com/office/drawing/2014/main" id="{1EE7C8A2-03A3-4927-B92F-AE710911AB7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542A9D5F-15D5-407A-97DA-1A2899648702}" type="slidenum"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37</a:t>
            </a:fld>
            <a:endParaRPr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>
            <a:extLst>
              <a:ext uri="{FF2B5EF4-FFF2-40B4-BE49-F238E27FC236}">
                <a16:creationId xmlns:a16="http://schemas.microsoft.com/office/drawing/2014/main" id="{A6B9A010-62D3-456E-8BDC-B27A21FA3B13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C1397AA9-0F48-4F6D-B085-09738F83081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183592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>
            <a:extLst>
              <a:ext uri="{FF2B5EF4-FFF2-40B4-BE49-F238E27FC236}">
                <a16:creationId xmlns:a16="http://schemas.microsoft.com/office/drawing/2014/main" id="{3D426173-84A0-469D-9235-76A8C10B38C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03DCEC73-CCD7-4760-9558-365A9E02910C}" type="slidenum"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38</a:t>
            </a:fld>
            <a:endParaRPr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Rectangle 1">
            <a:extLst>
              <a:ext uri="{FF2B5EF4-FFF2-40B4-BE49-F238E27FC236}">
                <a16:creationId xmlns:a16="http://schemas.microsoft.com/office/drawing/2014/main" id="{F8D6F800-1879-4279-8B3D-10DBBC7A8DB4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75803B99-B75C-4C32-A66A-1F0ADE30047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6431492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>
            <a:extLst>
              <a:ext uri="{FF2B5EF4-FFF2-40B4-BE49-F238E27FC236}">
                <a16:creationId xmlns:a16="http://schemas.microsoft.com/office/drawing/2014/main" id="{3D426173-84A0-469D-9235-76A8C10B38C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03DCEC73-CCD7-4760-9558-365A9E02910C}" type="slidenum"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39</a:t>
            </a:fld>
            <a:endParaRPr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Rectangle 1">
            <a:extLst>
              <a:ext uri="{FF2B5EF4-FFF2-40B4-BE49-F238E27FC236}">
                <a16:creationId xmlns:a16="http://schemas.microsoft.com/office/drawing/2014/main" id="{F8D6F800-1879-4279-8B3D-10DBBC7A8DB4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75803B99-B75C-4C32-A66A-1F0ADE30047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2419639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>
            <a:extLst>
              <a:ext uri="{FF2B5EF4-FFF2-40B4-BE49-F238E27FC236}">
                <a16:creationId xmlns:a16="http://schemas.microsoft.com/office/drawing/2014/main" id="{3D426173-84A0-469D-9235-76A8C10B38C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03DCEC73-CCD7-4760-9558-365A9E02910C}" type="slidenum"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40</a:t>
            </a:fld>
            <a:endParaRPr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Rectangle 1">
            <a:extLst>
              <a:ext uri="{FF2B5EF4-FFF2-40B4-BE49-F238E27FC236}">
                <a16:creationId xmlns:a16="http://schemas.microsoft.com/office/drawing/2014/main" id="{F8D6F800-1879-4279-8B3D-10DBBC7A8DB4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75803B99-B75C-4C32-A66A-1F0ADE30047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6286979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>
            <a:extLst>
              <a:ext uri="{FF2B5EF4-FFF2-40B4-BE49-F238E27FC236}">
                <a16:creationId xmlns:a16="http://schemas.microsoft.com/office/drawing/2014/main" id="{DCC2F142-165E-45D8-8678-F6CEB1F7F73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B44F070C-0F9B-4E3A-A3C1-511B5D5284E0}" type="slidenum"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41</a:t>
            </a:fld>
            <a:endParaRPr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D3B028B-0DE8-4115-BA95-F0CD0C7231E9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5800"/>
            <a:ext cx="6084888" cy="34242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371AD215-C8FD-49BB-BF60-2FFD337ED3B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1638" cy="35956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/>
          </a:p>
        </p:txBody>
      </p:sp>
      <p:sp>
        <p:nvSpPr>
          <p:cNvPr id="23557" name="Rectangle 3">
            <a:extLst>
              <a:ext uri="{FF2B5EF4-FFF2-40B4-BE49-F238E27FC236}">
                <a16:creationId xmlns:a16="http://schemas.microsoft.com/office/drawing/2014/main" id="{B5DB5797-5C4A-4BE9-B07B-CAEFE1B37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3" y="8685213"/>
            <a:ext cx="29670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88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>
            <a:extLst>
              <a:ext uri="{FF2B5EF4-FFF2-40B4-BE49-F238E27FC236}">
                <a16:creationId xmlns:a16="http://schemas.microsoft.com/office/drawing/2014/main" id="{E2946057-3E28-482C-AADD-F447E4423CC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5399104E-B324-45AC-BA3A-CA039F984ECA}" type="slidenum"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42</a:t>
            </a:fld>
            <a:endParaRPr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1" name="Rectangle 1">
            <a:extLst>
              <a:ext uri="{FF2B5EF4-FFF2-40B4-BE49-F238E27FC236}">
                <a16:creationId xmlns:a16="http://schemas.microsoft.com/office/drawing/2014/main" id="{5BA517B8-D0B3-47A1-AB07-9344053CA8C3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5800"/>
            <a:ext cx="6084888" cy="34242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257C859A-4197-4BD6-B505-827C2B92A44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1638" cy="35956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/>
          </a:p>
        </p:txBody>
      </p:sp>
      <p:sp>
        <p:nvSpPr>
          <p:cNvPr id="17413" name="Rectangle 3">
            <a:extLst>
              <a:ext uri="{FF2B5EF4-FFF2-40B4-BE49-F238E27FC236}">
                <a16:creationId xmlns:a16="http://schemas.microsoft.com/office/drawing/2014/main" id="{D44B7A1E-00C6-41A4-97BA-840E9F525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3" y="8685213"/>
            <a:ext cx="29670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>
            <a:extLst>
              <a:ext uri="{FF2B5EF4-FFF2-40B4-BE49-F238E27FC236}">
                <a16:creationId xmlns:a16="http://schemas.microsoft.com/office/drawing/2014/main" id="{707973D5-E6BC-48F0-8552-102323D083F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B746292D-A6E4-4E69-8160-47761CEAB4B5}" type="slidenum"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43</a:t>
            </a:fld>
            <a:endParaRPr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07" name="Rectangle 1">
            <a:extLst>
              <a:ext uri="{FF2B5EF4-FFF2-40B4-BE49-F238E27FC236}">
                <a16:creationId xmlns:a16="http://schemas.microsoft.com/office/drawing/2014/main" id="{D5A5ADF9-6424-4D4C-A554-193ED9B04705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5800"/>
            <a:ext cx="6084888" cy="34242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3D11EE3F-C0DD-4324-9F7B-3C28AC57187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1638" cy="35956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/>
          </a:p>
        </p:txBody>
      </p:sp>
      <p:sp>
        <p:nvSpPr>
          <p:cNvPr id="21509" name="Rectangle 3">
            <a:extLst>
              <a:ext uri="{FF2B5EF4-FFF2-40B4-BE49-F238E27FC236}">
                <a16:creationId xmlns:a16="http://schemas.microsoft.com/office/drawing/2014/main" id="{D3FB74F1-30A2-4710-BF1B-CFAD7ECCE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3" y="8685213"/>
            <a:ext cx="29670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>
            <a:extLst>
              <a:ext uri="{FF2B5EF4-FFF2-40B4-BE49-F238E27FC236}">
                <a16:creationId xmlns:a16="http://schemas.microsoft.com/office/drawing/2014/main" id="{F07517F7-20BA-421F-9D17-B8231CC1062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EB4822A9-E0AC-4EB9-8C98-17983590A098}" type="slidenum"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45</a:t>
            </a:fld>
            <a:endParaRPr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3" name="Rectangle 1">
            <a:extLst>
              <a:ext uri="{FF2B5EF4-FFF2-40B4-BE49-F238E27FC236}">
                <a16:creationId xmlns:a16="http://schemas.microsoft.com/office/drawing/2014/main" id="{55B94006-BA87-434D-9C79-5FB11F063B38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5800"/>
            <a:ext cx="6084888" cy="34242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3F7F5E46-C771-4A84-BCBE-810FCC4F30B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1638" cy="35956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/>
          </a:p>
        </p:txBody>
      </p:sp>
      <p:sp>
        <p:nvSpPr>
          <p:cNvPr id="15365" name="Rectangle 3">
            <a:extLst>
              <a:ext uri="{FF2B5EF4-FFF2-40B4-BE49-F238E27FC236}">
                <a16:creationId xmlns:a16="http://schemas.microsoft.com/office/drawing/2014/main" id="{5759E600-0979-480E-9B35-392C2755C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3" y="8685213"/>
            <a:ext cx="29670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0205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>
            <a:extLst>
              <a:ext uri="{FF2B5EF4-FFF2-40B4-BE49-F238E27FC236}">
                <a16:creationId xmlns:a16="http://schemas.microsoft.com/office/drawing/2014/main" id="{B2249A7D-9647-4214-87B9-116F00F03A9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6287B028-798A-4206-B433-6369984140A8}" type="slidenum"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46</a:t>
            </a:fld>
            <a:endParaRPr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1" name="Rectangle 1">
            <a:extLst>
              <a:ext uri="{FF2B5EF4-FFF2-40B4-BE49-F238E27FC236}">
                <a16:creationId xmlns:a16="http://schemas.microsoft.com/office/drawing/2014/main" id="{D9F7524B-F943-458D-95CE-61508537D4EE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5800"/>
            <a:ext cx="6084888" cy="34242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2F9D38E3-F7A4-43B2-AEF7-C458AA849DE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1638" cy="35956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/>
          </a:p>
        </p:txBody>
      </p:sp>
      <p:sp>
        <p:nvSpPr>
          <p:cNvPr id="27653" name="Rectangle 3">
            <a:extLst>
              <a:ext uri="{FF2B5EF4-FFF2-40B4-BE49-F238E27FC236}">
                <a16:creationId xmlns:a16="http://schemas.microsoft.com/office/drawing/2014/main" id="{AB0B2F12-C65C-43FA-99B3-8713C142E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3" y="8685213"/>
            <a:ext cx="29670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5CB80B-7673-4D4A-84F1-02FC3559A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16644AE-BB72-4E78-BAA2-F200644E3A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8DB64FD-2431-4731-935D-1DBD55CE7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66D6E-202A-4276-AA46-907E8F10E64A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E767D0-0F75-4B3B-912A-7F0738EEC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52DC9FF-B88F-451B-BAB4-E2973D330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0BD-3661-48B2-9404-7969C6253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12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C0B94B-CF5D-4D54-B2A5-833EB21C2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4E0A8C6-CE7D-4873-9F0C-43263EF0D8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CC1AFA1-43C0-493B-A7EB-D36C42121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66D6E-202A-4276-AA46-907E8F10E64A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131260-96CE-4EBC-840E-70C5953D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018EAE-CEB6-4992-878F-018790EB1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0BD-3661-48B2-9404-7969C6253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508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F4CD69-F691-4FCE-A7FB-E5A319FB7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B367680-99EC-446A-8B7B-B714FF7FA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911DD1-C6F2-4A0E-9146-2C9B975C8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66D6E-202A-4276-AA46-907E8F10E64A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3D1DF9-26F8-43D0-9E69-DBFCE722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8BA9DA-762D-4878-95F0-37A6ABCD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0BD-3661-48B2-9404-7969C6253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93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D9BA04-992E-4F20-B6DD-DC8902025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252466-E85E-4E72-A9F7-60E6EC1C59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87069FD-EF21-46C8-B66A-C5BE5295A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7C43B11-C76D-43F8-8E90-C3391FD0D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66D6E-202A-4276-AA46-907E8F10E64A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EDC9236-D422-4CDF-8882-5C6A1596B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EF69158-2C11-4CC9-AB87-E1AC9560A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0BD-3661-48B2-9404-7969C6253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735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3402A0-2D83-4934-81A2-39B60FE1B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351E9A4-630A-47E0-86C5-855450DDF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B066E48-AE88-4393-8EAF-871FAF9AA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F065B6F-B336-46A7-83F4-A4A0A62E41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89C0954-823B-49F3-88AE-D983EEA4FE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8C8DDFA-6A52-41B1-8E9A-4051B81DA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66D6E-202A-4276-AA46-907E8F10E64A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A844487-9ED8-43CD-842A-A2A4FE565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7D86206-1EA2-4277-9D5F-2D2467341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0BD-3661-48B2-9404-7969C6253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815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B07E84-907C-4F55-9A76-152DA5C69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4DA6CEA-4D24-42A5-B8DE-A0950BA84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66D6E-202A-4276-AA46-907E8F10E64A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B6B464B-7A5B-48B9-9862-139E28D54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F8E7BFE-EFD4-4EB8-9D31-4989E7724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0BD-3661-48B2-9404-7969C6253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072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D296FB0-0038-491D-AC36-7D348BD19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66D6E-202A-4276-AA46-907E8F10E64A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D071D7E-047F-4A29-A8D6-A26D9316B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46E2C1-38F1-4633-92E0-0F9932B35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0BD-3661-48B2-9404-7969C6253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270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43408F-6146-420F-AF90-91F0BB64C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F5E139-E329-4C3E-9EA6-9D48C9D59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0775839-B984-4B56-995F-739519232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2E07D0-85E0-4A89-AB84-8B40A3F9F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66D6E-202A-4276-AA46-907E8F10E64A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75640D6-C9F1-4D53-8875-16685B044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ED5065D-146C-4AE1-90C2-78010158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0BD-3661-48B2-9404-7969C6253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736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EDD721-823A-43CE-A63F-0160146D7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369CD5D-647E-4512-B7A0-0726536E77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2B607E3-47FA-44F1-8836-B35E60425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AEF3A7A-30F3-42CB-8A19-E5A29B88F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66D6E-202A-4276-AA46-907E8F10E64A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0DB2B8A-AC27-4216-AD8B-9E1BD0422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8A61E89-5075-4188-B2B1-FCB655462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0BD-3661-48B2-9404-7969C6253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944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2AC1DC-D5E6-4731-94B8-B5119D1A2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F7FE60A-7969-4559-ABAC-A9462775BB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D0998D-8085-4113-B5FA-01707D04A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66D6E-202A-4276-AA46-907E8F10E64A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EBABB1-0D36-4EC5-AF21-DA0E59629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16EC73-198C-4B61-B4BA-30E743785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0BD-3661-48B2-9404-7969C6253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127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6BC2857-BC58-42B7-A487-BBE61703CA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88A6425-B5DC-42B7-838A-839F39CEAD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050849-F914-4C8B-8671-337C6D962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66D6E-202A-4276-AA46-907E8F10E64A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9149B2-9391-4E81-9BC1-D6524FC95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4460E7-C615-4B2C-93B0-CD96E0DB0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1C0BD-3661-48B2-9404-7969C6253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119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DE8D79F-C5D8-45C9-BD5F-F36E13B09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E961BEA-D1AF-4548-844D-CAA2945EC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4D4371-1DDC-4663-B766-2D3DBD6AA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66D6E-202A-4276-AA46-907E8F10E64A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1A34DD-7EA9-43F1-8B88-89625FB13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FD0C2D-E402-48EF-B136-0EF8D92D7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1C0BD-3661-48B2-9404-7969C6253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96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gif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g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hyperlink" Target="https://arxiv.org/abs/1911.12690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rxiv.org/abs/1911.12690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rxiv.org/abs/1911.12690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10.png"/><Relationship Id="rId4" Type="http://schemas.openxmlformats.org/officeDocument/2006/relationships/image" Target="../media/image45.png"/><Relationship Id="rId9" Type="http://schemas.openxmlformats.org/officeDocument/2006/relationships/image" Target="../media/image25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3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2.png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7.png"/><Relationship Id="rId5" Type="http://schemas.openxmlformats.org/officeDocument/2006/relationships/image" Target="../media/image42.png"/><Relationship Id="rId10" Type="http://schemas.openxmlformats.org/officeDocument/2006/relationships/image" Target="../media/image56.png"/><Relationship Id="rId4" Type="http://schemas.openxmlformats.org/officeDocument/2006/relationships/image" Target="../media/image52.png"/><Relationship Id="rId9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3" Type="http://schemas.openxmlformats.org/officeDocument/2006/relationships/image" Target="../media/image60.png"/><Relationship Id="rId7" Type="http://schemas.openxmlformats.org/officeDocument/2006/relationships/image" Target="../media/image4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wm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83082" y="3219548"/>
            <a:ext cx="4387409" cy="2241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Tao Xiang</a:t>
            </a: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Institute of Physics</a:t>
            </a: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Chinese Academy of Sciences</a:t>
            </a: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0E00C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txiang@iphy.ac.cn</a:t>
            </a:r>
          </a:p>
        </p:txBody>
      </p:sp>
      <p:sp>
        <p:nvSpPr>
          <p:cNvPr id="5" name="矩形 4"/>
          <p:cNvSpPr/>
          <p:nvPr/>
        </p:nvSpPr>
        <p:spPr>
          <a:xfrm>
            <a:off x="1549" y="602277"/>
            <a:ext cx="12192000" cy="16516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b="1" spc="50" dirty="0">
                <a:ln w="1143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High-Tc Superconductivity </a:t>
            </a:r>
          </a:p>
          <a:p>
            <a:pPr algn="ctr">
              <a:lnSpc>
                <a:spcPct val="150000"/>
              </a:lnSpc>
            </a:pPr>
            <a:r>
              <a:rPr lang="en-US" altLang="zh-CN" sz="3600" b="1" spc="50" dirty="0">
                <a:ln w="1143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by Metallizing Strong-bonding Electrons</a:t>
            </a:r>
          </a:p>
        </p:txBody>
      </p:sp>
    </p:spTree>
    <p:extLst>
      <p:ext uri="{BB962C8B-B14F-4D97-AF65-F5344CB8AC3E}">
        <p14:creationId xmlns:p14="http://schemas.microsoft.com/office/powerpoint/2010/main" val="1698117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3721FB4-29A8-46A2-87EE-F6155E10DD48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What is superconductor?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4" descr="http://hoffman.physics.harvard.edu/materials/images/SCimages/KammerlinghOnnes.gif">
            <a:extLst>
              <a:ext uri="{FF2B5EF4-FFF2-40B4-BE49-F238E27FC236}">
                <a16:creationId xmlns:a16="http://schemas.microsoft.com/office/drawing/2014/main" id="{72E26679-72F7-4CFF-85C9-E20CE5F53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3643" y="2330902"/>
            <a:ext cx="2959985" cy="3805694"/>
          </a:xfrm>
          <a:prstGeom prst="rect">
            <a:avLst/>
          </a:prstGeom>
          <a:noFill/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709AF5D4-8D40-44F4-9873-070D92C0A925}"/>
              </a:ext>
            </a:extLst>
          </p:cNvPr>
          <p:cNvGrpSpPr/>
          <p:nvPr/>
        </p:nvGrpSpPr>
        <p:grpSpPr>
          <a:xfrm>
            <a:off x="3774922" y="2522904"/>
            <a:ext cx="1955801" cy="2455195"/>
            <a:chOff x="2853125" y="2068595"/>
            <a:chExt cx="1955801" cy="2455195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9143508-52E2-486D-BEBF-ED50C96A789E}"/>
                </a:ext>
              </a:extLst>
            </p:cNvPr>
            <p:cNvSpPr/>
            <p:nvPr/>
          </p:nvSpPr>
          <p:spPr>
            <a:xfrm>
              <a:off x="2853125" y="3939015"/>
              <a:ext cx="195580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3366FF"/>
                  </a:solidFill>
                  <a:latin typeface="Times New Roman" pitchFamily="18" charset="0"/>
                  <a:ea typeface="Arial Unicode MS" pitchFamily="34" charset="-122"/>
                  <a:cs typeface="Times New Roman" pitchFamily="18" charset="0"/>
                </a:rPr>
                <a:t>Heike </a:t>
              </a:r>
              <a:r>
                <a:rPr lang="en-US" sz="1600" b="1" dirty="0" err="1">
                  <a:solidFill>
                    <a:srgbClr val="3366FF"/>
                  </a:solidFill>
                  <a:latin typeface="Times New Roman" pitchFamily="18" charset="0"/>
                  <a:ea typeface="Arial Unicode MS" pitchFamily="34" charset="-122"/>
                  <a:cs typeface="Times New Roman" pitchFamily="18" charset="0"/>
                </a:rPr>
                <a:t>Kamerlingh</a:t>
              </a:r>
              <a:r>
                <a:rPr lang="en-US" sz="1600" b="1" dirty="0">
                  <a:solidFill>
                    <a:srgbClr val="3366FF"/>
                  </a:solidFill>
                  <a:latin typeface="Times New Roman" pitchFamily="18" charset="0"/>
                  <a:ea typeface="Arial Unicode MS" pitchFamily="34" charset="-122"/>
                  <a:cs typeface="Times New Roman" pitchFamily="18" charset="0"/>
                </a:rPr>
                <a:t> </a:t>
              </a:r>
              <a:r>
                <a:rPr lang="en-US" sz="1600" b="1" dirty="0" err="1">
                  <a:solidFill>
                    <a:srgbClr val="3366FF"/>
                  </a:solidFill>
                  <a:latin typeface="Times New Roman" pitchFamily="18" charset="0"/>
                  <a:ea typeface="Arial Unicode MS" pitchFamily="34" charset="-122"/>
                  <a:cs typeface="Times New Roman" pitchFamily="18" charset="0"/>
                </a:rPr>
                <a:t>Onnes</a:t>
              </a:r>
              <a:endParaRPr lang="zh-CN" altLang="en-US" sz="1600" dirty="0">
                <a:solidFill>
                  <a:srgbClr val="3366FF"/>
                </a:solidFill>
                <a:latin typeface="Times New Roman" pitchFamily="18" charset="0"/>
                <a:ea typeface="Arial Unicode MS" pitchFamily="34" charset="-122"/>
                <a:cs typeface="Times New Roman" pitchFamily="18" charset="0"/>
              </a:endParaRPr>
            </a:p>
          </p:txBody>
        </p:sp>
        <p:pic>
          <p:nvPicPr>
            <p:cNvPr id="9" name="Picture 1">
              <a:extLst>
                <a:ext uri="{FF2B5EF4-FFF2-40B4-BE49-F238E27FC236}">
                  <a16:creationId xmlns:a16="http://schemas.microsoft.com/office/drawing/2014/main" id="{CD028B08-BFB4-433C-84A6-D0DFFF98DF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144489" y="2068595"/>
              <a:ext cx="1356522" cy="187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" name="TextBox 1">
            <a:extLst>
              <a:ext uri="{FF2B5EF4-FFF2-40B4-BE49-F238E27FC236}">
                <a16:creationId xmlns:a16="http://schemas.microsoft.com/office/drawing/2014/main" id="{8D196688-824C-4FE5-8F39-5971CC0D6412}"/>
              </a:ext>
            </a:extLst>
          </p:cNvPr>
          <p:cNvSpPr txBox="1"/>
          <p:nvPr/>
        </p:nvSpPr>
        <p:spPr>
          <a:xfrm>
            <a:off x="292101" y="1217535"/>
            <a:ext cx="5637985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dirty="0">
                <a:solidFill>
                  <a:srgbClr val="0315BD"/>
                </a:solidFill>
                <a:latin typeface="Arial" panose="020B0604020202020204" pitchFamily="34" charset="0"/>
                <a:ea typeface="黑体" pitchFamily="49" charset="-122"/>
                <a:cs typeface="Arial" panose="020B0604020202020204" pitchFamily="34" charset="0"/>
              </a:rPr>
              <a:t>Ideal Conductor: zero resistance</a:t>
            </a:r>
            <a:endParaRPr lang="zh-CN" altLang="en-US" sz="2800" dirty="0">
              <a:solidFill>
                <a:srgbClr val="0315BD"/>
              </a:solidFill>
              <a:latin typeface="Arial" panose="020B0604020202020204" pitchFamily="34" charset="0"/>
              <a:ea typeface="黑体" pitchFamily="49" charset="-122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21B5B47-D904-45D2-A703-6592050E455D}"/>
              </a:ext>
            </a:extLst>
          </p:cNvPr>
          <p:cNvSpPr/>
          <p:nvPr/>
        </p:nvSpPr>
        <p:spPr>
          <a:xfrm>
            <a:off x="292101" y="1173561"/>
            <a:ext cx="5675475" cy="542379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DF42FE6-C4A2-4BB4-A689-48323659DD2F}"/>
              </a:ext>
            </a:extLst>
          </p:cNvPr>
          <p:cNvGrpSpPr/>
          <p:nvPr/>
        </p:nvGrpSpPr>
        <p:grpSpPr>
          <a:xfrm>
            <a:off x="6213463" y="1161577"/>
            <a:ext cx="5690882" cy="5423792"/>
            <a:chOff x="6264833" y="1161577"/>
            <a:chExt cx="5690882" cy="5423792"/>
          </a:xfrm>
        </p:grpSpPr>
        <p:pic>
          <p:nvPicPr>
            <p:cNvPr id="11" name="Picture 2" descr="http://en.academic.ru/pictures/enwiki/87/Walther_Meissner.jpg">
              <a:extLst>
                <a:ext uri="{FF2B5EF4-FFF2-40B4-BE49-F238E27FC236}">
                  <a16:creationId xmlns:a16="http://schemas.microsoft.com/office/drawing/2014/main" id="{1C0E8223-B118-45D1-8BFC-9665C83CB6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969289" y="2496008"/>
              <a:ext cx="1438121" cy="1872000"/>
            </a:xfrm>
            <a:prstGeom prst="rect">
              <a:avLst/>
            </a:prstGeom>
            <a:noFill/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E3DE003-394D-4667-85AA-AC9528427E89}"/>
                </a:ext>
              </a:extLst>
            </p:cNvPr>
            <p:cNvSpPr/>
            <p:nvPr/>
          </p:nvSpPr>
          <p:spPr>
            <a:xfrm>
              <a:off x="9698021" y="4400610"/>
              <a:ext cx="208294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Walther </a:t>
              </a:r>
              <a:r>
                <a:rPr lang="en-US" sz="1600" b="1" dirty="0" err="1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Meissner</a:t>
              </a:r>
              <a:endParaRPr lang="en-US" sz="1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3" name="对象 12">
              <a:extLst>
                <a:ext uri="{FF2B5EF4-FFF2-40B4-BE49-F238E27FC236}">
                  <a16:creationId xmlns:a16="http://schemas.microsoft.com/office/drawing/2014/main" id="{61F82C9D-5904-4296-AA60-0CEE1914618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1027118"/>
                </p:ext>
              </p:extLst>
            </p:nvPr>
          </p:nvGraphicFramePr>
          <p:xfrm>
            <a:off x="7300021" y="2361749"/>
            <a:ext cx="1288614" cy="1872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2" name="Photo Editor Photo" r:id="rId7" imgW="3761905" imgH="4753639" progId="">
                    <p:embed/>
                  </p:oleObj>
                </mc:Choice>
                <mc:Fallback>
                  <p:oleObj name="Photo Editor Photo" r:id="rId7" imgW="3761905" imgH="4753639" progId="">
                    <p:embed/>
                    <p:pic>
                      <p:nvPicPr>
                        <p:cNvPr id="3" name="对象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00021" y="2361749"/>
                          <a:ext cx="1288614" cy="1872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TextBox 11">
              <a:extLst>
                <a:ext uri="{FF2B5EF4-FFF2-40B4-BE49-F238E27FC236}">
                  <a16:creationId xmlns:a16="http://schemas.microsoft.com/office/drawing/2014/main" id="{9173F6EB-8424-45CF-92BF-64E5AEA5F99A}"/>
                </a:ext>
              </a:extLst>
            </p:cNvPr>
            <p:cNvSpPr txBox="1"/>
            <p:nvPr/>
          </p:nvSpPr>
          <p:spPr>
            <a:xfrm>
              <a:off x="6264833" y="1203587"/>
              <a:ext cx="5675475" cy="658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800" dirty="0">
                  <a:solidFill>
                    <a:srgbClr val="2B30FF"/>
                  </a:solidFill>
                  <a:latin typeface="Arial" panose="020B0604020202020204" pitchFamily="34" charset="0"/>
                  <a:ea typeface="黑体" pitchFamily="49" charset="-122"/>
                  <a:cs typeface="Arial" panose="020B0604020202020204" pitchFamily="34" charset="0"/>
                </a:rPr>
                <a:t>Ideal Diamagnet: </a:t>
              </a:r>
              <a:r>
                <a:rPr lang="en-US" altLang="zh-CN" sz="2800" dirty="0" err="1">
                  <a:solidFill>
                    <a:srgbClr val="2B30FF"/>
                  </a:solidFill>
                  <a:latin typeface="Arial" panose="020B0604020202020204" pitchFamily="34" charset="0"/>
                  <a:ea typeface="黑体" pitchFamily="49" charset="-122"/>
                  <a:cs typeface="Arial" panose="020B0604020202020204" pitchFamily="34" charset="0"/>
                </a:rPr>
                <a:t>Messiner</a:t>
              </a:r>
              <a:r>
                <a:rPr lang="en-US" altLang="zh-CN" sz="2800" dirty="0">
                  <a:solidFill>
                    <a:srgbClr val="2B30FF"/>
                  </a:solidFill>
                  <a:latin typeface="Arial" panose="020B0604020202020204" pitchFamily="34" charset="0"/>
                  <a:ea typeface="黑体" pitchFamily="49" charset="-122"/>
                  <a:cs typeface="Arial" panose="020B0604020202020204" pitchFamily="34" charset="0"/>
                </a:rPr>
                <a:t> Effect</a:t>
              </a:r>
              <a:endParaRPr lang="zh-CN" altLang="en-US" sz="2800" dirty="0">
                <a:solidFill>
                  <a:srgbClr val="2B30FF"/>
                </a:solidFill>
                <a:latin typeface="Arial" panose="020B0604020202020204" pitchFamily="34" charset="0"/>
                <a:ea typeface="黑体" pitchFamily="49" charset="-122"/>
                <a:cs typeface="Arial" panose="020B0604020202020204" pitchFamily="34" charset="0"/>
              </a:endParaRPr>
            </a:p>
          </p:txBody>
        </p:sp>
        <p:pic>
          <p:nvPicPr>
            <p:cNvPr id="15" name="Picture 23" descr="磁悬浮图片">
              <a:extLst>
                <a:ext uri="{FF2B5EF4-FFF2-40B4-BE49-F238E27FC236}">
                  <a16:creationId xmlns:a16="http://schemas.microsoft.com/office/drawing/2014/main" id="{F55111C4-7F9A-4396-A417-445821A429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6466439" y="4398824"/>
              <a:ext cx="3056833" cy="1990337"/>
            </a:xfrm>
            <a:prstGeom prst="rect">
              <a:avLst/>
            </a:prstGeom>
            <a:noFill/>
            <a:ln/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C551A112-5798-4C4C-93F0-A4C30A409DBF}"/>
                </a:ext>
              </a:extLst>
            </p:cNvPr>
            <p:cNvSpPr/>
            <p:nvPr/>
          </p:nvSpPr>
          <p:spPr>
            <a:xfrm>
              <a:off x="6280240" y="1161577"/>
              <a:ext cx="5675475" cy="5423792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椭圆 20">
            <a:extLst>
              <a:ext uri="{FF2B5EF4-FFF2-40B4-BE49-F238E27FC236}">
                <a16:creationId xmlns:a16="http://schemas.microsoft.com/office/drawing/2014/main" id="{5C521159-1CEA-4844-BEC1-CA168DDDD7EF}"/>
              </a:ext>
            </a:extLst>
          </p:cNvPr>
          <p:cNvSpPr/>
          <p:nvPr/>
        </p:nvSpPr>
        <p:spPr>
          <a:xfrm>
            <a:off x="2059969" y="5093473"/>
            <a:ext cx="559941" cy="601038"/>
          </a:xfrm>
          <a:prstGeom prst="ellipse">
            <a:avLst/>
          </a:prstGeom>
          <a:noFill/>
          <a:ln w="28575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4B6AE4B-41AA-4319-B969-B3BA18535BEA}"/>
              </a:ext>
            </a:extLst>
          </p:cNvPr>
          <p:cNvSpPr txBox="1"/>
          <p:nvPr/>
        </p:nvSpPr>
        <p:spPr>
          <a:xfrm>
            <a:off x="3774922" y="5537568"/>
            <a:ext cx="2155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temperature</a:t>
            </a:r>
            <a:endParaRPr lang="zh-CN" alt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88EF2897-0052-41E2-9CDA-8D5C2402C257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2712376" y="5640465"/>
            <a:ext cx="1062546" cy="312602"/>
          </a:xfrm>
          <a:prstGeom prst="straightConnector1">
            <a:avLst/>
          </a:prstGeom>
          <a:ln w="28575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1122688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6AE57421-E25A-4AC7-BD02-4F15C0A44242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High-Tc Superconductors Discovered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5F6AD10-5A1A-4D42-91B3-69BF15C08E4D}"/>
              </a:ext>
            </a:extLst>
          </p:cNvPr>
          <p:cNvGrpSpPr/>
          <p:nvPr/>
        </p:nvGrpSpPr>
        <p:grpSpPr>
          <a:xfrm>
            <a:off x="281897" y="2177956"/>
            <a:ext cx="2625705" cy="3836094"/>
            <a:chOff x="281897" y="2753304"/>
            <a:chExt cx="2625705" cy="383609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E98AF866-3711-4FC1-9290-430EECF0B80B}"/>
                </a:ext>
              </a:extLst>
            </p:cNvPr>
            <p:cNvGrpSpPr/>
            <p:nvPr/>
          </p:nvGrpSpPr>
          <p:grpSpPr>
            <a:xfrm>
              <a:off x="281897" y="2753304"/>
              <a:ext cx="2625705" cy="3836094"/>
              <a:chOff x="261690" y="2505763"/>
              <a:chExt cx="2625705" cy="3836094"/>
            </a:xfrm>
          </p:grpSpPr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D0B50D37-C1A5-4EAC-950E-C4FDA069A77B}"/>
                  </a:ext>
                </a:extLst>
              </p:cNvPr>
              <p:cNvGrpSpPr/>
              <p:nvPr/>
            </p:nvGrpSpPr>
            <p:grpSpPr>
              <a:xfrm>
                <a:off x="553015" y="3283475"/>
                <a:ext cx="2209682" cy="2925369"/>
                <a:chOff x="123595" y="3283475"/>
                <a:chExt cx="2209682" cy="2925369"/>
              </a:xfrm>
            </p:grpSpPr>
            <p:pic>
              <p:nvPicPr>
                <p:cNvPr id="12" name="Picture 3" descr="Structure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 l="65266"/>
                <a:stretch/>
              </p:blipFill>
              <p:spPr bwMode="auto">
                <a:xfrm>
                  <a:off x="553906" y="3283475"/>
                  <a:ext cx="1029598" cy="22687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B245CADC-D98B-4E4E-B183-82F7BBD0DAF6}"/>
                    </a:ext>
                  </a:extLst>
                </p:cNvPr>
                <p:cNvSpPr txBox="1"/>
                <p:nvPr/>
              </p:nvSpPr>
              <p:spPr>
                <a:xfrm>
                  <a:off x="123595" y="5685624"/>
                  <a:ext cx="220968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8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Cuprate</a:t>
                  </a:r>
                  <a:r>
                    <a:rPr lang="en-US" altLang="zh-CN" sz="2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SC</a:t>
                  </a:r>
                  <a:endParaRPr lang="zh-CN" altLang="en-US" sz="2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3E6B697F-60E8-4C4E-8A4D-7C35BDEF6ECF}"/>
                  </a:ext>
                </a:extLst>
              </p:cNvPr>
              <p:cNvSpPr/>
              <p:nvPr/>
            </p:nvSpPr>
            <p:spPr>
              <a:xfrm>
                <a:off x="261690" y="2505763"/>
                <a:ext cx="2625705" cy="3836094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833EEC27-6190-41A9-B881-1F727819B4C0}"/>
                </a:ext>
              </a:extLst>
            </p:cNvPr>
            <p:cNvSpPr/>
            <p:nvPr/>
          </p:nvSpPr>
          <p:spPr>
            <a:xfrm>
              <a:off x="573222" y="2796385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30~160 K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E9FEFAD3-7634-47F1-B33F-5AB78EBF78E9}"/>
              </a:ext>
            </a:extLst>
          </p:cNvPr>
          <p:cNvGrpSpPr/>
          <p:nvPr/>
        </p:nvGrpSpPr>
        <p:grpSpPr>
          <a:xfrm>
            <a:off x="6329296" y="2177962"/>
            <a:ext cx="2685894" cy="3836094"/>
            <a:chOff x="3343147" y="2752463"/>
            <a:chExt cx="2685894" cy="383609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5CD4A16-2FAC-4C90-829B-40EA9F22AC0F}"/>
                </a:ext>
              </a:extLst>
            </p:cNvPr>
            <p:cNvGrpSpPr/>
            <p:nvPr/>
          </p:nvGrpSpPr>
          <p:grpSpPr>
            <a:xfrm>
              <a:off x="3343147" y="2752463"/>
              <a:ext cx="2685894" cy="3836094"/>
              <a:chOff x="3317888" y="2304522"/>
              <a:chExt cx="2685894" cy="4036495"/>
            </a:xfrm>
          </p:grpSpPr>
          <p:grpSp>
            <p:nvGrpSpPr>
              <p:cNvPr id="3" name="组合 2">
                <a:extLst>
                  <a:ext uri="{FF2B5EF4-FFF2-40B4-BE49-F238E27FC236}">
                    <a16:creationId xmlns:a16="http://schemas.microsoft.com/office/drawing/2014/main" id="{9CB62B34-20A6-4510-9B8A-2E633616A839}"/>
                  </a:ext>
                </a:extLst>
              </p:cNvPr>
              <p:cNvGrpSpPr/>
              <p:nvPr/>
            </p:nvGrpSpPr>
            <p:grpSpPr>
              <a:xfrm>
                <a:off x="3317888" y="3016402"/>
                <a:ext cx="2685894" cy="3141922"/>
                <a:chOff x="9324637" y="3066922"/>
                <a:chExt cx="2685894" cy="3141922"/>
              </a:xfrm>
            </p:grpSpPr>
            <p:pic>
              <p:nvPicPr>
                <p:cNvPr id="47" name="Picture 2">
                  <a:extLst>
                    <a:ext uri="{FF2B5EF4-FFF2-40B4-BE49-F238E27FC236}">
                      <a16:creationId xmlns:a16="http://schemas.microsoft.com/office/drawing/2014/main" id="{07DECDC9-EA86-4259-B0E2-79E6C8CA96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8798"/>
                <a:stretch/>
              </p:blipFill>
              <p:spPr bwMode="auto">
                <a:xfrm>
                  <a:off x="10139341" y="3066922"/>
                  <a:ext cx="984060" cy="24938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A2C5A225-0C2E-4C46-BE5E-1669A9E23D77}"/>
                    </a:ext>
                  </a:extLst>
                </p:cNvPr>
                <p:cNvSpPr txBox="1"/>
                <p:nvPr/>
              </p:nvSpPr>
              <p:spPr>
                <a:xfrm>
                  <a:off x="9324637" y="5685624"/>
                  <a:ext cx="2685894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Iron-based SC</a:t>
                  </a:r>
                  <a:endParaRPr lang="zh-CN" altLang="en-US" sz="2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2DCA258C-6D24-4831-B7D3-46BB288756E9}"/>
                  </a:ext>
                </a:extLst>
              </p:cNvPr>
              <p:cNvSpPr/>
              <p:nvPr/>
            </p:nvSpPr>
            <p:spPr>
              <a:xfrm>
                <a:off x="3327347" y="2304522"/>
                <a:ext cx="2625705" cy="403649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90539A4-341C-4780-8A8D-421BA50358E1}"/>
                </a:ext>
              </a:extLst>
            </p:cNvPr>
            <p:cNvSpPr/>
            <p:nvPr/>
          </p:nvSpPr>
          <p:spPr>
            <a:xfrm>
              <a:off x="3691098" y="2792173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30~56 K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18E056F-9B5B-41A4-B9E0-8E93E4D16BD5}"/>
              </a:ext>
            </a:extLst>
          </p:cNvPr>
          <p:cNvGrpSpPr/>
          <p:nvPr/>
        </p:nvGrpSpPr>
        <p:grpSpPr>
          <a:xfrm>
            <a:off x="3312882" y="2177115"/>
            <a:ext cx="2625705" cy="3836094"/>
            <a:chOff x="6394551" y="2752463"/>
            <a:chExt cx="2625705" cy="383609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DC455DB-9D40-40D7-9DF1-FE6312118524}"/>
                </a:ext>
              </a:extLst>
            </p:cNvPr>
            <p:cNvGrpSpPr/>
            <p:nvPr/>
          </p:nvGrpSpPr>
          <p:grpSpPr>
            <a:xfrm>
              <a:off x="6394551" y="2752463"/>
              <a:ext cx="2625705" cy="3836094"/>
              <a:chOff x="6591580" y="2304521"/>
              <a:chExt cx="2625705" cy="4036495"/>
            </a:xfrm>
          </p:grpSpPr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6E0B876B-B56F-48BD-9DFF-DD57037F44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7514" y="3232677"/>
                <a:ext cx="2026744" cy="1878870"/>
              </a:xfrm>
              <a:prstGeom prst="rect">
                <a:avLst/>
              </a:prstGeom>
            </p:spPr>
          </p:pic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0A9B25B-DD44-4E44-A106-C8DC9748F399}"/>
                  </a:ext>
                </a:extLst>
              </p:cNvPr>
              <p:cNvSpPr txBox="1"/>
              <p:nvPr/>
            </p:nvSpPr>
            <p:spPr>
              <a:xfrm>
                <a:off x="7057145" y="5608394"/>
                <a:ext cx="17079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MgB</a:t>
                </a:r>
                <a:r>
                  <a:rPr lang="en-US" altLang="zh-CN" sz="2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zh-CN" alt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78D25818-3308-41DF-A69A-67101EC462C6}"/>
                  </a:ext>
                </a:extLst>
              </p:cNvPr>
              <p:cNvSpPr/>
              <p:nvPr/>
            </p:nvSpPr>
            <p:spPr>
              <a:xfrm>
                <a:off x="6591580" y="2304521"/>
                <a:ext cx="2625705" cy="403649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F1FAE3B-72B0-4C84-BAAB-C3B4A8A4888C}"/>
                </a:ext>
              </a:extLst>
            </p:cNvPr>
            <p:cNvSpPr/>
            <p:nvPr/>
          </p:nvSpPr>
          <p:spPr>
            <a:xfrm>
              <a:off x="6818221" y="2792173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39 K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843064D9-B431-426C-B77C-35531266D1B2}"/>
              </a:ext>
            </a:extLst>
          </p:cNvPr>
          <p:cNvGrpSpPr/>
          <p:nvPr/>
        </p:nvGrpSpPr>
        <p:grpSpPr>
          <a:xfrm>
            <a:off x="9231344" y="2177115"/>
            <a:ext cx="2801696" cy="3836094"/>
            <a:chOff x="9266708" y="2752463"/>
            <a:chExt cx="2801696" cy="3836094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15E1AAC4-28F7-4249-88D1-37D2349CC138}"/>
                </a:ext>
              </a:extLst>
            </p:cNvPr>
            <p:cNvGrpSpPr/>
            <p:nvPr/>
          </p:nvGrpSpPr>
          <p:grpSpPr>
            <a:xfrm>
              <a:off x="9266708" y="2752463"/>
              <a:ext cx="2801696" cy="3836094"/>
              <a:chOff x="9266709" y="2304521"/>
              <a:chExt cx="2801696" cy="4036495"/>
            </a:xfrm>
          </p:grpSpPr>
          <p:pic>
            <p:nvPicPr>
              <p:cNvPr id="20" name="Picture 4">
                <a:extLst>
                  <a:ext uri="{FF2B5EF4-FFF2-40B4-BE49-F238E27FC236}">
                    <a16:creationId xmlns:a16="http://schemas.microsoft.com/office/drawing/2014/main" id="{D1802A26-AF24-4537-8888-153E686B98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9702004" y="3010727"/>
                <a:ext cx="1931106" cy="20079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4069D2F1-2B17-46EF-9A52-7C70F4259586}"/>
                  </a:ext>
                </a:extLst>
              </p:cNvPr>
              <p:cNvSpPr txBox="1"/>
              <p:nvPr/>
            </p:nvSpPr>
            <p:spPr>
              <a:xfrm>
                <a:off x="9266709" y="5298478"/>
                <a:ext cx="280169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en-US" altLang="zh-CN" sz="2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S and other H-enriched SC</a:t>
                </a:r>
                <a:endParaRPr lang="zh-CN" alt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FD41AA11-C4E1-434E-8449-B46236A3A138}"/>
                  </a:ext>
                </a:extLst>
              </p:cNvPr>
              <p:cNvSpPr/>
              <p:nvPr/>
            </p:nvSpPr>
            <p:spPr>
              <a:xfrm>
                <a:off x="9389823" y="2304521"/>
                <a:ext cx="2625705" cy="403649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B9FE9065-1CFF-488F-B7D8-696B2FA6D198}"/>
                </a:ext>
              </a:extLst>
            </p:cNvPr>
            <p:cNvSpPr/>
            <p:nvPr/>
          </p:nvSpPr>
          <p:spPr>
            <a:xfrm>
              <a:off x="9567302" y="2798065"/>
              <a:ext cx="2065807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100~280K</a:t>
              </a: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4B9E2733-D751-454C-8979-7BF280188B17}"/>
              </a:ext>
            </a:extLst>
          </p:cNvPr>
          <p:cNvSpPr txBox="1"/>
          <p:nvPr/>
        </p:nvSpPr>
        <p:spPr>
          <a:xfrm>
            <a:off x="1220913" y="6224620"/>
            <a:ext cx="9750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Superconducting transition temperature ~ 40 K or higher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45DFC8A-55EE-42BD-87C5-43978ED16BD9}"/>
              </a:ext>
            </a:extLst>
          </p:cNvPr>
          <p:cNvSpPr txBox="1"/>
          <p:nvPr/>
        </p:nvSpPr>
        <p:spPr>
          <a:xfrm>
            <a:off x="1323654" y="976963"/>
            <a:ext cx="9750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238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not difficult to find superconductors</a:t>
            </a:r>
          </a:p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But it is difficult to find high-Tc superconductors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0183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BD788028-15AD-4D26-9898-727DBBB0E15E}"/>
              </a:ext>
            </a:extLst>
          </p:cNvPr>
          <p:cNvSpPr/>
          <p:nvPr/>
        </p:nvSpPr>
        <p:spPr>
          <a:xfrm>
            <a:off x="2296275" y="6398843"/>
            <a:ext cx="8090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By PJRay, https://commons.wikimedia.org/w/index.php?curid=4619314</a:t>
            </a:r>
          </a:p>
        </p:txBody>
      </p:sp>
      <p:pic>
        <p:nvPicPr>
          <p:cNvPr id="9" name="图形 8">
            <a:extLst>
              <a:ext uri="{FF2B5EF4-FFF2-40B4-BE49-F238E27FC236}">
                <a16:creationId xmlns:a16="http://schemas.microsoft.com/office/drawing/2014/main" id="{A1D08543-2D27-41CC-973F-010DE9534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0159" y="1122264"/>
            <a:ext cx="9039401" cy="5124848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916A0FA2-2769-4303-B574-13F09DDDF6FB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Timeline of Discovered Superconductors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5B5EFE42-00F4-46AC-90C4-FFFA624C50E1}"/>
              </a:ext>
            </a:extLst>
          </p:cNvPr>
          <p:cNvSpPr/>
          <p:nvPr/>
        </p:nvSpPr>
        <p:spPr>
          <a:xfrm rot="794419">
            <a:off x="4402784" y="967740"/>
            <a:ext cx="2077920" cy="3645693"/>
          </a:xfrm>
          <a:prstGeom prst="ellipse">
            <a:avLst/>
          </a:prstGeom>
          <a:noFill/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2C7CAA3-0370-41BD-BCBD-42B0AF52DF7F}"/>
              </a:ext>
            </a:extLst>
          </p:cNvPr>
          <p:cNvSpPr txBox="1"/>
          <p:nvPr/>
        </p:nvSpPr>
        <p:spPr>
          <a:xfrm>
            <a:off x="3884103" y="2790586"/>
            <a:ext cx="108217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cuprates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3866C0D9-AAD8-4C55-ABD7-79ED8C5AB997}"/>
              </a:ext>
            </a:extLst>
          </p:cNvPr>
          <p:cNvSpPr/>
          <p:nvPr/>
        </p:nvSpPr>
        <p:spPr>
          <a:xfrm rot="794419">
            <a:off x="6936371" y="2980149"/>
            <a:ext cx="770242" cy="801230"/>
          </a:xfrm>
          <a:prstGeom prst="ellipse">
            <a:avLst/>
          </a:prstGeom>
          <a:noFill/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3F49FF85-E259-4D2D-922C-B91C80DA87F9}"/>
              </a:ext>
            </a:extLst>
          </p:cNvPr>
          <p:cNvSpPr/>
          <p:nvPr/>
        </p:nvSpPr>
        <p:spPr>
          <a:xfrm rot="794419">
            <a:off x="7553315" y="2341599"/>
            <a:ext cx="1757669" cy="3710418"/>
          </a:xfrm>
          <a:prstGeom prst="ellipse">
            <a:avLst/>
          </a:prstGeom>
          <a:noFill/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A3C1E92-DAA0-4E8F-B5F6-A6E97F1D2178}"/>
              </a:ext>
            </a:extLst>
          </p:cNvPr>
          <p:cNvSpPr txBox="1"/>
          <p:nvPr/>
        </p:nvSpPr>
        <p:spPr>
          <a:xfrm>
            <a:off x="8750064" y="3572160"/>
            <a:ext cx="119089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Fe-based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DAC7C29E-39B5-427F-BEB4-F90FDD613DD7}"/>
              </a:ext>
            </a:extLst>
          </p:cNvPr>
          <p:cNvSpPr/>
          <p:nvPr/>
        </p:nvSpPr>
        <p:spPr>
          <a:xfrm rot="794419">
            <a:off x="9211180" y="922060"/>
            <a:ext cx="770242" cy="801230"/>
          </a:xfrm>
          <a:prstGeom prst="ellipse">
            <a:avLst/>
          </a:prstGeom>
          <a:noFill/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3721FB4-29A8-46A2-87EE-F6155E10DD48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How to</a:t>
            </a:r>
            <a:r>
              <a:rPr lang="zh-CN" altLang="en-US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become a superconductor?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EC79502-75E5-49EB-9D79-C2FDE252C2D4}"/>
              </a:ext>
            </a:extLst>
          </p:cNvPr>
          <p:cNvSpPr txBox="1"/>
          <p:nvPr/>
        </p:nvSpPr>
        <p:spPr>
          <a:xfrm>
            <a:off x="4479616" y="1412265"/>
            <a:ext cx="7252388" cy="4536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Electrons must form Cooper pairs: any two electrons should form a bound state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Cooper pairs must condense to form phase coherence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25">
            <a:extLst>
              <a:ext uri="{FF2B5EF4-FFF2-40B4-BE49-F238E27FC236}">
                <a16:creationId xmlns:a16="http://schemas.microsoft.com/office/drawing/2014/main" id="{CEF6A55D-E132-4506-BCA2-324C07FF81D1}"/>
              </a:ext>
            </a:extLst>
          </p:cNvPr>
          <p:cNvGrpSpPr>
            <a:grpSpLocks/>
          </p:cNvGrpSpPr>
          <p:nvPr/>
        </p:nvGrpSpPr>
        <p:grpSpPr bwMode="auto">
          <a:xfrm>
            <a:off x="705832" y="1281013"/>
            <a:ext cx="3059112" cy="1997075"/>
            <a:chOff x="182" y="1071"/>
            <a:chExt cx="1927" cy="1258"/>
          </a:xfrm>
        </p:grpSpPr>
        <p:pic>
          <p:nvPicPr>
            <p:cNvPr id="6" name="Picture 20" descr="bardeen">
              <a:extLst>
                <a:ext uri="{FF2B5EF4-FFF2-40B4-BE49-F238E27FC236}">
                  <a16:creationId xmlns:a16="http://schemas.microsoft.com/office/drawing/2014/main" id="{CE8E907F-4FD1-47A3-B192-46ACDE19C1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" y="1071"/>
              <a:ext cx="555" cy="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1" descr="cooper">
              <a:extLst>
                <a:ext uri="{FF2B5EF4-FFF2-40B4-BE49-F238E27FC236}">
                  <a16:creationId xmlns:a16="http://schemas.microsoft.com/office/drawing/2014/main" id="{178D24B7-DA1B-4310-A1A3-8E15DFA0AE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5" y="1071"/>
              <a:ext cx="555" cy="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2" descr="schrieffer">
              <a:extLst>
                <a:ext uri="{FF2B5EF4-FFF2-40B4-BE49-F238E27FC236}">
                  <a16:creationId xmlns:a16="http://schemas.microsoft.com/office/drawing/2014/main" id="{89253D93-3559-4075-9DF6-E729916395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" y="1071"/>
              <a:ext cx="553" cy="7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 Box 23">
              <a:extLst>
                <a:ext uri="{FF2B5EF4-FFF2-40B4-BE49-F238E27FC236}">
                  <a16:creationId xmlns:a16="http://schemas.microsoft.com/office/drawing/2014/main" id="{A291CB00-98AB-484E-959E-6F07B453D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" y="1887"/>
              <a:ext cx="1927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2000" dirty="0"/>
                <a:t>Bardeen Cooper Schrieffer</a:t>
              </a:r>
            </a:p>
            <a:p>
              <a:pPr algn="ctr"/>
              <a:r>
                <a:rPr lang="en-US" altLang="zh-CN" sz="2000" dirty="0"/>
                <a:t>1957 / 1972 </a:t>
              </a:r>
              <a:endParaRPr lang="en-US" altLang="zh-CN" sz="2000" dirty="0">
                <a:solidFill>
                  <a:srgbClr val="00CC00"/>
                </a:solidFill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E9F24F09-2DFA-4A4A-B006-D9AA81F7B6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514"/>
          <a:stretch/>
        </p:blipFill>
        <p:spPr>
          <a:xfrm>
            <a:off x="282778" y="3984771"/>
            <a:ext cx="3959193" cy="19643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526B5B7-4C7C-4E9D-B54A-9FBC117C5E93}"/>
                  </a:ext>
                </a:extLst>
              </p:cNvPr>
              <p:cNvSpPr txBox="1"/>
              <p:nvPr/>
            </p:nvSpPr>
            <p:spPr>
              <a:xfrm>
                <a:off x="5601749" y="3047391"/>
                <a:ext cx="5584971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238B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Binding energy of Cooper pair 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solidFill>
                          <a:srgbClr val="0238BE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𝚫</m:t>
                    </m:r>
                  </m:oMath>
                </a14:m>
                <a:r>
                  <a:rPr lang="en-US" altLang="zh-CN" sz="2400" b="1" dirty="0">
                    <a:solidFill>
                      <a:srgbClr val="0238B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US" altLang="zh-CN" sz="2400" b="1" dirty="0">
                    <a:solidFill>
                      <a:srgbClr val="0238B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determines the transition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238B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238B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𝑻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238B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𝒄</m:t>
                        </m:r>
                      </m:sub>
                    </m:sSub>
                  </m:oMath>
                </a14:m>
                <a:endParaRPr lang="en-US" altLang="zh-CN" sz="2400" b="1" dirty="0">
                  <a:solidFill>
                    <a:srgbClr val="0238B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altLang="zh-CN" sz="2400" b="1" dirty="0">
                    <a:solidFill>
                      <a:srgbClr val="FF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Larger 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solidFill>
                          <a:srgbClr val="FF339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𝚫</m:t>
                    </m:r>
                  </m:oMath>
                </a14:m>
                <a:r>
                  <a:rPr lang="en-US" altLang="zh-CN" sz="2400" b="1" dirty="0">
                    <a:solidFill>
                      <a:srgbClr val="FF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higher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𝑻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𝒄</m:t>
                        </m:r>
                      </m:sub>
                    </m:sSub>
                  </m:oMath>
                </a14:m>
                <a:endParaRPr lang="en-US" altLang="zh-CN" sz="2400" b="1" dirty="0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526B5B7-4C7C-4E9D-B54A-9FBC117C5E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1749" y="3047391"/>
                <a:ext cx="5584971" cy="1200329"/>
              </a:xfrm>
              <a:prstGeom prst="rect">
                <a:avLst/>
              </a:prstGeom>
              <a:blipFill>
                <a:blip r:embed="rId6"/>
                <a:stretch>
                  <a:fillRect l="-1747" t="-4061" b="-106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2856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141" y="1376737"/>
            <a:ext cx="7844579" cy="337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518433" y="5297312"/>
            <a:ext cx="111551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Polarization of the lattice by one electron leads to an attractive potential for another electron, which binds two electrons to a bound state</a:t>
            </a:r>
            <a:endParaRPr lang="zh-CN" altLang="en-US" sz="2800" b="1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1F2001F-ADC3-43B4-8D5B-194152F07CC3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How can electrons form Cooper pairs? </a:t>
            </a:r>
            <a:r>
              <a:rPr lang="en-US" altLang="zh-CN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Typical Picture</a:t>
            </a:r>
            <a:endParaRPr lang="zh-CN" altLang="en-US" sz="36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66995F7B-F72D-4D85-9A2C-F1E9199B42FE}"/>
              </a:ext>
            </a:extLst>
          </p:cNvPr>
          <p:cNvSpPr txBox="1"/>
          <p:nvPr/>
        </p:nvSpPr>
        <p:spPr>
          <a:xfrm>
            <a:off x="787394" y="1263616"/>
            <a:ext cx="10696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Bernd Matthias rules</a:t>
            </a:r>
            <a:r>
              <a:rPr lang="zh-CN" altLang="en-US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endParaRPr lang="en-US" altLang="zh-CN" sz="2800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1254125" indent="-717550">
              <a:buFont typeface="+mj-lt"/>
              <a:buAutoNum type="arabicPeriod"/>
            </a:pPr>
            <a:r>
              <a:rPr lang="en-US" altLang="zh-CN" sz="2800" dirty="0">
                <a:solidFill>
                  <a:srgbClr val="0315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symmetry is good, cubic symmetry is the best</a:t>
            </a:r>
          </a:p>
          <a:p>
            <a:pPr marL="1254125" indent="-717550">
              <a:buFont typeface="+mj-lt"/>
              <a:buAutoNum type="arabicPeriod"/>
            </a:pPr>
            <a:r>
              <a:rPr lang="en-US" altLang="zh-CN" sz="2800" dirty="0">
                <a:solidFill>
                  <a:srgbClr val="0315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density of electronic states is good</a:t>
            </a:r>
          </a:p>
          <a:p>
            <a:pPr marL="1254125" indent="-717550">
              <a:buFont typeface="+mj-lt"/>
              <a:buAutoNum type="arabicPeriod"/>
            </a:pPr>
            <a:r>
              <a:rPr lang="en-US" altLang="zh-CN" sz="2800" dirty="0">
                <a:solidFill>
                  <a:srgbClr val="0315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away from oxygen</a:t>
            </a:r>
          </a:p>
          <a:p>
            <a:pPr marL="1254125" indent="-717550">
              <a:buFont typeface="+mj-lt"/>
              <a:buAutoNum type="arabicPeriod"/>
            </a:pPr>
            <a:r>
              <a:rPr lang="en-US" altLang="zh-CN" sz="2800" dirty="0">
                <a:solidFill>
                  <a:srgbClr val="0315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away from magnetism</a:t>
            </a:r>
          </a:p>
          <a:p>
            <a:pPr marL="1254125" indent="-717550">
              <a:buFont typeface="+mj-lt"/>
              <a:buAutoNum type="arabicPeriod"/>
            </a:pPr>
            <a:r>
              <a:rPr lang="en-US" altLang="zh-CN" sz="2800" dirty="0">
                <a:solidFill>
                  <a:srgbClr val="0315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away from insulators</a:t>
            </a:r>
          </a:p>
          <a:p>
            <a:pPr marL="1254125" indent="-717550">
              <a:buFont typeface="+mj-lt"/>
              <a:buAutoNum type="arabicPeriod"/>
            </a:pPr>
            <a:r>
              <a:rPr lang="en-US" altLang="zh-CN" sz="2800" dirty="0">
                <a:solidFill>
                  <a:srgbClr val="0315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away from theorists. </a:t>
            </a:r>
            <a:endParaRPr lang="en-US" altLang="zh-CN" sz="2800" dirty="0">
              <a:solidFill>
                <a:srgbClr val="0315BD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5447346-1E50-408D-8003-B83A7CC6B523}"/>
              </a:ext>
            </a:extLst>
          </p:cNvPr>
          <p:cNvSpPr txBox="1"/>
          <p:nvPr/>
        </p:nvSpPr>
        <p:spPr>
          <a:xfrm>
            <a:off x="828452" y="4742904"/>
            <a:ext cx="10917294" cy="1566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Cava’s rule: </a:t>
            </a:r>
          </a:p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0315BD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发现的超导体的临界温度和发现者经验的指数成反比</a:t>
            </a:r>
            <a:endParaRPr lang="en-US" altLang="zh-CN" sz="3200" dirty="0">
              <a:solidFill>
                <a:srgbClr val="0315BD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229B910-0E0F-4A32-A2E6-5F1E6197D235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Is there any guiding principle for hunting superconductors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A40663B-707E-4E05-B2DC-ABEBEDA10A4D}"/>
              </a:ext>
            </a:extLst>
          </p:cNvPr>
          <p:cNvSpPr txBox="1"/>
          <p:nvPr/>
        </p:nvSpPr>
        <p:spPr>
          <a:xfrm>
            <a:off x="6991775" y="3088221"/>
            <a:ext cx="4213370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Wrong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except the 6</a:t>
            </a:r>
            <a:r>
              <a:rPr lang="en-US" altLang="zh-CN" sz="2800" baseline="300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rule</a:t>
            </a:r>
            <a:endParaRPr lang="zh-CN" altLang="en-US" sz="2800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AA94DCA6-8CCD-4D0A-8F39-35FBA8E78E21}"/>
              </a:ext>
            </a:extLst>
          </p:cNvPr>
          <p:cNvSpPr/>
          <p:nvPr/>
        </p:nvSpPr>
        <p:spPr>
          <a:xfrm>
            <a:off x="448811" y="1164029"/>
            <a:ext cx="11136385" cy="3466697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506CFCE4-A581-40D3-979C-06202119622F}"/>
              </a:ext>
            </a:extLst>
          </p:cNvPr>
          <p:cNvSpPr/>
          <p:nvPr/>
        </p:nvSpPr>
        <p:spPr>
          <a:xfrm>
            <a:off x="450213" y="4903365"/>
            <a:ext cx="11136385" cy="1519790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85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24915" y="1837520"/>
            <a:ext cx="11464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Example: H enriched H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7405" y="2567235"/>
            <a:ext cx="5512202" cy="3639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524151" y="3335863"/>
            <a:ext cx="5218908" cy="1762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decreases with magnetic field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strong isotope shift of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2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Tc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185 K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90 K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605764" y="6073777"/>
            <a:ext cx="491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 Drozdov, MI </a:t>
            </a:r>
            <a:r>
              <a:rPr lang="en-US" altLang="zh-CN" dirty="0" err="1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Eremets</a:t>
            </a:r>
            <a:r>
              <a:rPr lang="en-US" altLang="zh-CN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IA </a:t>
            </a:r>
            <a:r>
              <a:rPr lang="en-US" altLang="zh-CN" dirty="0" err="1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Troyan</a:t>
            </a:r>
            <a:r>
              <a:rPr lang="en-US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Nature 2015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355C420-57A2-4558-B04C-7606F65F193C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Conventional Wisdom of Raising T</a:t>
            </a:r>
            <a:r>
              <a:rPr lang="en-US" altLang="zh-CN" sz="36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4D10350-1EFD-4112-8552-EA404DBD63B7}"/>
              </a:ext>
            </a:extLst>
          </p:cNvPr>
          <p:cNvSpPr/>
          <p:nvPr/>
        </p:nvSpPr>
        <p:spPr>
          <a:xfrm>
            <a:off x="2736127" y="1038744"/>
            <a:ext cx="65247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To apply high pressure to light elements</a:t>
            </a:r>
            <a:endParaRPr lang="zh-CN" altLang="en-US" sz="2800" dirty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1B8F21D-6D80-4B1D-868F-D4C746B85B65}"/>
              </a:ext>
            </a:extLst>
          </p:cNvPr>
          <p:cNvSpPr/>
          <p:nvPr/>
        </p:nvSpPr>
        <p:spPr>
          <a:xfrm>
            <a:off x="324915" y="1768459"/>
            <a:ext cx="11464812" cy="486613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319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885005" y="6085622"/>
            <a:ext cx="5404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en-US" altLang="zh-CN" sz="2400" dirty="0" err="1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Duan</a:t>
            </a:r>
            <a:r>
              <a:rPr lang="en-US" altLang="zh-CN" sz="2400" dirty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altLang="zh-CN" sz="2400" dirty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., Sci. Reports 4, 6968 (2014)</a:t>
            </a:r>
            <a:endParaRPr lang="zh-CN" altLang="en-US" sz="2400" dirty="0">
              <a:solidFill>
                <a:srgbClr val="0E0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9526" y="4203387"/>
            <a:ext cx="1929544" cy="200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167226" y="2527204"/>
            <a:ext cx="7083119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l-GR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             T</a:t>
            </a:r>
            <a:r>
              <a:rPr lang="en-US" altLang="zh-C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Pressure</a:t>
            </a:r>
          </a:p>
          <a:p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2.19    1334.6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0.1~0.13  191-204 K         200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GPa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0.13          184 K          250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GPa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0.13          179 K          300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GPa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2273" y="5747068"/>
            <a:ext cx="7649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23638" y="4917605"/>
            <a:ext cx="5256584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Agree with DFT prediction for H</a:t>
            </a:r>
            <a:r>
              <a:rPr lang="en-US" altLang="zh-CN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C6B2559-835E-4F6F-A2B1-2AC495FEE907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Conventional Wisdom of Raising T</a:t>
            </a:r>
            <a:r>
              <a:rPr lang="en-US" altLang="zh-CN" sz="36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69D509E-F2FB-4EC3-A481-8242489F2ECE}"/>
              </a:ext>
            </a:extLst>
          </p:cNvPr>
          <p:cNvSpPr/>
          <p:nvPr/>
        </p:nvSpPr>
        <p:spPr>
          <a:xfrm>
            <a:off x="324915" y="1768459"/>
            <a:ext cx="11464812" cy="486613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BD64FAF-8390-4318-8B5C-B0F903897260}"/>
              </a:ext>
            </a:extLst>
          </p:cNvPr>
          <p:cNvSpPr/>
          <p:nvPr/>
        </p:nvSpPr>
        <p:spPr>
          <a:xfrm>
            <a:off x="2736127" y="1038744"/>
            <a:ext cx="65247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To apply high pressure to light elements</a:t>
            </a:r>
            <a:endParaRPr lang="zh-CN" altLang="en-US" sz="2800" dirty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150B2C44-79F6-4138-B117-D55C024961EB}"/>
              </a:ext>
            </a:extLst>
          </p:cNvPr>
          <p:cNvSpPr txBox="1"/>
          <p:nvPr/>
        </p:nvSpPr>
        <p:spPr>
          <a:xfrm>
            <a:off x="324915" y="1837520"/>
            <a:ext cx="11464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H enriched H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S: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possible 190K superconductor at 200 </a:t>
            </a:r>
            <a:r>
              <a:rPr lang="en-US" altLang="zh-CN" sz="2800" dirty="0" err="1">
                <a:latin typeface="Arial" panose="020B0604020202020204" pitchFamily="34" charset="0"/>
                <a:cs typeface="Arial" panose="020B0604020202020204" pitchFamily="34" charset="0"/>
              </a:rPr>
              <a:t>GPa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881C2F6A-CF5F-489B-9592-6FF970868C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55860"/>
          <a:stretch/>
        </p:blipFill>
        <p:spPr bwMode="auto">
          <a:xfrm>
            <a:off x="9046525" y="2567235"/>
            <a:ext cx="2433081" cy="3639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10008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3721FB4-29A8-46A2-87EE-F6155E10DD48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How to Hunt High-Tc Superconductors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F102FD5-53BA-42EE-9CBF-5AB05CC031C6}"/>
              </a:ext>
            </a:extLst>
          </p:cNvPr>
          <p:cNvSpPr/>
          <p:nvPr/>
        </p:nvSpPr>
        <p:spPr>
          <a:xfrm>
            <a:off x="889951" y="1534858"/>
            <a:ext cx="10718527" cy="3671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Guiding Principle: </a:t>
            </a:r>
          </a:p>
          <a:p>
            <a:pPr marL="806450" lvl="1">
              <a:lnSpc>
                <a:spcPct val="150000"/>
              </a:lnSpc>
            </a:pPr>
            <a:r>
              <a:rPr lang="en-US" altLang="zh-CN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a big chance to find high-Tc superconductors if one can metallize </a:t>
            </a:r>
            <a:r>
              <a:rPr lang="en-US" altLang="zh-CN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- or other strong chemical bonding electrons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279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6AE57421-E25A-4AC7-BD02-4F15C0A44242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Common Features of High-Tc Superconducts Revealed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F0388E1-91D8-4AD1-A91F-2A5201222716}"/>
              </a:ext>
            </a:extLst>
          </p:cNvPr>
          <p:cNvSpPr/>
          <p:nvPr/>
        </p:nvSpPr>
        <p:spPr>
          <a:xfrm>
            <a:off x="758653" y="1433637"/>
            <a:ext cx="10359867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err="1">
                <a:solidFill>
                  <a:srgbClr val="0315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Cuprates</a:t>
            </a:r>
            <a:r>
              <a:rPr lang="en-US" altLang="zh-CN" sz="2800" dirty="0">
                <a:solidFill>
                  <a:srgbClr val="0315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still hold the record of highest-Tc at ambient pressure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5F6AD10-5A1A-4D42-91B3-69BF15C08E4D}"/>
              </a:ext>
            </a:extLst>
          </p:cNvPr>
          <p:cNvGrpSpPr/>
          <p:nvPr/>
        </p:nvGrpSpPr>
        <p:grpSpPr>
          <a:xfrm>
            <a:off x="281897" y="2753304"/>
            <a:ext cx="2625705" cy="3836094"/>
            <a:chOff x="281897" y="2753304"/>
            <a:chExt cx="2625705" cy="383609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E98AF866-3711-4FC1-9290-430EECF0B80B}"/>
                </a:ext>
              </a:extLst>
            </p:cNvPr>
            <p:cNvGrpSpPr/>
            <p:nvPr/>
          </p:nvGrpSpPr>
          <p:grpSpPr>
            <a:xfrm>
              <a:off x="281897" y="2753304"/>
              <a:ext cx="2625705" cy="3836094"/>
              <a:chOff x="261690" y="2505763"/>
              <a:chExt cx="2625705" cy="3836094"/>
            </a:xfrm>
          </p:grpSpPr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D0B50D37-C1A5-4EAC-950E-C4FDA069A77B}"/>
                  </a:ext>
                </a:extLst>
              </p:cNvPr>
              <p:cNvGrpSpPr/>
              <p:nvPr/>
            </p:nvGrpSpPr>
            <p:grpSpPr>
              <a:xfrm>
                <a:off x="553015" y="3283475"/>
                <a:ext cx="2209682" cy="2925369"/>
                <a:chOff x="123595" y="3283475"/>
                <a:chExt cx="2209682" cy="2925369"/>
              </a:xfrm>
            </p:grpSpPr>
            <p:pic>
              <p:nvPicPr>
                <p:cNvPr id="12" name="Picture 3" descr="Structure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 l="65266"/>
                <a:stretch/>
              </p:blipFill>
              <p:spPr bwMode="auto">
                <a:xfrm>
                  <a:off x="553906" y="3283475"/>
                  <a:ext cx="1029598" cy="22687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B245CADC-D98B-4E4E-B183-82F7BBD0DAF6}"/>
                    </a:ext>
                  </a:extLst>
                </p:cNvPr>
                <p:cNvSpPr txBox="1"/>
                <p:nvPr/>
              </p:nvSpPr>
              <p:spPr>
                <a:xfrm>
                  <a:off x="123595" y="5685624"/>
                  <a:ext cx="220968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8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Cuprate</a:t>
                  </a:r>
                  <a:r>
                    <a:rPr lang="en-US" altLang="zh-CN" sz="2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SC</a:t>
                  </a:r>
                  <a:endParaRPr lang="zh-CN" altLang="en-US" sz="2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3E6B697F-60E8-4C4E-8A4D-7C35BDEF6ECF}"/>
                  </a:ext>
                </a:extLst>
              </p:cNvPr>
              <p:cNvSpPr/>
              <p:nvPr/>
            </p:nvSpPr>
            <p:spPr>
              <a:xfrm>
                <a:off x="261690" y="2505763"/>
                <a:ext cx="2625705" cy="3836094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833EEC27-6190-41A9-B881-1F727819B4C0}"/>
                </a:ext>
              </a:extLst>
            </p:cNvPr>
            <p:cNvSpPr/>
            <p:nvPr/>
          </p:nvSpPr>
          <p:spPr>
            <a:xfrm>
              <a:off x="573222" y="2796385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30~160 K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E9FEFAD3-7634-47F1-B33F-5AB78EBF78E9}"/>
              </a:ext>
            </a:extLst>
          </p:cNvPr>
          <p:cNvGrpSpPr/>
          <p:nvPr/>
        </p:nvGrpSpPr>
        <p:grpSpPr>
          <a:xfrm>
            <a:off x="6329296" y="2753310"/>
            <a:ext cx="2685894" cy="3836094"/>
            <a:chOff x="3343147" y="2752463"/>
            <a:chExt cx="2685894" cy="383609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5CD4A16-2FAC-4C90-829B-40EA9F22AC0F}"/>
                </a:ext>
              </a:extLst>
            </p:cNvPr>
            <p:cNvGrpSpPr/>
            <p:nvPr/>
          </p:nvGrpSpPr>
          <p:grpSpPr>
            <a:xfrm>
              <a:off x="3343147" y="2752463"/>
              <a:ext cx="2685894" cy="3836094"/>
              <a:chOff x="3317888" y="2304522"/>
              <a:chExt cx="2685894" cy="4036495"/>
            </a:xfrm>
          </p:grpSpPr>
          <p:grpSp>
            <p:nvGrpSpPr>
              <p:cNvPr id="3" name="组合 2">
                <a:extLst>
                  <a:ext uri="{FF2B5EF4-FFF2-40B4-BE49-F238E27FC236}">
                    <a16:creationId xmlns:a16="http://schemas.microsoft.com/office/drawing/2014/main" id="{9CB62B34-20A6-4510-9B8A-2E633616A839}"/>
                  </a:ext>
                </a:extLst>
              </p:cNvPr>
              <p:cNvGrpSpPr/>
              <p:nvPr/>
            </p:nvGrpSpPr>
            <p:grpSpPr>
              <a:xfrm>
                <a:off x="3317888" y="3016402"/>
                <a:ext cx="2685894" cy="3141922"/>
                <a:chOff x="9324637" y="3066922"/>
                <a:chExt cx="2685894" cy="3141922"/>
              </a:xfrm>
            </p:grpSpPr>
            <p:pic>
              <p:nvPicPr>
                <p:cNvPr id="47" name="Picture 2">
                  <a:extLst>
                    <a:ext uri="{FF2B5EF4-FFF2-40B4-BE49-F238E27FC236}">
                      <a16:creationId xmlns:a16="http://schemas.microsoft.com/office/drawing/2014/main" id="{07DECDC9-EA86-4259-B0E2-79E6C8CA96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8798"/>
                <a:stretch/>
              </p:blipFill>
              <p:spPr bwMode="auto">
                <a:xfrm>
                  <a:off x="10139341" y="3066922"/>
                  <a:ext cx="984060" cy="24938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A2C5A225-0C2E-4C46-BE5E-1669A9E23D77}"/>
                    </a:ext>
                  </a:extLst>
                </p:cNvPr>
                <p:cNvSpPr txBox="1"/>
                <p:nvPr/>
              </p:nvSpPr>
              <p:spPr>
                <a:xfrm>
                  <a:off x="9324637" y="5685624"/>
                  <a:ext cx="2685894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Iron-based SC</a:t>
                  </a:r>
                  <a:endParaRPr lang="zh-CN" altLang="en-US" sz="2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2DCA258C-6D24-4831-B7D3-46BB288756E9}"/>
                  </a:ext>
                </a:extLst>
              </p:cNvPr>
              <p:cNvSpPr/>
              <p:nvPr/>
            </p:nvSpPr>
            <p:spPr>
              <a:xfrm>
                <a:off x="3327347" y="2304522"/>
                <a:ext cx="2625705" cy="403649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90539A4-341C-4780-8A8D-421BA50358E1}"/>
                </a:ext>
              </a:extLst>
            </p:cNvPr>
            <p:cNvSpPr/>
            <p:nvPr/>
          </p:nvSpPr>
          <p:spPr>
            <a:xfrm>
              <a:off x="3691098" y="2792173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30~56 K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18E056F-9B5B-41A4-B9E0-8E93E4D16BD5}"/>
              </a:ext>
            </a:extLst>
          </p:cNvPr>
          <p:cNvGrpSpPr/>
          <p:nvPr/>
        </p:nvGrpSpPr>
        <p:grpSpPr>
          <a:xfrm>
            <a:off x="3312882" y="2752463"/>
            <a:ext cx="2625705" cy="3836094"/>
            <a:chOff x="6394551" y="2752463"/>
            <a:chExt cx="2625705" cy="383609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DC455DB-9D40-40D7-9DF1-FE6312118524}"/>
                </a:ext>
              </a:extLst>
            </p:cNvPr>
            <p:cNvGrpSpPr/>
            <p:nvPr/>
          </p:nvGrpSpPr>
          <p:grpSpPr>
            <a:xfrm>
              <a:off x="6394551" y="2752463"/>
              <a:ext cx="2625705" cy="3836094"/>
              <a:chOff x="6591580" y="2304521"/>
              <a:chExt cx="2625705" cy="4036495"/>
            </a:xfrm>
          </p:grpSpPr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6E0B876B-B56F-48BD-9DFF-DD57037F44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7514" y="3232677"/>
                <a:ext cx="2026744" cy="1878870"/>
              </a:xfrm>
              <a:prstGeom prst="rect">
                <a:avLst/>
              </a:prstGeom>
            </p:spPr>
          </p:pic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0A9B25B-DD44-4E44-A106-C8DC9748F399}"/>
                  </a:ext>
                </a:extLst>
              </p:cNvPr>
              <p:cNvSpPr txBox="1"/>
              <p:nvPr/>
            </p:nvSpPr>
            <p:spPr>
              <a:xfrm>
                <a:off x="7057145" y="5608394"/>
                <a:ext cx="17079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MgB</a:t>
                </a:r>
                <a:r>
                  <a:rPr lang="en-US" altLang="zh-CN" sz="2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zh-CN" alt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78D25818-3308-41DF-A69A-67101EC462C6}"/>
                  </a:ext>
                </a:extLst>
              </p:cNvPr>
              <p:cNvSpPr/>
              <p:nvPr/>
            </p:nvSpPr>
            <p:spPr>
              <a:xfrm>
                <a:off x="6591580" y="2304521"/>
                <a:ext cx="2625705" cy="403649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F1FAE3B-72B0-4C84-BAAB-C3B4A8A4888C}"/>
                </a:ext>
              </a:extLst>
            </p:cNvPr>
            <p:cNvSpPr/>
            <p:nvPr/>
          </p:nvSpPr>
          <p:spPr>
            <a:xfrm>
              <a:off x="6818221" y="2792173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39 K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843064D9-B431-426C-B77C-35531266D1B2}"/>
              </a:ext>
            </a:extLst>
          </p:cNvPr>
          <p:cNvGrpSpPr/>
          <p:nvPr/>
        </p:nvGrpSpPr>
        <p:grpSpPr>
          <a:xfrm>
            <a:off x="9231344" y="2752463"/>
            <a:ext cx="2801696" cy="3836094"/>
            <a:chOff x="9266708" y="2752463"/>
            <a:chExt cx="2801696" cy="3836094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15E1AAC4-28F7-4249-88D1-37D2349CC138}"/>
                </a:ext>
              </a:extLst>
            </p:cNvPr>
            <p:cNvGrpSpPr/>
            <p:nvPr/>
          </p:nvGrpSpPr>
          <p:grpSpPr>
            <a:xfrm>
              <a:off x="9266708" y="2752463"/>
              <a:ext cx="2801696" cy="3836094"/>
              <a:chOff x="9266709" y="2304521"/>
              <a:chExt cx="2801696" cy="4036495"/>
            </a:xfrm>
          </p:grpSpPr>
          <p:pic>
            <p:nvPicPr>
              <p:cNvPr id="20" name="Picture 4">
                <a:extLst>
                  <a:ext uri="{FF2B5EF4-FFF2-40B4-BE49-F238E27FC236}">
                    <a16:creationId xmlns:a16="http://schemas.microsoft.com/office/drawing/2014/main" id="{D1802A26-AF24-4537-8888-153E686B98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9702004" y="3010727"/>
                <a:ext cx="1931106" cy="20079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4069D2F1-2B17-46EF-9A52-7C70F4259586}"/>
                  </a:ext>
                </a:extLst>
              </p:cNvPr>
              <p:cNvSpPr txBox="1"/>
              <p:nvPr/>
            </p:nvSpPr>
            <p:spPr>
              <a:xfrm>
                <a:off x="9266709" y="5298478"/>
                <a:ext cx="280169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en-US" altLang="zh-CN" sz="2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S and other H-enriched SC</a:t>
                </a:r>
                <a:endParaRPr lang="zh-CN" alt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FD41AA11-C4E1-434E-8449-B46236A3A138}"/>
                  </a:ext>
                </a:extLst>
              </p:cNvPr>
              <p:cNvSpPr/>
              <p:nvPr/>
            </p:nvSpPr>
            <p:spPr>
              <a:xfrm>
                <a:off x="9389823" y="2304521"/>
                <a:ext cx="2625705" cy="403649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B9FE9065-1CFF-488F-B7D8-696B2FA6D198}"/>
                </a:ext>
              </a:extLst>
            </p:cNvPr>
            <p:cNvSpPr/>
            <p:nvPr/>
          </p:nvSpPr>
          <p:spPr>
            <a:xfrm>
              <a:off x="9567302" y="2798065"/>
              <a:ext cx="2065807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100~280K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468745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6AE57421-E25A-4AC7-BD02-4F15C0A44242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Common Features of High-Tc Superconducts Revealed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5F6AD10-5A1A-4D42-91B3-69BF15C08E4D}"/>
              </a:ext>
            </a:extLst>
          </p:cNvPr>
          <p:cNvGrpSpPr/>
          <p:nvPr/>
        </p:nvGrpSpPr>
        <p:grpSpPr>
          <a:xfrm>
            <a:off x="281897" y="2753304"/>
            <a:ext cx="2625705" cy="3836094"/>
            <a:chOff x="281897" y="2753304"/>
            <a:chExt cx="2625705" cy="383609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E98AF866-3711-4FC1-9290-430EECF0B80B}"/>
                </a:ext>
              </a:extLst>
            </p:cNvPr>
            <p:cNvGrpSpPr/>
            <p:nvPr/>
          </p:nvGrpSpPr>
          <p:grpSpPr>
            <a:xfrm>
              <a:off x="281897" y="2753304"/>
              <a:ext cx="2625705" cy="3836094"/>
              <a:chOff x="261690" y="2505763"/>
              <a:chExt cx="2625705" cy="3836094"/>
            </a:xfrm>
          </p:grpSpPr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D0B50D37-C1A5-4EAC-950E-C4FDA069A77B}"/>
                  </a:ext>
                </a:extLst>
              </p:cNvPr>
              <p:cNvGrpSpPr/>
              <p:nvPr/>
            </p:nvGrpSpPr>
            <p:grpSpPr>
              <a:xfrm>
                <a:off x="553015" y="3283475"/>
                <a:ext cx="2209682" cy="2925369"/>
                <a:chOff x="123595" y="3283475"/>
                <a:chExt cx="2209682" cy="2925369"/>
              </a:xfrm>
            </p:grpSpPr>
            <p:pic>
              <p:nvPicPr>
                <p:cNvPr id="12" name="Picture 3" descr="Structure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 l="65266"/>
                <a:stretch/>
              </p:blipFill>
              <p:spPr bwMode="auto">
                <a:xfrm>
                  <a:off x="553906" y="3283475"/>
                  <a:ext cx="1029598" cy="22687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B245CADC-D98B-4E4E-B183-82F7BBD0DAF6}"/>
                    </a:ext>
                  </a:extLst>
                </p:cNvPr>
                <p:cNvSpPr txBox="1"/>
                <p:nvPr/>
              </p:nvSpPr>
              <p:spPr>
                <a:xfrm>
                  <a:off x="123595" y="5685624"/>
                  <a:ext cx="220968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8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Cuprate</a:t>
                  </a:r>
                  <a:r>
                    <a:rPr lang="en-US" altLang="zh-CN" sz="2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SC</a:t>
                  </a:r>
                  <a:endParaRPr lang="zh-CN" altLang="en-US" sz="2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3E6B697F-60E8-4C4E-8A4D-7C35BDEF6ECF}"/>
                  </a:ext>
                </a:extLst>
              </p:cNvPr>
              <p:cNvSpPr/>
              <p:nvPr/>
            </p:nvSpPr>
            <p:spPr>
              <a:xfrm>
                <a:off x="261690" y="2505763"/>
                <a:ext cx="2625705" cy="3836094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833EEC27-6190-41A9-B881-1F727819B4C0}"/>
                </a:ext>
              </a:extLst>
            </p:cNvPr>
            <p:cNvSpPr/>
            <p:nvPr/>
          </p:nvSpPr>
          <p:spPr>
            <a:xfrm>
              <a:off x="573222" y="2796385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30~160 K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E9FEFAD3-7634-47F1-B33F-5AB78EBF78E9}"/>
              </a:ext>
            </a:extLst>
          </p:cNvPr>
          <p:cNvGrpSpPr/>
          <p:nvPr/>
        </p:nvGrpSpPr>
        <p:grpSpPr>
          <a:xfrm>
            <a:off x="6329296" y="2753310"/>
            <a:ext cx="2685894" cy="3836094"/>
            <a:chOff x="3343147" y="2752463"/>
            <a:chExt cx="2685894" cy="383609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5CD4A16-2FAC-4C90-829B-40EA9F22AC0F}"/>
                </a:ext>
              </a:extLst>
            </p:cNvPr>
            <p:cNvGrpSpPr/>
            <p:nvPr/>
          </p:nvGrpSpPr>
          <p:grpSpPr>
            <a:xfrm>
              <a:off x="3343147" y="2752463"/>
              <a:ext cx="2685894" cy="3836094"/>
              <a:chOff x="3317888" y="2304522"/>
              <a:chExt cx="2685894" cy="4036495"/>
            </a:xfrm>
          </p:grpSpPr>
          <p:grpSp>
            <p:nvGrpSpPr>
              <p:cNvPr id="3" name="组合 2">
                <a:extLst>
                  <a:ext uri="{FF2B5EF4-FFF2-40B4-BE49-F238E27FC236}">
                    <a16:creationId xmlns:a16="http://schemas.microsoft.com/office/drawing/2014/main" id="{9CB62B34-20A6-4510-9B8A-2E633616A839}"/>
                  </a:ext>
                </a:extLst>
              </p:cNvPr>
              <p:cNvGrpSpPr/>
              <p:nvPr/>
            </p:nvGrpSpPr>
            <p:grpSpPr>
              <a:xfrm>
                <a:off x="3317888" y="3016402"/>
                <a:ext cx="2685894" cy="3141922"/>
                <a:chOff x="9324637" y="3066922"/>
                <a:chExt cx="2685894" cy="3141922"/>
              </a:xfrm>
            </p:grpSpPr>
            <p:pic>
              <p:nvPicPr>
                <p:cNvPr id="47" name="Picture 2">
                  <a:extLst>
                    <a:ext uri="{FF2B5EF4-FFF2-40B4-BE49-F238E27FC236}">
                      <a16:creationId xmlns:a16="http://schemas.microsoft.com/office/drawing/2014/main" id="{07DECDC9-EA86-4259-B0E2-79E6C8CA96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8798"/>
                <a:stretch/>
              </p:blipFill>
              <p:spPr bwMode="auto">
                <a:xfrm>
                  <a:off x="10139341" y="3066922"/>
                  <a:ext cx="984060" cy="24938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A2C5A225-0C2E-4C46-BE5E-1669A9E23D77}"/>
                    </a:ext>
                  </a:extLst>
                </p:cNvPr>
                <p:cNvSpPr txBox="1"/>
                <p:nvPr/>
              </p:nvSpPr>
              <p:spPr>
                <a:xfrm>
                  <a:off x="9324637" y="5685624"/>
                  <a:ext cx="2685894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Iron-based SC</a:t>
                  </a:r>
                  <a:endParaRPr lang="zh-CN" altLang="en-US" sz="2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2DCA258C-6D24-4831-B7D3-46BB288756E9}"/>
                  </a:ext>
                </a:extLst>
              </p:cNvPr>
              <p:cNvSpPr/>
              <p:nvPr/>
            </p:nvSpPr>
            <p:spPr>
              <a:xfrm>
                <a:off x="3327347" y="2304522"/>
                <a:ext cx="2625705" cy="403649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90539A4-341C-4780-8A8D-421BA50358E1}"/>
                </a:ext>
              </a:extLst>
            </p:cNvPr>
            <p:cNvSpPr/>
            <p:nvPr/>
          </p:nvSpPr>
          <p:spPr>
            <a:xfrm>
              <a:off x="3691098" y="2792173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30~56 K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18E056F-9B5B-41A4-B9E0-8E93E4D16BD5}"/>
              </a:ext>
            </a:extLst>
          </p:cNvPr>
          <p:cNvGrpSpPr/>
          <p:nvPr/>
        </p:nvGrpSpPr>
        <p:grpSpPr>
          <a:xfrm>
            <a:off x="3312882" y="2752463"/>
            <a:ext cx="2625705" cy="3836094"/>
            <a:chOff x="6394551" y="2752463"/>
            <a:chExt cx="2625705" cy="383609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DC455DB-9D40-40D7-9DF1-FE6312118524}"/>
                </a:ext>
              </a:extLst>
            </p:cNvPr>
            <p:cNvGrpSpPr/>
            <p:nvPr/>
          </p:nvGrpSpPr>
          <p:grpSpPr>
            <a:xfrm>
              <a:off x="6394551" y="2752463"/>
              <a:ext cx="2625705" cy="3836094"/>
              <a:chOff x="6591580" y="2304521"/>
              <a:chExt cx="2625705" cy="4036495"/>
            </a:xfrm>
          </p:grpSpPr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6E0B876B-B56F-48BD-9DFF-DD57037F44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7514" y="3232677"/>
                <a:ext cx="2026744" cy="1878870"/>
              </a:xfrm>
              <a:prstGeom prst="rect">
                <a:avLst/>
              </a:prstGeom>
            </p:spPr>
          </p:pic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0A9B25B-DD44-4E44-A106-C8DC9748F399}"/>
                  </a:ext>
                </a:extLst>
              </p:cNvPr>
              <p:cNvSpPr txBox="1"/>
              <p:nvPr/>
            </p:nvSpPr>
            <p:spPr>
              <a:xfrm>
                <a:off x="7057145" y="5608394"/>
                <a:ext cx="17079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MgB</a:t>
                </a:r>
                <a:r>
                  <a:rPr lang="en-US" altLang="zh-CN" sz="2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zh-CN" alt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78D25818-3308-41DF-A69A-67101EC462C6}"/>
                  </a:ext>
                </a:extLst>
              </p:cNvPr>
              <p:cNvSpPr/>
              <p:nvPr/>
            </p:nvSpPr>
            <p:spPr>
              <a:xfrm>
                <a:off x="6591580" y="2304521"/>
                <a:ext cx="2625705" cy="403649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F1FAE3B-72B0-4C84-BAAB-C3B4A8A4888C}"/>
                </a:ext>
              </a:extLst>
            </p:cNvPr>
            <p:cNvSpPr/>
            <p:nvPr/>
          </p:nvSpPr>
          <p:spPr>
            <a:xfrm>
              <a:off x="6818221" y="2792173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39 K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5E1AAC4-28F7-4249-88D1-37D2349CC138}"/>
              </a:ext>
            </a:extLst>
          </p:cNvPr>
          <p:cNvGrpSpPr/>
          <p:nvPr/>
        </p:nvGrpSpPr>
        <p:grpSpPr>
          <a:xfrm>
            <a:off x="9231344" y="2752463"/>
            <a:ext cx="2801696" cy="3836094"/>
            <a:chOff x="9266709" y="2304521"/>
            <a:chExt cx="2801696" cy="4036495"/>
          </a:xfrm>
        </p:grpSpPr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D1802A26-AF24-4537-8888-153E686B98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702004" y="3010727"/>
              <a:ext cx="1931106" cy="2007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069D2F1-2B17-46EF-9A52-7C70F4259586}"/>
                </a:ext>
              </a:extLst>
            </p:cNvPr>
            <p:cNvSpPr txBox="1"/>
            <p:nvPr/>
          </p:nvSpPr>
          <p:spPr>
            <a:xfrm>
              <a:off x="9266709" y="5298478"/>
              <a:ext cx="28016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altLang="zh-CN" sz="28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S and other H-enriched SC</a:t>
              </a:r>
              <a:endParaRPr lang="zh-CN" alt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D41AA11-C4E1-434E-8449-B46236A3A138}"/>
                </a:ext>
              </a:extLst>
            </p:cNvPr>
            <p:cNvSpPr/>
            <p:nvPr/>
          </p:nvSpPr>
          <p:spPr>
            <a:xfrm>
              <a:off x="9389823" y="2304521"/>
              <a:ext cx="2625705" cy="4036495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1212211E-E240-4C8C-AAB5-04B385E74C78}"/>
              </a:ext>
            </a:extLst>
          </p:cNvPr>
          <p:cNvSpPr/>
          <p:nvPr/>
        </p:nvSpPr>
        <p:spPr>
          <a:xfrm>
            <a:off x="1003532" y="1151571"/>
            <a:ext cx="10359867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Quasi-two-dimensional?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D8DF662-4D9E-40D2-8D01-BBEEFA39A02C}"/>
              </a:ext>
            </a:extLst>
          </p:cNvPr>
          <p:cNvSpPr/>
          <p:nvPr/>
        </p:nvSpPr>
        <p:spPr>
          <a:xfrm>
            <a:off x="702219" y="188794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E60D7C7-8006-40F8-B539-0AC0DFAF1327}"/>
              </a:ext>
            </a:extLst>
          </p:cNvPr>
          <p:cNvSpPr/>
          <p:nvPr/>
        </p:nvSpPr>
        <p:spPr>
          <a:xfrm>
            <a:off x="3582654" y="188878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A873FD5-AC69-4D29-B6DD-B63BF8CE5310}"/>
              </a:ext>
            </a:extLst>
          </p:cNvPr>
          <p:cNvSpPr/>
          <p:nvPr/>
        </p:nvSpPr>
        <p:spPr>
          <a:xfrm>
            <a:off x="6644104" y="188878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48B8DDE-25A8-44FE-97B1-EECF217D5298}"/>
              </a:ext>
            </a:extLst>
          </p:cNvPr>
          <p:cNvSpPr/>
          <p:nvPr/>
        </p:nvSpPr>
        <p:spPr>
          <a:xfrm>
            <a:off x="9751025" y="188878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2DCB083-7D93-4C08-AF20-D9134A6AED22}"/>
              </a:ext>
            </a:extLst>
          </p:cNvPr>
          <p:cNvSpPr/>
          <p:nvPr/>
        </p:nvSpPr>
        <p:spPr>
          <a:xfrm>
            <a:off x="9531938" y="2798065"/>
            <a:ext cx="2065807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100~280K</a:t>
            </a:r>
          </a:p>
        </p:txBody>
      </p:sp>
    </p:spTree>
    <p:extLst>
      <p:ext uri="{BB962C8B-B14F-4D97-AF65-F5344CB8AC3E}">
        <p14:creationId xmlns:p14="http://schemas.microsoft.com/office/powerpoint/2010/main" val="397275877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6AE57421-E25A-4AC7-BD02-4F15C0A44242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Common Features of High-Tc Superconducts Revealed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5F6AD10-5A1A-4D42-91B3-69BF15C08E4D}"/>
              </a:ext>
            </a:extLst>
          </p:cNvPr>
          <p:cNvGrpSpPr/>
          <p:nvPr/>
        </p:nvGrpSpPr>
        <p:grpSpPr>
          <a:xfrm>
            <a:off x="281897" y="2753304"/>
            <a:ext cx="2625705" cy="3836094"/>
            <a:chOff x="281897" y="2753304"/>
            <a:chExt cx="2625705" cy="383609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E98AF866-3711-4FC1-9290-430EECF0B80B}"/>
                </a:ext>
              </a:extLst>
            </p:cNvPr>
            <p:cNvGrpSpPr/>
            <p:nvPr/>
          </p:nvGrpSpPr>
          <p:grpSpPr>
            <a:xfrm>
              <a:off x="281897" y="2753304"/>
              <a:ext cx="2625705" cy="3836094"/>
              <a:chOff x="261690" y="2505763"/>
              <a:chExt cx="2625705" cy="3836094"/>
            </a:xfrm>
          </p:grpSpPr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D0B50D37-C1A5-4EAC-950E-C4FDA069A77B}"/>
                  </a:ext>
                </a:extLst>
              </p:cNvPr>
              <p:cNvGrpSpPr/>
              <p:nvPr/>
            </p:nvGrpSpPr>
            <p:grpSpPr>
              <a:xfrm>
                <a:off x="553015" y="3283475"/>
                <a:ext cx="2209682" cy="2925369"/>
                <a:chOff x="123595" y="3283475"/>
                <a:chExt cx="2209682" cy="2925369"/>
              </a:xfrm>
            </p:grpSpPr>
            <p:pic>
              <p:nvPicPr>
                <p:cNvPr id="12" name="Picture 3" descr="Structure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 l="65266"/>
                <a:stretch/>
              </p:blipFill>
              <p:spPr bwMode="auto">
                <a:xfrm>
                  <a:off x="553906" y="3283475"/>
                  <a:ext cx="1029598" cy="22687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B245CADC-D98B-4E4E-B183-82F7BBD0DAF6}"/>
                    </a:ext>
                  </a:extLst>
                </p:cNvPr>
                <p:cNvSpPr txBox="1"/>
                <p:nvPr/>
              </p:nvSpPr>
              <p:spPr>
                <a:xfrm>
                  <a:off x="123595" y="5685624"/>
                  <a:ext cx="220968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8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Cuprate</a:t>
                  </a:r>
                  <a:r>
                    <a:rPr lang="en-US" altLang="zh-CN" sz="2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SC</a:t>
                  </a:r>
                  <a:endParaRPr lang="zh-CN" altLang="en-US" sz="2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3E6B697F-60E8-4C4E-8A4D-7C35BDEF6ECF}"/>
                  </a:ext>
                </a:extLst>
              </p:cNvPr>
              <p:cNvSpPr/>
              <p:nvPr/>
            </p:nvSpPr>
            <p:spPr>
              <a:xfrm>
                <a:off x="261690" y="2505763"/>
                <a:ext cx="2625705" cy="3836094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833EEC27-6190-41A9-B881-1F727819B4C0}"/>
                </a:ext>
              </a:extLst>
            </p:cNvPr>
            <p:cNvSpPr/>
            <p:nvPr/>
          </p:nvSpPr>
          <p:spPr>
            <a:xfrm>
              <a:off x="573222" y="2796385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30~160 K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E9FEFAD3-7634-47F1-B33F-5AB78EBF78E9}"/>
              </a:ext>
            </a:extLst>
          </p:cNvPr>
          <p:cNvGrpSpPr/>
          <p:nvPr/>
        </p:nvGrpSpPr>
        <p:grpSpPr>
          <a:xfrm>
            <a:off x="6329296" y="2753310"/>
            <a:ext cx="2685894" cy="3836094"/>
            <a:chOff x="3343147" y="2752463"/>
            <a:chExt cx="2685894" cy="383609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5CD4A16-2FAC-4C90-829B-40EA9F22AC0F}"/>
                </a:ext>
              </a:extLst>
            </p:cNvPr>
            <p:cNvGrpSpPr/>
            <p:nvPr/>
          </p:nvGrpSpPr>
          <p:grpSpPr>
            <a:xfrm>
              <a:off x="3343147" y="2752463"/>
              <a:ext cx="2685894" cy="3836094"/>
              <a:chOff x="3317888" y="2304522"/>
              <a:chExt cx="2685894" cy="4036495"/>
            </a:xfrm>
          </p:grpSpPr>
          <p:grpSp>
            <p:nvGrpSpPr>
              <p:cNvPr id="3" name="组合 2">
                <a:extLst>
                  <a:ext uri="{FF2B5EF4-FFF2-40B4-BE49-F238E27FC236}">
                    <a16:creationId xmlns:a16="http://schemas.microsoft.com/office/drawing/2014/main" id="{9CB62B34-20A6-4510-9B8A-2E633616A839}"/>
                  </a:ext>
                </a:extLst>
              </p:cNvPr>
              <p:cNvGrpSpPr/>
              <p:nvPr/>
            </p:nvGrpSpPr>
            <p:grpSpPr>
              <a:xfrm>
                <a:off x="3317888" y="3016402"/>
                <a:ext cx="2685894" cy="3141922"/>
                <a:chOff x="9324637" y="3066922"/>
                <a:chExt cx="2685894" cy="3141922"/>
              </a:xfrm>
            </p:grpSpPr>
            <p:pic>
              <p:nvPicPr>
                <p:cNvPr id="47" name="Picture 2">
                  <a:extLst>
                    <a:ext uri="{FF2B5EF4-FFF2-40B4-BE49-F238E27FC236}">
                      <a16:creationId xmlns:a16="http://schemas.microsoft.com/office/drawing/2014/main" id="{07DECDC9-EA86-4259-B0E2-79E6C8CA96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8798"/>
                <a:stretch/>
              </p:blipFill>
              <p:spPr bwMode="auto">
                <a:xfrm>
                  <a:off x="10139341" y="3066922"/>
                  <a:ext cx="984060" cy="24938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A2C5A225-0C2E-4C46-BE5E-1669A9E23D77}"/>
                    </a:ext>
                  </a:extLst>
                </p:cNvPr>
                <p:cNvSpPr txBox="1"/>
                <p:nvPr/>
              </p:nvSpPr>
              <p:spPr>
                <a:xfrm>
                  <a:off x="9324637" y="5685624"/>
                  <a:ext cx="2685894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Iron-based SC</a:t>
                  </a:r>
                  <a:endParaRPr lang="zh-CN" altLang="en-US" sz="2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2DCA258C-6D24-4831-B7D3-46BB288756E9}"/>
                  </a:ext>
                </a:extLst>
              </p:cNvPr>
              <p:cNvSpPr/>
              <p:nvPr/>
            </p:nvSpPr>
            <p:spPr>
              <a:xfrm>
                <a:off x="3327347" y="2304522"/>
                <a:ext cx="2625705" cy="403649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90539A4-341C-4780-8A8D-421BA50358E1}"/>
                </a:ext>
              </a:extLst>
            </p:cNvPr>
            <p:cNvSpPr/>
            <p:nvPr/>
          </p:nvSpPr>
          <p:spPr>
            <a:xfrm>
              <a:off x="3691098" y="2792173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30~56 K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18E056F-9B5B-41A4-B9E0-8E93E4D16BD5}"/>
              </a:ext>
            </a:extLst>
          </p:cNvPr>
          <p:cNvGrpSpPr/>
          <p:nvPr/>
        </p:nvGrpSpPr>
        <p:grpSpPr>
          <a:xfrm>
            <a:off x="3312882" y="2752463"/>
            <a:ext cx="2625705" cy="3836094"/>
            <a:chOff x="6394551" y="2752463"/>
            <a:chExt cx="2625705" cy="383609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DC455DB-9D40-40D7-9DF1-FE6312118524}"/>
                </a:ext>
              </a:extLst>
            </p:cNvPr>
            <p:cNvGrpSpPr/>
            <p:nvPr/>
          </p:nvGrpSpPr>
          <p:grpSpPr>
            <a:xfrm>
              <a:off x="6394551" y="2752463"/>
              <a:ext cx="2625705" cy="3836094"/>
              <a:chOff x="6591580" y="2304521"/>
              <a:chExt cx="2625705" cy="4036495"/>
            </a:xfrm>
          </p:grpSpPr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6E0B876B-B56F-48BD-9DFF-DD57037F44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7514" y="3232677"/>
                <a:ext cx="2026744" cy="1878870"/>
              </a:xfrm>
              <a:prstGeom prst="rect">
                <a:avLst/>
              </a:prstGeom>
            </p:spPr>
          </p:pic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0A9B25B-DD44-4E44-A106-C8DC9748F399}"/>
                  </a:ext>
                </a:extLst>
              </p:cNvPr>
              <p:cNvSpPr txBox="1"/>
              <p:nvPr/>
            </p:nvSpPr>
            <p:spPr>
              <a:xfrm>
                <a:off x="7057145" y="5608394"/>
                <a:ext cx="17079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MgB</a:t>
                </a:r>
                <a:r>
                  <a:rPr lang="en-US" altLang="zh-CN" sz="2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zh-CN" alt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78D25818-3308-41DF-A69A-67101EC462C6}"/>
                  </a:ext>
                </a:extLst>
              </p:cNvPr>
              <p:cNvSpPr/>
              <p:nvPr/>
            </p:nvSpPr>
            <p:spPr>
              <a:xfrm>
                <a:off x="6591580" y="2304521"/>
                <a:ext cx="2625705" cy="403649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F1FAE3B-72B0-4C84-BAAB-C3B4A8A4888C}"/>
                </a:ext>
              </a:extLst>
            </p:cNvPr>
            <p:cNvSpPr/>
            <p:nvPr/>
          </p:nvSpPr>
          <p:spPr>
            <a:xfrm>
              <a:off x="6818221" y="2792173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39 K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5E1AAC4-28F7-4249-88D1-37D2349CC138}"/>
              </a:ext>
            </a:extLst>
          </p:cNvPr>
          <p:cNvGrpSpPr/>
          <p:nvPr/>
        </p:nvGrpSpPr>
        <p:grpSpPr>
          <a:xfrm>
            <a:off x="9231344" y="2752463"/>
            <a:ext cx="2801696" cy="3836094"/>
            <a:chOff x="9266709" y="2304521"/>
            <a:chExt cx="2801696" cy="4036495"/>
          </a:xfrm>
        </p:grpSpPr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D1802A26-AF24-4537-8888-153E686B98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702004" y="3010727"/>
              <a:ext cx="1931106" cy="2007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069D2F1-2B17-46EF-9A52-7C70F4259586}"/>
                </a:ext>
              </a:extLst>
            </p:cNvPr>
            <p:cNvSpPr txBox="1"/>
            <p:nvPr/>
          </p:nvSpPr>
          <p:spPr>
            <a:xfrm>
              <a:off x="9266709" y="5298478"/>
              <a:ext cx="28016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altLang="zh-CN" sz="28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S and other H-enriched SC</a:t>
              </a:r>
              <a:endParaRPr lang="zh-CN" alt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D41AA11-C4E1-434E-8449-B46236A3A138}"/>
                </a:ext>
              </a:extLst>
            </p:cNvPr>
            <p:cNvSpPr/>
            <p:nvPr/>
          </p:nvSpPr>
          <p:spPr>
            <a:xfrm>
              <a:off x="9389823" y="2304521"/>
              <a:ext cx="2625705" cy="4036495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2C78BE5F-327D-4CC2-A258-FAC0D8B4AEE2}"/>
              </a:ext>
            </a:extLst>
          </p:cNvPr>
          <p:cNvSpPr/>
          <p:nvPr/>
        </p:nvSpPr>
        <p:spPr>
          <a:xfrm>
            <a:off x="1003532" y="1151571"/>
            <a:ext cx="10359867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Strong antiferromagnetic fluctuations?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6F6F5B63-7327-4FB1-B4DB-A84F7B7462DE}"/>
              </a:ext>
            </a:extLst>
          </p:cNvPr>
          <p:cNvSpPr/>
          <p:nvPr/>
        </p:nvSpPr>
        <p:spPr>
          <a:xfrm>
            <a:off x="702219" y="188794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7AD1D95-43F1-4228-BED7-164F83CD8B3E}"/>
              </a:ext>
            </a:extLst>
          </p:cNvPr>
          <p:cNvSpPr/>
          <p:nvPr/>
        </p:nvSpPr>
        <p:spPr>
          <a:xfrm>
            <a:off x="3678631" y="188878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238F699C-C9E3-4294-8C0D-4A1184F4581A}"/>
              </a:ext>
            </a:extLst>
          </p:cNvPr>
          <p:cNvSpPr/>
          <p:nvPr/>
        </p:nvSpPr>
        <p:spPr>
          <a:xfrm>
            <a:off x="9751025" y="188878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94452BEE-8966-4845-8B1B-71F4B18482FA}"/>
              </a:ext>
            </a:extLst>
          </p:cNvPr>
          <p:cNvSpPr/>
          <p:nvPr/>
        </p:nvSpPr>
        <p:spPr>
          <a:xfrm>
            <a:off x="6644104" y="188878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2A78334-3501-4392-8218-D884FA204361}"/>
              </a:ext>
            </a:extLst>
          </p:cNvPr>
          <p:cNvSpPr/>
          <p:nvPr/>
        </p:nvSpPr>
        <p:spPr>
          <a:xfrm>
            <a:off x="9531938" y="2798065"/>
            <a:ext cx="2065807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100~280K</a:t>
            </a:r>
          </a:p>
        </p:txBody>
      </p:sp>
    </p:spTree>
    <p:extLst>
      <p:ext uri="{BB962C8B-B14F-4D97-AF65-F5344CB8AC3E}">
        <p14:creationId xmlns:p14="http://schemas.microsoft.com/office/powerpoint/2010/main" val="21805190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6AE57421-E25A-4AC7-BD02-4F15C0A44242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Common Features of High-Tc Superconducts Revealed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5F6AD10-5A1A-4D42-91B3-69BF15C08E4D}"/>
              </a:ext>
            </a:extLst>
          </p:cNvPr>
          <p:cNvGrpSpPr/>
          <p:nvPr/>
        </p:nvGrpSpPr>
        <p:grpSpPr>
          <a:xfrm>
            <a:off x="281897" y="2753304"/>
            <a:ext cx="2625705" cy="3836094"/>
            <a:chOff x="281897" y="2753304"/>
            <a:chExt cx="2625705" cy="383609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E98AF866-3711-4FC1-9290-430EECF0B80B}"/>
                </a:ext>
              </a:extLst>
            </p:cNvPr>
            <p:cNvGrpSpPr/>
            <p:nvPr/>
          </p:nvGrpSpPr>
          <p:grpSpPr>
            <a:xfrm>
              <a:off x="281897" y="2753304"/>
              <a:ext cx="2625705" cy="3836094"/>
              <a:chOff x="261690" y="2505763"/>
              <a:chExt cx="2625705" cy="3836094"/>
            </a:xfrm>
          </p:grpSpPr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D0B50D37-C1A5-4EAC-950E-C4FDA069A77B}"/>
                  </a:ext>
                </a:extLst>
              </p:cNvPr>
              <p:cNvGrpSpPr/>
              <p:nvPr/>
            </p:nvGrpSpPr>
            <p:grpSpPr>
              <a:xfrm>
                <a:off x="553015" y="3283475"/>
                <a:ext cx="2209682" cy="2925369"/>
                <a:chOff x="123595" y="3283475"/>
                <a:chExt cx="2209682" cy="2925369"/>
              </a:xfrm>
            </p:grpSpPr>
            <p:pic>
              <p:nvPicPr>
                <p:cNvPr id="12" name="Picture 3" descr="Structure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 l="65266"/>
                <a:stretch/>
              </p:blipFill>
              <p:spPr bwMode="auto">
                <a:xfrm>
                  <a:off x="553906" y="3283475"/>
                  <a:ext cx="1029598" cy="22687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B245CADC-D98B-4E4E-B183-82F7BBD0DAF6}"/>
                    </a:ext>
                  </a:extLst>
                </p:cNvPr>
                <p:cNvSpPr txBox="1"/>
                <p:nvPr/>
              </p:nvSpPr>
              <p:spPr>
                <a:xfrm>
                  <a:off x="123595" y="5685624"/>
                  <a:ext cx="220968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8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Cuprate</a:t>
                  </a:r>
                  <a:r>
                    <a:rPr lang="en-US" altLang="zh-CN" sz="2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SC</a:t>
                  </a:r>
                  <a:endParaRPr lang="zh-CN" altLang="en-US" sz="2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3E6B697F-60E8-4C4E-8A4D-7C35BDEF6ECF}"/>
                  </a:ext>
                </a:extLst>
              </p:cNvPr>
              <p:cNvSpPr/>
              <p:nvPr/>
            </p:nvSpPr>
            <p:spPr>
              <a:xfrm>
                <a:off x="261690" y="2505763"/>
                <a:ext cx="2625705" cy="3836094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833EEC27-6190-41A9-B881-1F727819B4C0}"/>
                </a:ext>
              </a:extLst>
            </p:cNvPr>
            <p:cNvSpPr/>
            <p:nvPr/>
          </p:nvSpPr>
          <p:spPr>
            <a:xfrm>
              <a:off x="573222" y="2796385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30~160 K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E9FEFAD3-7634-47F1-B33F-5AB78EBF78E9}"/>
              </a:ext>
            </a:extLst>
          </p:cNvPr>
          <p:cNvGrpSpPr/>
          <p:nvPr/>
        </p:nvGrpSpPr>
        <p:grpSpPr>
          <a:xfrm>
            <a:off x="6329296" y="2753310"/>
            <a:ext cx="2685894" cy="3836094"/>
            <a:chOff x="3343147" y="2752463"/>
            <a:chExt cx="2685894" cy="383609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5CD4A16-2FAC-4C90-829B-40EA9F22AC0F}"/>
                </a:ext>
              </a:extLst>
            </p:cNvPr>
            <p:cNvGrpSpPr/>
            <p:nvPr/>
          </p:nvGrpSpPr>
          <p:grpSpPr>
            <a:xfrm>
              <a:off x="3343147" y="2752463"/>
              <a:ext cx="2685894" cy="3836094"/>
              <a:chOff x="3317888" y="2304522"/>
              <a:chExt cx="2685894" cy="4036495"/>
            </a:xfrm>
          </p:grpSpPr>
          <p:grpSp>
            <p:nvGrpSpPr>
              <p:cNvPr id="3" name="组合 2">
                <a:extLst>
                  <a:ext uri="{FF2B5EF4-FFF2-40B4-BE49-F238E27FC236}">
                    <a16:creationId xmlns:a16="http://schemas.microsoft.com/office/drawing/2014/main" id="{9CB62B34-20A6-4510-9B8A-2E633616A839}"/>
                  </a:ext>
                </a:extLst>
              </p:cNvPr>
              <p:cNvGrpSpPr/>
              <p:nvPr/>
            </p:nvGrpSpPr>
            <p:grpSpPr>
              <a:xfrm>
                <a:off x="3317888" y="3016402"/>
                <a:ext cx="2685894" cy="3141922"/>
                <a:chOff x="9324637" y="3066922"/>
                <a:chExt cx="2685894" cy="3141922"/>
              </a:xfrm>
            </p:grpSpPr>
            <p:pic>
              <p:nvPicPr>
                <p:cNvPr id="47" name="Picture 2">
                  <a:extLst>
                    <a:ext uri="{FF2B5EF4-FFF2-40B4-BE49-F238E27FC236}">
                      <a16:creationId xmlns:a16="http://schemas.microsoft.com/office/drawing/2014/main" id="{07DECDC9-EA86-4259-B0E2-79E6C8CA96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8798"/>
                <a:stretch/>
              </p:blipFill>
              <p:spPr bwMode="auto">
                <a:xfrm>
                  <a:off x="10139341" y="3066922"/>
                  <a:ext cx="984060" cy="24938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A2C5A225-0C2E-4C46-BE5E-1669A9E23D77}"/>
                    </a:ext>
                  </a:extLst>
                </p:cNvPr>
                <p:cNvSpPr txBox="1"/>
                <p:nvPr/>
              </p:nvSpPr>
              <p:spPr>
                <a:xfrm>
                  <a:off x="9324637" y="5685624"/>
                  <a:ext cx="2685894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Iron-based SC</a:t>
                  </a:r>
                  <a:endParaRPr lang="zh-CN" altLang="en-US" sz="2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2DCA258C-6D24-4831-B7D3-46BB288756E9}"/>
                  </a:ext>
                </a:extLst>
              </p:cNvPr>
              <p:cNvSpPr/>
              <p:nvPr/>
            </p:nvSpPr>
            <p:spPr>
              <a:xfrm>
                <a:off x="3327347" y="2304522"/>
                <a:ext cx="2625705" cy="403649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90539A4-341C-4780-8A8D-421BA50358E1}"/>
                </a:ext>
              </a:extLst>
            </p:cNvPr>
            <p:cNvSpPr/>
            <p:nvPr/>
          </p:nvSpPr>
          <p:spPr>
            <a:xfrm>
              <a:off x="3691098" y="2792173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30~56 K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18E056F-9B5B-41A4-B9E0-8E93E4D16BD5}"/>
              </a:ext>
            </a:extLst>
          </p:cNvPr>
          <p:cNvGrpSpPr/>
          <p:nvPr/>
        </p:nvGrpSpPr>
        <p:grpSpPr>
          <a:xfrm>
            <a:off x="3312882" y="2752463"/>
            <a:ext cx="2625705" cy="3836094"/>
            <a:chOff x="6394551" y="2752463"/>
            <a:chExt cx="2625705" cy="383609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DC455DB-9D40-40D7-9DF1-FE6312118524}"/>
                </a:ext>
              </a:extLst>
            </p:cNvPr>
            <p:cNvGrpSpPr/>
            <p:nvPr/>
          </p:nvGrpSpPr>
          <p:grpSpPr>
            <a:xfrm>
              <a:off x="6394551" y="2752463"/>
              <a:ext cx="2625705" cy="3836094"/>
              <a:chOff x="6591580" y="2304521"/>
              <a:chExt cx="2625705" cy="4036495"/>
            </a:xfrm>
          </p:grpSpPr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6E0B876B-B56F-48BD-9DFF-DD57037F44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7514" y="3232677"/>
                <a:ext cx="2026744" cy="1878870"/>
              </a:xfrm>
              <a:prstGeom prst="rect">
                <a:avLst/>
              </a:prstGeom>
            </p:spPr>
          </p:pic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0A9B25B-DD44-4E44-A106-C8DC9748F399}"/>
                  </a:ext>
                </a:extLst>
              </p:cNvPr>
              <p:cNvSpPr txBox="1"/>
              <p:nvPr/>
            </p:nvSpPr>
            <p:spPr>
              <a:xfrm>
                <a:off x="7057145" y="5608394"/>
                <a:ext cx="17079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MgB</a:t>
                </a:r>
                <a:r>
                  <a:rPr lang="en-US" altLang="zh-CN" sz="2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zh-CN" alt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78D25818-3308-41DF-A69A-67101EC462C6}"/>
                  </a:ext>
                </a:extLst>
              </p:cNvPr>
              <p:cNvSpPr/>
              <p:nvPr/>
            </p:nvSpPr>
            <p:spPr>
              <a:xfrm>
                <a:off x="6591580" y="2304521"/>
                <a:ext cx="2625705" cy="403649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F1FAE3B-72B0-4C84-BAAB-C3B4A8A4888C}"/>
                </a:ext>
              </a:extLst>
            </p:cNvPr>
            <p:cNvSpPr/>
            <p:nvPr/>
          </p:nvSpPr>
          <p:spPr>
            <a:xfrm>
              <a:off x="6818221" y="2792173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39 K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5E1AAC4-28F7-4249-88D1-37D2349CC138}"/>
              </a:ext>
            </a:extLst>
          </p:cNvPr>
          <p:cNvGrpSpPr/>
          <p:nvPr/>
        </p:nvGrpSpPr>
        <p:grpSpPr>
          <a:xfrm>
            <a:off x="9231344" y="2752463"/>
            <a:ext cx="2801696" cy="3836094"/>
            <a:chOff x="9266709" y="2304521"/>
            <a:chExt cx="2801696" cy="4036495"/>
          </a:xfrm>
        </p:grpSpPr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D1802A26-AF24-4537-8888-153E686B98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702004" y="3010727"/>
              <a:ext cx="1931106" cy="2007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069D2F1-2B17-46EF-9A52-7C70F4259586}"/>
                </a:ext>
              </a:extLst>
            </p:cNvPr>
            <p:cNvSpPr txBox="1"/>
            <p:nvPr/>
          </p:nvSpPr>
          <p:spPr>
            <a:xfrm>
              <a:off x="9266709" y="5298478"/>
              <a:ext cx="28016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altLang="zh-CN" sz="28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S and other H-enriched SC</a:t>
              </a:r>
              <a:endParaRPr lang="zh-CN" alt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D41AA11-C4E1-434E-8449-B46236A3A138}"/>
                </a:ext>
              </a:extLst>
            </p:cNvPr>
            <p:cNvSpPr/>
            <p:nvPr/>
          </p:nvSpPr>
          <p:spPr>
            <a:xfrm>
              <a:off x="9389823" y="2304521"/>
              <a:ext cx="2625705" cy="4036495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84288C3C-6D65-4B06-AFE4-7E0EDD48F248}"/>
              </a:ext>
            </a:extLst>
          </p:cNvPr>
          <p:cNvSpPr/>
          <p:nvPr/>
        </p:nvSpPr>
        <p:spPr>
          <a:xfrm>
            <a:off x="1003532" y="1151571"/>
            <a:ext cx="10359867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Strong electron-phonon coupling?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EB9090E-5B50-4729-9991-67C34E51C4C0}"/>
              </a:ext>
            </a:extLst>
          </p:cNvPr>
          <p:cNvSpPr/>
          <p:nvPr/>
        </p:nvSpPr>
        <p:spPr>
          <a:xfrm>
            <a:off x="702219" y="188794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probably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C1C856D5-D151-4FC0-9C3F-30406696AB79}"/>
              </a:ext>
            </a:extLst>
          </p:cNvPr>
          <p:cNvSpPr/>
          <p:nvPr/>
        </p:nvSpPr>
        <p:spPr>
          <a:xfrm>
            <a:off x="6719887" y="188878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probably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3E139AC8-B61E-45BD-A476-60AAB0F5BD42}"/>
              </a:ext>
            </a:extLst>
          </p:cNvPr>
          <p:cNvSpPr/>
          <p:nvPr/>
        </p:nvSpPr>
        <p:spPr>
          <a:xfrm>
            <a:off x="3582645" y="188878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518C25C-1BC4-4069-A7AF-447EB4EB6BBF}"/>
              </a:ext>
            </a:extLst>
          </p:cNvPr>
          <p:cNvSpPr/>
          <p:nvPr/>
        </p:nvSpPr>
        <p:spPr>
          <a:xfrm>
            <a:off x="9751025" y="188878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6FD6CEE-DC56-41D5-A8D0-CAF88139813D}"/>
              </a:ext>
            </a:extLst>
          </p:cNvPr>
          <p:cNvSpPr/>
          <p:nvPr/>
        </p:nvSpPr>
        <p:spPr>
          <a:xfrm>
            <a:off x="9531938" y="2798065"/>
            <a:ext cx="2065807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100~280K</a:t>
            </a:r>
          </a:p>
        </p:txBody>
      </p:sp>
    </p:spTree>
    <p:extLst>
      <p:ext uri="{BB962C8B-B14F-4D97-AF65-F5344CB8AC3E}">
        <p14:creationId xmlns:p14="http://schemas.microsoft.com/office/powerpoint/2010/main" val="304706965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6AE57421-E25A-4AC7-BD02-4F15C0A44242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Common Features of High-Tc Superconducts Revealed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5F6AD10-5A1A-4D42-91B3-69BF15C08E4D}"/>
              </a:ext>
            </a:extLst>
          </p:cNvPr>
          <p:cNvGrpSpPr/>
          <p:nvPr/>
        </p:nvGrpSpPr>
        <p:grpSpPr>
          <a:xfrm>
            <a:off x="281897" y="2753304"/>
            <a:ext cx="2625705" cy="3836094"/>
            <a:chOff x="281897" y="2753304"/>
            <a:chExt cx="2625705" cy="383609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E98AF866-3711-4FC1-9290-430EECF0B80B}"/>
                </a:ext>
              </a:extLst>
            </p:cNvPr>
            <p:cNvGrpSpPr/>
            <p:nvPr/>
          </p:nvGrpSpPr>
          <p:grpSpPr>
            <a:xfrm>
              <a:off x="281897" y="2753304"/>
              <a:ext cx="2625705" cy="3836094"/>
              <a:chOff x="261690" y="2505763"/>
              <a:chExt cx="2625705" cy="3836094"/>
            </a:xfrm>
          </p:grpSpPr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D0B50D37-C1A5-4EAC-950E-C4FDA069A77B}"/>
                  </a:ext>
                </a:extLst>
              </p:cNvPr>
              <p:cNvGrpSpPr/>
              <p:nvPr/>
            </p:nvGrpSpPr>
            <p:grpSpPr>
              <a:xfrm>
                <a:off x="553015" y="3283475"/>
                <a:ext cx="2209682" cy="2925369"/>
                <a:chOff x="123595" y="3283475"/>
                <a:chExt cx="2209682" cy="2925369"/>
              </a:xfrm>
            </p:grpSpPr>
            <p:pic>
              <p:nvPicPr>
                <p:cNvPr id="12" name="Picture 3" descr="Structure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/>
                <a:srcRect l="65266"/>
                <a:stretch/>
              </p:blipFill>
              <p:spPr bwMode="auto">
                <a:xfrm>
                  <a:off x="553906" y="3283475"/>
                  <a:ext cx="1029598" cy="22687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B245CADC-D98B-4E4E-B183-82F7BBD0DAF6}"/>
                    </a:ext>
                  </a:extLst>
                </p:cNvPr>
                <p:cNvSpPr txBox="1"/>
                <p:nvPr/>
              </p:nvSpPr>
              <p:spPr>
                <a:xfrm>
                  <a:off x="123595" y="5685624"/>
                  <a:ext cx="220968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8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Cuprate</a:t>
                  </a:r>
                  <a:r>
                    <a:rPr lang="en-US" altLang="zh-CN" sz="2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SC</a:t>
                  </a:r>
                  <a:endParaRPr lang="zh-CN" altLang="en-US" sz="2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3E6B697F-60E8-4C4E-8A4D-7C35BDEF6ECF}"/>
                  </a:ext>
                </a:extLst>
              </p:cNvPr>
              <p:cNvSpPr/>
              <p:nvPr/>
            </p:nvSpPr>
            <p:spPr>
              <a:xfrm>
                <a:off x="261690" y="2505763"/>
                <a:ext cx="2625705" cy="3836094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833EEC27-6190-41A9-B881-1F727819B4C0}"/>
                </a:ext>
              </a:extLst>
            </p:cNvPr>
            <p:cNvSpPr/>
            <p:nvPr/>
          </p:nvSpPr>
          <p:spPr>
            <a:xfrm>
              <a:off x="573222" y="2796385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30~160 K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E9FEFAD3-7634-47F1-B33F-5AB78EBF78E9}"/>
              </a:ext>
            </a:extLst>
          </p:cNvPr>
          <p:cNvGrpSpPr/>
          <p:nvPr/>
        </p:nvGrpSpPr>
        <p:grpSpPr>
          <a:xfrm>
            <a:off x="6329296" y="2753310"/>
            <a:ext cx="2685894" cy="3836094"/>
            <a:chOff x="3343147" y="2752463"/>
            <a:chExt cx="2685894" cy="383609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5CD4A16-2FAC-4C90-829B-40EA9F22AC0F}"/>
                </a:ext>
              </a:extLst>
            </p:cNvPr>
            <p:cNvGrpSpPr/>
            <p:nvPr/>
          </p:nvGrpSpPr>
          <p:grpSpPr>
            <a:xfrm>
              <a:off x="3343147" y="2752463"/>
              <a:ext cx="2685894" cy="3836094"/>
              <a:chOff x="3317888" y="2304522"/>
              <a:chExt cx="2685894" cy="4036495"/>
            </a:xfrm>
          </p:grpSpPr>
          <p:grpSp>
            <p:nvGrpSpPr>
              <p:cNvPr id="3" name="组合 2">
                <a:extLst>
                  <a:ext uri="{FF2B5EF4-FFF2-40B4-BE49-F238E27FC236}">
                    <a16:creationId xmlns:a16="http://schemas.microsoft.com/office/drawing/2014/main" id="{9CB62B34-20A6-4510-9B8A-2E633616A839}"/>
                  </a:ext>
                </a:extLst>
              </p:cNvPr>
              <p:cNvGrpSpPr/>
              <p:nvPr/>
            </p:nvGrpSpPr>
            <p:grpSpPr>
              <a:xfrm>
                <a:off x="3317888" y="3016402"/>
                <a:ext cx="2685894" cy="3141922"/>
                <a:chOff x="9324637" y="3066922"/>
                <a:chExt cx="2685894" cy="3141922"/>
              </a:xfrm>
            </p:grpSpPr>
            <p:pic>
              <p:nvPicPr>
                <p:cNvPr id="47" name="Picture 2">
                  <a:extLst>
                    <a:ext uri="{FF2B5EF4-FFF2-40B4-BE49-F238E27FC236}">
                      <a16:creationId xmlns:a16="http://schemas.microsoft.com/office/drawing/2014/main" id="{07DECDC9-EA86-4259-B0E2-79E6C8CA96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8798"/>
                <a:stretch/>
              </p:blipFill>
              <p:spPr bwMode="auto">
                <a:xfrm>
                  <a:off x="10139341" y="3066922"/>
                  <a:ext cx="984060" cy="24938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A2C5A225-0C2E-4C46-BE5E-1669A9E23D77}"/>
                    </a:ext>
                  </a:extLst>
                </p:cNvPr>
                <p:cNvSpPr txBox="1"/>
                <p:nvPr/>
              </p:nvSpPr>
              <p:spPr>
                <a:xfrm>
                  <a:off x="9324637" y="5685624"/>
                  <a:ext cx="2685894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Iron-based SC</a:t>
                  </a:r>
                  <a:endParaRPr lang="zh-CN" altLang="en-US" sz="2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2DCA258C-6D24-4831-B7D3-46BB288756E9}"/>
                  </a:ext>
                </a:extLst>
              </p:cNvPr>
              <p:cNvSpPr/>
              <p:nvPr/>
            </p:nvSpPr>
            <p:spPr>
              <a:xfrm>
                <a:off x="3327347" y="2304522"/>
                <a:ext cx="2625705" cy="403649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90539A4-341C-4780-8A8D-421BA50358E1}"/>
                </a:ext>
              </a:extLst>
            </p:cNvPr>
            <p:cNvSpPr/>
            <p:nvPr/>
          </p:nvSpPr>
          <p:spPr>
            <a:xfrm>
              <a:off x="3691098" y="2792173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30~56 K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18E056F-9B5B-41A4-B9E0-8E93E4D16BD5}"/>
              </a:ext>
            </a:extLst>
          </p:cNvPr>
          <p:cNvGrpSpPr/>
          <p:nvPr/>
        </p:nvGrpSpPr>
        <p:grpSpPr>
          <a:xfrm>
            <a:off x="3312882" y="2752463"/>
            <a:ext cx="2625705" cy="3836094"/>
            <a:chOff x="6394551" y="2752463"/>
            <a:chExt cx="2625705" cy="383609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DC455DB-9D40-40D7-9DF1-FE6312118524}"/>
                </a:ext>
              </a:extLst>
            </p:cNvPr>
            <p:cNvGrpSpPr/>
            <p:nvPr/>
          </p:nvGrpSpPr>
          <p:grpSpPr>
            <a:xfrm>
              <a:off x="6394551" y="2752463"/>
              <a:ext cx="2625705" cy="3836094"/>
              <a:chOff x="6591580" y="2304521"/>
              <a:chExt cx="2625705" cy="4036495"/>
            </a:xfrm>
          </p:grpSpPr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6E0B876B-B56F-48BD-9DFF-DD57037F44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7514" y="3232677"/>
                <a:ext cx="2026744" cy="1878870"/>
              </a:xfrm>
              <a:prstGeom prst="rect">
                <a:avLst/>
              </a:prstGeom>
            </p:spPr>
          </p:pic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0A9B25B-DD44-4E44-A106-C8DC9748F399}"/>
                  </a:ext>
                </a:extLst>
              </p:cNvPr>
              <p:cNvSpPr txBox="1"/>
              <p:nvPr/>
            </p:nvSpPr>
            <p:spPr>
              <a:xfrm>
                <a:off x="7057145" y="5608394"/>
                <a:ext cx="17079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MgB</a:t>
                </a:r>
                <a:r>
                  <a:rPr lang="en-US" altLang="zh-CN" sz="2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zh-CN" alt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78D25818-3308-41DF-A69A-67101EC462C6}"/>
                  </a:ext>
                </a:extLst>
              </p:cNvPr>
              <p:cNvSpPr/>
              <p:nvPr/>
            </p:nvSpPr>
            <p:spPr>
              <a:xfrm>
                <a:off x="6591580" y="2304521"/>
                <a:ext cx="2625705" cy="403649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F1FAE3B-72B0-4C84-BAAB-C3B4A8A4888C}"/>
                </a:ext>
              </a:extLst>
            </p:cNvPr>
            <p:cNvSpPr/>
            <p:nvPr/>
          </p:nvSpPr>
          <p:spPr>
            <a:xfrm>
              <a:off x="6818221" y="2792173"/>
              <a:ext cx="186416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39 K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5E1AAC4-28F7-4249-88D1-37D2349CC138}"/>
              </a:ext>
            </a:extLst>
          </p:cNvPr>
          <p:cNvGrpSpPr/>
          <p:nvPr/>
        </p:nvGrpSpPr>
        <p:grpSpPr>
          <a:xfrm>
            <a:off x="9231344" y="2752463"/>
            <a:ext cx="2801696" cy="3836094"/>
            <a:chOff x="9266709" y="2304521"/>
            <a:chExt cx="2801696" cy="4036495"/>
          </a:xfrm>
        </p:grpSpPr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D1802A26-AF24-4537-8888-153E686B98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702004" y="3010727"/>
              <a:ext cx="1931106" cy="2007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069D2F1-2B17-46EF-9A52-7C70F4259586}"/>
                </a:ext>
              </a:extLst>
            </p:cNvPr>
            <p:cNvSpPr txBox="1"/>
            <p:nvPr/>
          </p:nvSpPr>
          <p:spPr>
            <a:xfrm>
              <a:off x="9266709" y="5298478"/>
              <a:ext cx="28016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altLang="zh-CN" sz="28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S and other H-enriched SC</a:t>
              </a:r>
              <a:endParaRPr lang="zh-CN" alt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D41AA11-C4E1-434E-8449-B46236A3A138}"/>
                </a:ext>
              </a:extLst>
            </p:cNvPr>
            <p:cNvSpPr/>
            <p:nvPr/>
          </p:nvSpPr>
          <p:spPr>
            <a:xfrm>
              <a:off x="9389823" y="2304521"/>
              <a:ext cx="2625705" cy="4036495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B956D32B-EDEC-41D7-83CD-1FD4333740F8}"/>
                  </a:ext>
                </a:extLst>
              </p:cNvPr>
              <p:cNvSpPr/>
              <p:nvPr/>
            </p:nvSpPr>
            <p:spPr>
              <a:xfrm>
                <a:off x="1003532" y="1151571"/>
                <a:ext cx="10359867" cy="523220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Some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𝜎</m:t>
                    </m:r>
                  </m:oMath>
                </a14:m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-bonding electrons become metallized?</a:t>
                </a:r>
              </a:p>
            </p:txBody>
          </p:sp>
        </mc:Choice>
        <mc:Fallback xmlns=""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B956D32B-EDEC-41D7-83CD-1FD4333740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532" y="1151571"/>
                <a:ext cx="10359867" cy="523220"/>
              </a:xfrm>
              <a:prstGeom prst="rect">
                <a:avLst/>
              </a:prstGeom>
              <a:blipFill>
                <a:blip r:embed="rId7"/>
                <a:stretch>
                  <a:fillRect t="-12791" b="-31395"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矩形 32">
            <a:extLst>
              <a:ext uri="{FF2B5EF4-FFF2-40B4-BE49-F238E27FC236}">
                <a16:creationId xmlns:a16="http://schemas.microsoft.com/office/drawing/2014/main" id="{DD46FD56-5536-4863-A33E-18188F4B3369}"/>
              </a:ext>
            </a:extLst>
          </p:cNvPr>
          <p:cNvSpPr/>
          <p:nvPr/>
        </p:nvSpPr>
        <p:spPr>
          <a:xfrm>
            <a:off x="702219" y="188794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0E13FAFD-9C7F-4986-AF93-C23E3D4CF03F}"/>
              </a:ext>
            </a:extLst>
          </p:cNvPr>
          <p:cNvSpPr/>
          <p:nvPr/>
        </p:nvSpPr>
        <p:spPr>
          <a:xfrm>
            <a:off x="3582654" y="188878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0548764-6029-4B37-AA34-94ABC3582E1A}"/>
              </a:ext>
            </a:extLst>
          </p:cNvPr>
          <p:cNvSpPr/>
          <p:nvPr/>
        </p:nvSpPr>
        <p:spPr>
          <a:xfrm>
            <a:off x="6644104" y="188878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246DC8D1-91DF-4F5C-A9AA-CD68149818EE}"/>
              </a:ext>
            </a:extLst>
          </p:cNvPr>
          <p:cNvSpPr/>
          <p:nvPr/>
        </p:nvSpPr>
        <p:spPr>
          <a:xfrm>
            <a:off x="9751025" y="1888784"/>
            <a:ext cx="186416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5C692CF-987A-4DA9-9CD1-5003D47C1EE7}"/>
              </a:ext>
            </a:extLst>
          </p:cNvPr>
          <p:cNvSpPr/>
          <p:nvPr/>
        </p:nvSpPr>
        <p:spPr>
          <a:xfrm>
            <a:off x="9531938" y="2798065"/>
            <a:ext cx="2065807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100~280K</a:t>
            </a:r>
          </a:p>
        </p:txBody>
      </p:sp>
    </p:spTree>
    <p:extLst>
      <p:ext uri="{BB962C8B-B14F-4D97-AF65-F5344CB8AC3E}">
        <p14:creationId xmlns:p14="http://schemas.microsoft.com/office/powerpoint/2010/main" val="311426950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6AE57421-E25A-4AC7-BD02-4F15C0A44242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What are </a:t>
            </a:r>
            <a:r>
              <a:rPr lang="en-US" altLang="zh-CN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</a:t>
            </a: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-bonding 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electrons?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6A06CFD-55F5-45AB-B051-3D3B9CE9D1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685" t="55103" r="22118" b="24623"/>
          <a:stretch/>
        </p:blipFill>
        <p:spPr>
          <a:xfrm>
            <a:off x="6720547" y="2015336"/>
            <a:ext cx="4547244" cy="77242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7E8ABD8-819D-406F-A08E-93386F753A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86" t="15581" r="35634" b="45313"/>
          <a:stretch/>
        </p:blipFill>
        <p:spPr>
          <a:xfrm>
            <a:off x="1437832" y="1720597"/>
            <a:ext cx="2916026" cy="146256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02CA541-3563-4B7D-9C98-45A5B5EC1A00}"/>
              </a:ext>
            </a:extLst>
          </p:cNvPr>
          <p:cNvSpPr txBox="1"/>
          <p:nvPr/>
        </p:nvSpPr>
        <p:spPr>
          <a:xfrm>
            <a:off x="800300" y="1033744"/>
            <a:ext cx="4358932" cy="57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-bond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: Sideways overlap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0EB54EC-D646-4ADE-8EF9-E0D997C6F631}"/>
              </a:ext>
            </a:extLst>
          </p:cNvPr>
          <p:cNvSpPr txBox="1"/>
          <p:nvPr/>
        </p:nvSpPr>
        <p:spPr>
          <a:xfrm>
            <a:off x="7227247" y="1033744"/>
            <a:ext cx="3657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-bond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: Head-on overlap</a:t>
            </a:r>
          </a:p>
          <a:p>
            <a:pPr algn="ctr"/>
            <a:r>
              <a:rPr lang="en-US" altLang="zh-CN" sz="2400" b="1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strongest covalent bonds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5B3A78C-5EDE-432A-AF38-5DC309E0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0344" y="3163261"/>
            <a:ext cx="3887623" cy="158542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D8ECB53-D0F3-4071-A1FC-27E8DDE430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558" t="23952" r="32544" b="3248"/>
          <a:stretch/>
        </p:blipFill>
        <p:spPr>
          <a:xfrm>
            <a:off x="820295" y="3422630"/>
            <a:ext cx="1522672" cy="122178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B9FDEEA-3B95-45B9-B509-C17BDD39265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107" t="27479" r="33523" b="57306"/>
          <a:stretch/>
        </p:blipFill>
        <p:spPr>
          <a:xfrm>
            <a:off x="2730973" y="3422630"/>
            <a:ext cx="2445190" cy="118045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CEF6702E-578A-442D-B891-A6E63D31B40C}"/>
              </a:ext>
            </a:extLst>
          </p:cNvPr>
          <p:cNvSpPr/>
          <p:nvPr/>
        </p:nvSpPr>
        <p:spPr>
          <a:xfrm>
            <a:off x="1697606" y="5183627"/>
            <a:ext cx="8946980" cy="1140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Crystal structure is generally stabilized by -bonds</a:t>
            </a: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Metallizing -bonding electrons generally mean melting the lattice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2FA435A-03FE-4E33-9B23-48D38DE1D1BF}"/>
              </a:ext>
            </a:extLst>
          </p:cNvPr>
          <p:cNvSpPr/>
          <p:nvPr/>
        </p:nvSpPr>
        <p:spPr>
          <a:xfrm>
            <a:off x="6291743" y="1033744"/>
            <a:ext cx="5540929" cy="385284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DB541A1-CDFF-46B1-A9F4-160FE0269093}"/>
              </a:ext>
            </a:extLst>
          </p:cNvPr>
          <p:cNvSpPr/>
          <p:nvPr/>
        </p:nvSpPr>
        <p:spPr>
          <a:xfrm>
            <a:off x="378904" y="1026760"/>
            <a:ext cx="5540929" cy="385284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23903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68C20ECC-982E-4DF3-97F2-D7AF94361E25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Why are </a:t>
            </a:r>
            <a:r>
              <a:rPr lang="el-GR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σ</a:t>
            </a: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-bonding electrons relevant to high-Tc SC?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C0A1B4D-1A4F-4738-B46C-2F12B2239431}"/>
              </a:ext>
            </a:extLst>
          </p:cNvPr>
          <p:cNvSpPr/>
          <p:nvPr/>
        </p:nvSpPr>
        <p:spPr>
          <a:xfrm>
            <a:off x="888127" y="1199639"/>
            <a:ext cx="10608986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sz="2800" b="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Characteristic energy scale of </a:t>
            </a:r>
            <a:r>
              <a:rPr lang="el-GR" altLang="zh-CN" sz="2800" b="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σ</a:t>
            </a:r>
            <a:r>
              <a:rPr lang="en-US" altLang="zh-CN" sz="2800" b="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-bond is very strong:  ~ 3 eV</a:t>
            </a:r>
          </a:p>
          <a:p>
            <a:pPr marL="971550" lvl="1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altLang="zh-CN" sz="2800" b="1" dirty="0">
                <a:solidFill>
                  <a:srgbClr val="0238BE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the coupling between </a:t>
            </a:r>
            <a:r>
              <a:rPr lang="el-GR" altLang="zh-CN" sz="2800" b="1" dirty="0">
                <a:solidFill>
                  <a:srgbClr val="0238BE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σ</a:t>
            </a:r>
            <a:r>
              <a:rPr lang="en-US" altLang="zh-CN" sz="2800" b="1" dirty="0">
                <a:solidFill>
                  <a:srgbClr val="0238BE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-bonding electrons and phonons is  very strong in order to stabilize this bond</a:t>
            </a:r>
          </a:p>
          <a:p>
            <a:pPr marL="971550" lvl="1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altLang="zh-CN" sz="2800" b="1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-electrons are difficult to be metallized: this explains why high-Tc SC are so difficult to find</a:t>
            </a:r>
            <a:r>
              <a:rPr lang="en-US" altLang="zh-CN" sz="2800" b="1" dirty="0">
                <a:solidFill>
                  <a:srgbClr val="0238BE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b="1" dirty="0">
              <a:latin typeface="Times New Roman" panose="02020603050405020304" pitchFamily="18" charset="0"/>
              <a:ea typeface="Verdana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zh-CN" sz="2800" b="1" dirty="0" err="1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Metallzing</a:t>
            </a:r>
            <a:r>
              <a:rPr lang="en-US" altLang="zh-CN" sz="2800" b="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 </a:t>
            </a:r>
            <a:r>
              <a:rPr lang="el-GR" altLang="zh-CN" sz="2800" b="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σ</a:t>
            </a:r>
            <a:r>
              <a:rPr lang="en-US" altLang="zh-CN" sz="2800" b="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-electrons reduces the coupling of these electrons, but the residual interaction can still be very large, </a:t>
            </a:r>
            <a:r>
              <a:rPr lang="en-US" altLang="zh-CN" sz="2800" b="1" dirty="0">
                <a:solidFill>
                  <a:srgbClr val="0238BE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which serves as a strong glue of Cooper pairs</a:t>
            </a:r>
          </a:p>
        </p:txBody>
      </p:sp>
    </p:spTree>
    <p:extLst>
      <p:ext uri="{BB962C8B-B14F-4D97-AF65-F5344CB8AC3E}">
        <p14:creationId xmlns:p14="http://schemas.microsoft.com/office/powerpoint/2010/main" val="16458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>
            <a:extLst>
              <a:ext uri="{FF2B5EF4-FFF2-40B4-BE49-F238E27FC236}">
                <a16:creationId xmlns:a16="http://schemas.microsoft.com/office/drawing/2014/main" id="{EC7DF466-7B2F-4623-A50D-7FCC69DFE466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Metallizing </a:t>
            </a:r>
            <a:r>
              <a:rPr lang="el-GR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σ</a:t>
            </a: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-electrons: </a:t>
            </a:r>
            <a:r>
              <a:rPr lang="en-US" altLang="zh-CN" sz="3600" dirty="0" err="1">
                <a:solidFill>
                  <a:srgbClr val="FFFF00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Cuprates</a:t>
            </a:r>
            <a:endParaRPr lang="zh-CN" altLang="en-US" sz="36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8563D0F2-B4DD-4868-B17D-615D36889F88}"/>
              </a:ext>
            </a:extLst>
          </p:cNvPr>
          <p:cNvSpPr/>
          <p:nvPr/>
        </p:nvSpPr>
        <p:spPr>
          <a:xfrm>
            <a:off x="357317" y="1148204"/>
            <a:ext cx="7014700" cy="422464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C1566224-9144-4B85-82EF-19FEBF0CA0FF}"/>
              </a:ext>
            </a:extLst>
          </p:cNvPr>
          <p:cNvGrpSpPr/>
          <p:nvPr/>
        </p:nvGrpSpPr>
        <p:grpSpPr>
          <a:xfrm>
            <a:off x="331349" y="1315559"/>
            <a:ext cx="2209682" cy="4003692"/>
            <a:chOff x="97627" y="1945097"/>
            <a:chExt cx="2209682" cy="4003692"/>
          </a:xfrm>
        </p:grpSpPr>
        <p:pic>
          <p:nvPicPr>
            <p:cNvPr id="74" name="Picture 3" descr="Structure">
              <a:extLst>
                <a:ext uri="{FF2B5EF4-FFF2-40B4-BE49-F238E27FC236}">
                  <a16:creationId xmlns:a16="http://schemas.microsoft.com/office/drawing/2014/main" id="{55250D19-E42D-4457-9174-293F23F9FB5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65266"/>
            <a:stretch/>
          </p:blipFill>
          <p:spPr bwMode="auto">
            <a:xfrm>
              <a:off x="450406" y="1945097"/>
              <a:ext cx="1542454" cy="3398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40D245F4-7F90-45AA-81EA-88CF04262EC2}"/>
                </a:ext>
              </a:extLst>
            </p:cNvPr>
            <p:cNvSpPr txBox="1"/>
            <p:nvPr/>
          </p:nvSpPr>
          <p:spPr>
            <a:xfrm>
              <a:off x="97627" y="5425569"/>
              <a:ext cx="22096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Cuprate</a:t>
              </a:r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 SC</a:t>
              </a:r>
              <a:endParaRPr lang="zh-CN" alt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00DD0178-8EA2-404E-862C-2A9D37C343D9}"/>
              </a:ext>
            </a:extLst>
          </p:cNvPr>
          <p:cNvSpPr/>
          <p:nvPr/>
        </p:nvSpPr>
        <p:spPr>
          <a:xfrm>
            <a:off x="3353884" y="4226644"/>
            <a:ext cx="34942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 3d(x</a:t>
            </a:r>
            <a:r>
              <a:rPr lang="en-US" altLang="zh-CN" sz="24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-y</a:t>
            </a:r>
            <a:r>
              <a:rPr lang="en-US" altLang="zh-CN" sz="24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and O 2p form a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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-bond</a:t>
            </a:r>
          </a:p>
        </p:txBody>
      </p:sp>
      <p:sp>
        <p:nvSpPr>
          <p:cNvPr id="109" name="Line 10">
            <a:extLst>
              <a:ext uri="{FF2B5EF4-FFF2-40B4-BE49-F238E27FC236}">
                <a16:creationId xmlns:a16="http://schemas.microsoft.com/office/drawing/2014/main" id="{0ECC8BA2-B2FF-4807-A90C-C87BE32415B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186066" y="2011804"/>
            <a:ext cx="0" cy="252095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grpSp>
        <p:nvGrpSpPr>
          <p:cNvPr id="110" name="Group 19">
            <a:extLst>
              <a:ext uri="{FF2B5EF4-FFF2-40B4-BE49-F238E27FC236}">
                <a16:creationId xmlns:a16="http://schemas.microsoft.com/office/drawing/2014/main" id="{E1071CA1-3C6E-48C4-878D-649DE8E91DA8}"/>
              </a:ext>
            </a:extLst>
          </p:cNvPr>
          <p:cNvGrpSpPr>
            <a:grpSpLocks/>
          </p:cNvGrpSpPr>
          <p:nvPr/>
        </p:nvGrpSpPr>
        <p:grpSpPr bwMode="auto">
          <a:xfrm>
            <a:off x="8096916" y="2443604"/>
            <a:ext cx="1152525" cy="863600"/>
            <a:chOff x="2971" y="1888"/>
            <a:chExt cx="726" cy="544"/>
          </a:xfrm>
        </p:grpSpPr>
        <p:sp>
          <p:nvSpPr>
            <p:cNvPr id="111" name="Rectangle 2">
              <a:extLst>
                <a:ext uri="{FF2B5EF4-FFF2-40B4-BE49-F238E27FC236}">
                  <a16:creationId xmlns:a16="http://schemas.microsoft.com/office/drawing/2014/main" id="{47F647AE-062E-4423-9B07-9A7B1F234B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1888"/>
              <a:ext cx="726" cy="544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59000"/>
                  </a:schemeClr>
                </a:gs>
                <a:gs pos="5000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>
                    <a:alpha val="59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12" name="Rectangle 11">
              <a:extLst>
                <a:ext uri="{FF2B5EF4-FFF2-40B4-BE49-F238E27FC236}">
                  <a16:creationId xmlns:a16="http://schemas.microsoft.com/office/drawing/2014/main" id="{314AB002-20E4-4A98-BA29-D1C7011F2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979"/>
              <a:ext cx="5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FFFF00"/>
                  </a:solidFill>
                </a:rPr>
                <a:t>O 2p</a:t>
              </a:r>
            </a:p>
          </p:txBody>
        </p:sp>
      </p:grpSp>
      <p:grpSp>
        <p:nvGrpSpPr>
          <p:cNvPr id="113" name="Group 22">
            <a:extLst>
              <a:ext uri="{FF2B5EF4-FFF2-40B4-BE49-F238E27FC236}">
                <a16:creationId xmlns:a16="http://schemas.microsoft.com/office/drawing/2014/main" id="{B7181C8E-067F-4067-92AF-88FB945058BF}"/>
              </a:ext>
            </a:extLst>
          </p:cNvPr>
          <p:cNvGrpSpPr>
            <a:grpSpLocks/>
          </p:cNvGrpSpPr>
          <p:nvPr/>
        </p:nvGrpSpPr>
        <p:grpSpPr bwMode="auto">
          <a:xfrm>
            <a:off x="9681241" y="4531167"/>
            <a:ext cx="1152525" cy="647700"/>
            <a:chOff x="3969" y="3113"/>
            <a:chExt cx="726" cy="408"/>
          </a:xfrm>
        </p:grpSpPr>
        <p:sp>
          <p:nvSpPr>
            <p:cNvPr id="114" name="Rectangle 9">
              <a:extLst>
                <a:ext uri="{FF2B5EF4-FFF2-40B4-BE49-F238E27FC236}">
                  <a16:creationId xmlns:a16="http://schemas.microsoft.com/office/drawing/2014/main" id="{EBCDB367-D32C-4DF5-9579-B59CCF7D14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113"/>
              <a:ext cx="726" cy="408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59000"/>
                  </a:schemeClr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>
                    <a:alpha val="59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15" name="Rectangle 12">
              <a:extLst>
                <a:ext uri="{FF2B5EF4-FFF2-40B4-BE49-F238E27FC236}">
                  <a16:creationId xmlns:a16="http://schemas.microsoft.com/office/drawing/2014/main" id="{77C8D504-08A7-4E07-8F1F-A6C19C8D2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158"/>
              <a:ext cx="7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FFFF00"/>
                  </a:solidFill>
                </a:rPr>
                <a:t>Cu 3d</a:t>
              </a:r>
              <a:r>
                <a:rPr kumimoji="1" lang="en-US" altLang="zh-CN" sz="2400" baseline="30000">
                  <a:solidFill>
                    <a:srgbClr val="FFFF00"/>
                  </a:solidFill>
                </a:rPr>
                <a:t>9</a:t>
              </a:r>
              <a:endParaRPr kumimoji="1" lang="en-US" altLang="zh-CN" sz="2400">
                <a:solidFill>
                  <a:srgbClr val="FFFF00"/>
                </a:solidFill>
              </a:endParaRPr>
            </a:p>
          </p:txBody>
        </p:sp>
      </p:grpSp>
      <p:grpSp>
        <p:nvGrpSpPr>
          <p:cNvPr id="119" name="Group 20">
            <a:extLst>
              <a:ext uri="{FF2B5EF4-FFF2-40B4-BE49-F238E27FC236}">
                <a16:creationId xmlns:a16="http://schemas.microsoft.com/office/drawing/2014/main" id="{389B482F-9E48-480E-8C42-B897D9C34297}"/>
              </a:ext>
            </a:extLst>
          </p:cNvPr>
          <p:cNvGrpSpPr>
            <a:grpSpLocks/>
          </p:cNvGrpSpPr>
          <p:nvPr/>
        </p:nvGrpSpPr>
        <p:grpSpPr bwMode="auto">
          <a:xfrm>
            <a:off x="9608217" y="1362517"/>
            <a:ext cx="1223963" cy="647700"/>
            <a:chOff x="3923" y="1253"/>
            <a:chExt cx="771" cy="408"/>
          </a:xfrm>
        </p:grpSpPr>
        <p:sp>
          <p:nvSpPr>
            <p:cNvPr id="120" name="Rectangle 8">
              <a:extLst>
                <a:ext uri="{FF2B5EF4-FFF2-40B4-BE49-F238E27FC236}">
                  <a16:creationId xmlns:a16="http://schemas.microsoft.com/office/drawing/2014/main" id="{98338AC3-48EC-4A36-AC15-E1C96B49B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1253"/>
              <a:ext cx="726" cy="408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59000"/>
                  </a:schemeClr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>
                    <a:alpha val="59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21" name="Rectangle 13">
              <a:extLst>
                <a:ext uri="{FF2B5EF4-FFF2-40B4-BE49-F238E27FC236}">
                  <a16:creationId xmlns:a16="http://schemas.microsoft.com/office/drawing/2014/main" id="{8E7E9B2F-9D8C-4428-8BF9-3FD39639F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1298"/>
              <a:ext cx="77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FFFF00"/>
                  </a:solidFill>
                </a:rPr>
                <a:t>Cu 3d</a:t>
              </a:r>
              <a:r>
                <a:rPr kumimoji="1" lang="en-US" altLang="zh-CN" sz="2400" baseline="30000">
                  <a:solidFill>
                    <a:srgbClr val="FFFF00"/>
                  </a:solidFill>
                </a:rPr>
                <a:t>10</a:t>
              </a:r>
              <a:endParaRPr kumimoji="1" lang="en-US" altLang="zh-CN" sz="2400">
                <a:solidFill>
                  <a:srgbClr val="FFFF00"/>
                </a:solidFill>
              </a:endParaRPr>
            </a:p>
          </p:txBody>
        </p:sp>
      </p:grpSp>
      <p:sp>
        <p:nvSpPr>
          <p:cNvPr id="123" name="Text Box 4">
            <a:extLst>
              <a:ext uri="{FF2B5EF4-FFF2-40B4-BE49-F238E27FC236}">
                <a16:creationId xmlns:a16="http://schemas.microsoft.com/office/drawing/2014/main" id="{EA5288AB-0CBF-4517-BB2D-BC4222D4C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9908" y="3111924"/>
            <a:ext cx="1584325" cy="131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341" tIns="42670" rIns="85341" bIns="42670">
            <a:spAutoFit/>
          </a:bodyPr>
          <a:lstStyle/>
          <a:p>
            <a:pPr defTabSz="854075"/>
            <a:r>
              <a:rPr kumimoji="1" lang="en-US" altLang="zh-CN" sz="20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On-site Coulomb </a:t>
            </a:r>
          </a:p>
          <a:p>
            <a:pPr defTabSz="854075"/>
            <a:r>
              <a:rPr kumimoji="1" lang="en-US" altLang="zh-CN" sz="20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Repulsion </a:t>
            </a:r>
          </a:p>
          <a:p>
            <a:pPr defTabSz="854075"/>
            <a:r>
              <a:rPr kumimoji="1" lang="en-US" altLang="zh-CN" sz="2000" b="1" i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5-8 </a:t>
            </a:r>
            <a:r>
              <a:rPr kumimoji="1" lang="en-US" altLang="zh-CN" sz="2000" b="1" i="1" dirty="0" err="1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eV</a:t>
            </a:r>
            <a:endParaRPr kumimoji="1" lang="en-US" altLang="zh-CN" sz="2000" b="1" i="1" dirty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A9C102FD-E1E7-47D6-8DE3-BCF2C6642E4E}"/>
              </a:ext>
            </a:extLst>
          </p:cNvPr>
          <p:cNvCxnSpPr>
            <a:cxnSpLocks/>
          </p:cNvCxnSpPr>
          <p:nvPr/>
        </p:nvCxnSpPr>
        <p:spPr>
          <a:xfrm>
            <a:off x="7946691" y="2136772"/>
            <a:ext cx="3718224" cy="3737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4EA8194-0DAE-4A62-9625-8BE5FF507C1A}"/>
              </a:ext>
            </a:extLst>
          </p:cNvPr>
          <p:cNvGrpSpPr/>
          <p:nvPr/>
        </p:nvGrpSpPr>
        <p:grpSpPr>
          <a:xfrm>
            <a:off x="2667870" y="1311554"/>
            <a:ext cx="4514315" cy="2549223"/>
            <a:chOff x="6245772" y="1080857"/>
            <a:chExt cx="4514315" cy="2549223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A674E77F-8543-4230-A959-93B22042BA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34" t="7175" r="37137" b="57766"/>
            <a:stretch/>
          </p:blipFill>
          <p:spPr>
            <a:xfrm>
              <a:off x="6245772" y="1080857"/>
              <a:ext cx="4514315" cy="2425741"/>
            </a:xfrm>
            <a:prstGeom prst="rect">
              <a:avLst/>
            </a:prstGeom>
          </p:spPr>
        </p:pic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8CE97B0D-6CBE-499F-9373-38ED9228363F}"/>
                </a:ext>
              </a:extLst>
            </p:cNvPr>
            <p:cNvSpPr/>
            <p:nvPr/>
          </p:nvSpPr>
          <p:spPr>
            <a:xfrm>
              <a:off x="8394605" y="3168415"/>
              <a:ext cx="121860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-bond </a:t>
              </a:r>
              <a:endParaRPr lang="zh-CN" altLang="en-US" sz="2400" dirty="0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0CB78239-9819-4F5C-ACA3-513505BEBF4B}"/>
              </a:ext>
            </a:extLst>
          </p:cNvPr>
          <p:cNvSpPr txBox="1"/>
          <p:nvPr/>
        </p:nvSpPr>
        <p:spPr>
          <a:xfrm>
            <a:off x="35960" y="5906479"/>
            <a:ext cx="12156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Hole doping lifts the Cu-O 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-bonds to the Fermi level, leading to high-Tc SC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7AD1783-C9B2-459B-B5B0-C944664D468A}"/>
              </a:ext>
            </a:extLst>
          </p:cNvPr>
          <p:cNvSpPr/>
          <p:nvPr/>
        </p:nvSpPr>
        <p:spPr>
          <a:xfrm>
            <a:off x="7698827" y="1157994"/>
            <a:ext cx="4338863" cy="422464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D2F07CA-13CB-44FF-A614-94675200DA81}"/>
              </a:ext>
            </a:extLst>
          </p:cNvPr>
          <p:cNvGrpSpPr/>
          <p:nvPr/>
        </p:nvGrpSpPr>
        <p:grpSpPr>
          <a:xfrm>
            <a:off x="7991646" y="1825257"/>
            <a:ext cx="2165106" cy="3920141"/>
            <a:chOff x="7991646" y="1825257"/>
            <a:chExt cx="2165106" cy="3920141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ACA05133-D937-4CBF-A7F1-BB6537D30231}"/>
                </a:ext>
              </a:extLst>
            </p:cNvPr>
            <p:cNvSpPr/>
            <p:nvPr/>
          </p:nvSpPr>
          <p:spPr>
            <a:xfrm rot="19224147">
              <a:off x="8562253" y="1825257"/>
              <a:ext cx="1594499" cy="3920141"/>
            </a:xfrm>
            <a:prstGeom prst="ellipse">
              <a:avLst/>
            </a:prstGeom>
            <a:noFill/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15B6033-E498-467C-AADA-303E8C5E3090}"/>
                </a:ext>
              </a:extLst>
            </p:cNvPr>
            <p:cNvSpPr/>
            <p:nvPr/>
          </p:nvSpPr>
          <p:spPr>
            <a:xfrm>
              <a:off x="7991646" y="3980695"/>
              <a:ext cx="1218603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-bond </a:t>
              </a:r>
              <a:endParaRPr lang="zh-CN" altLang="en-US" sz="2400" dirty="0"/>
            </a:p>
          </p:txBody>
        </p:sp>
      </p:grpSp>
      <p:sp>
        <p:nvSpPr>
          <p:cNvPr id="7" name="Text Box 5">
            <a:extLst>
              <a:ext uri="{FF2B5EF4-FFF2-40B4-BE49-F238E27FC236}">
                <a16:creationId xmlns:a16="http://schemas.microsoft.com/office/drawing/2014/main" id="{AF0DEA84-062A-4C4F-BCE2-1897B5148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1017" y="1653031"/>
            <a:ext cx="1439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dirty="0">
                <a:solidFill>
                  <a:srgbClr val="0000CC"/>
                </a:solidFill>
              </a:rPr>
              <a:t>Fermi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9669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>
            <a:extLst>
              <a:ext uri="{FF2B5EF4-FFF2-40B4-BE49-F238E27FC236}">
                <a16:creationId xmlns:a16="http://schemas.microsoft.com/office/drawing/2014/main" id="{EC7DF466-7B2F-4623-A50D-7FCC69DFE466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Metallizing </a:t>
            </a:r>
            <a:r>
              <a:rPr lang="el-GR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σ</a:t>
            </a: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-electrons: </a:t>
            </a:r>
            <a:r>
              <a:rPr lang="en-US" altLang="zh-CN" sz="3600" dirty="0">
                <a:solidFill>
                  <a:srgbClr val="FFFF00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Hole Doping</a:t>
            </a:r>
            <a:endParaRPr lang="zh-CN" altLang="en-US" sz="36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8563D0F2-B4DD-4868-B17D-615D36889F88}"/>
              </a:ext>
            </a:extLst>
          </p:cNvPr>
          <p:cNvSpPr/>
          <p:nvPr/>
        </p:nvSpPr>
        <p:spPr>
          <a:xfrm>
            <a:off x="357317" y="1148204"/>
            <a:ext cx="7014700" cy="422464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C1566224-9144-4B85-82EF-19FEBF0CA0FF}"/>
              </a:ext>
            </a:extLst>
          </p:cNvPr>
          <p:cNvGrpSpPr/>
          <p:nvPr/>
        </p:nvGrpSpPr>
        <p:grpSpPr>
          <a:xfrm>
            <a:off x="331349" y="1315559"/>
            <a:ext cx="2209682" cy="4003692"/>
            <a:chOff x="97627" y="1945097"/>
            <a:chExt cx="2209682" cy="4003692"/>
          </a:xfrm>
        </p:grpSpPr>
        <p:pic>
          <p:nvPicPr>
            <p:cNvPr id="74" name="Picture 3" descr="Structure">
              <a:extLst>
                <a:ext uri="{FF2B5EF4-FFF2-40B4-BE49-F238E27FC236}">
                  <a16:creationId xmlns:a16="http://schemas.microsoft.com/office/drawing/2014/main" id="{55250D19-E42D-4457-9174-293F23F9FB5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65266"/>
            <a:stretch/>
          </p:blipFill>
          <p:spPr bwMode="auto">
            <a:xfrm>
              <a:off x="450406" y="1945097"/>
              <a:ext cx="1542454" cy="3398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40D245F4-7F90-45AA-81EA-88CF04262EC2}"/>
                </a:ext>
              </a:extLst>
            </p:cNvPr>
            <p:cNvSpPr txBox="1"/>
            <p:nvPr/>
          </p:nvSpPr>
          <p:spPr>
            <a:xfrm>
              <a:off x="97627" y="5425569"/>
              <a:ext cx="22096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Cuprate</a:t>
              </a:r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 SC</a:t>
              </a:r>
              <a:endParaRPr lang="zh-CN" alt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00DD0178-8EA2-404E-862C-2A9D37C343D9}"/>
              </a:ext>
            </a:extLst>
          </p:cNvPr>
          <p:cNvSpPr/>
          <p:nvPr/>
        </p:nvSpPr>
        <p:spPr>
          <a:xfrm>
            <a:off x="2664872" y="4201313"/>
            <a:ext cx="4581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 3d(x</a:t>
            </a:r>
            <a:r>
              <a:rPr lang="en-US" altLang="zh-CN" sz="24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-y</a:t>
            </a:r>
            <a:r>
              <a:rPr lang="en-US" altLang="zh-CN" sz="24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2p hole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  a metallized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Zhang-Rice singlet</a:t>
            </a:r>
          </a:p>
        </p:txBody>
      </p:sp>
      <p:sp>
        <p:nvSpPr>
          <p:cNvPr id="109" name="Line 10">
            <a:extLst>
              <a:ext uri="{FF2B5EF4-FFF2-40B4-BE49-F238E27FC236}">
                <a16:creationId xmlns:a16="http://schemas.microsoft.com/office/drawing/2014/main" id="{0ECC8BA2-B2FF-4807-A90C-C87BE32415B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186066" y="2011804"/>
            <a:ext cx="0" cy="252095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grpSp>
        <p:nvGrpSpPr>
          <p:cNvPr id="110" name="Group 19">
            <a:extLst>
              <a:ext uri="{FF2B5EF4-FFF2-40B4-BE49-F238E27FC236}">
                <a16:creationId xmlns:a16="http://schemas.microsoft.com/office/drawing/2014/main" id="{E1071CA1-3C6E-48C4-878D-649DE8E91DA8}"/>
              </a:ext>
            </a:extLst>
          </p:cNvPr>
          <p:cNvGrpSpPr>
            <a:grpSpLocks/>
          </p:cNvGrpSpPr>
          <p:nvPr/>
        </p:nvGrpSpPr>
        <p:grpSpPr bwMode="auto">
          <a:xfrm>
            <a:off x="8096916" y="2443604"/>
            <a:ext cx="1152525" cy="863600"/>
            <a:chOff x="2971" y="1888"/>
            <a:chExt cx="726" cy="544"/>
          </a:xfrm>
        </p:grpSpPr>
        <p:sp>
          <p:nvSpPr>
            <p:cNvPr id="111" name="Rectangle 2">
              <a:extLst>
                <a:ext uri="{FF2B5EF4-FFF2-40B4-BE49-F238E27FC236}">
                  <a16:creationId xmlns:a16="http://schemas.microsoft.com/office/drawing/2014/main" id="{47F647AE-062E-4423-9B07-9A7B1F234B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1888"/>
              <a:ext cx="726" cy="544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59000"/>
                  </a:schemeClr>
                </a:gs>
                <a:gs pos="5000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>
                    <a:alpha val="59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12" name="Rectangle 11">
              <a:extLst>
                <a:ext uri="{FF2B5EF4-FFF2-40B4-BE49-F238E27FC236}">
                  <a16:creationId xmlns:a16="http://schemas.microsoft.com/office/drawing/2014/main" id="{314AB002-20E4-4A98-BA29-D1C7011F2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979"/>
              <a:ext cx="5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FFFF00"/>
                  </a:solidFill>
                </a:rPr>
                <a:t>O 2p</a:t>
              </a:r>
            </a:p>
          </p:txBody>
        </p:sp>
      </p:grpSp>
      <p:grpSp>
        <p:nvGrpSpPr>
          <p:cNvPr id="113" name="Group 22">
            <a:extLst>
              <a:ext uri="{FF2B5EF4-FFF2-40B4-BE49-F238E27FC236}">
                <a16:creationId xmlns:a16="http://schemas.microsoft.com/office/drawing/2014/main" id="{B7181C8E-067F-4067-92AF-88FB945058BF}"/>
              </a:ext>
            </a:extLst>
          </p:cNvPr>
          <p:cNvGrpSpPr>
            <a:grpSpLocks/>
          </p:cNvGrpSpPr>
          <p:nvPr/>
        </p:nvGrpSpPr>
        <p:grpSpPr bwMode="auto">
          <a:xfrm>
            <a:off x="9681241" y="4531167"/>
            <a:ext cx="1152525" cy="647700"/>
            <a:chOff x="3969" y="3113"/>
            <a:chExt cx="726" cy="408"/>
          </a:xfrm>
        </p:grpSpPr>
        <p:sp>
          <p:nvSpPr>
            <p:cNvPr id="114" name="Rectangle 9">
              <a:extLst>
                <a:ext uri="{FF2B5EF4-FFF2-40B4-BE49-F238E27FC236}">
                  <a16:creationId xmlns:a16="http://schemas.microsoft.com/office/drawing/2014/main" id="{EBCDB367-D32C-4DF5-9579-B59CCF7D14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113"/>
              <a:ext cx="726" cy="408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59000"/>
                  </a:schemeClr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>
                    <a:alpha val="59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15" name="Rectangle 12">
              <a:extLst>
                <a:ext uri="{FF2B5EF4-FFF2-40B4-BE49-F238E27FC236}">
                  <a16:creationId xmlns:a16="http://schemas.microsoft.com/office/drawing/2014/main" id="{77C8D504-08A7-4E07-8F1F-A6C19C8D2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158"/>
              <a:ext cx="7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FFFF00"/>
                  </a:solidFill>
                </a:rPr>
                <a:t>Cu 3d</a:t>
              </a:r>
              <a:r>
                <a:rPr kumimoji="1" lang="en-US" altLang="zh-CN" sz="2400" baseline="30000">
                  <a:solidFill>
                    <a:srgbClr val="FFFF00"/>
                  </a:solidFill>
                </a:rPr>
                <a:t>9</a:t>
              </a:r>
              <a:endParaRPr kumimoji="1" lang="en-US" altLang="zh-CN" sz="2400">
                <a:solidFill>
                  <a:srgbClr val="FFFF00"/>
                </a:solidFill>
              </a:endParaRPr>
            </a:p>
          </p:txBody>
        </p:sp>
      </p:grpSp>
      <p:grpSp>
        <p:nvGrpSpPr>
          <p:cNvPr id="116" name="Group 23">
            <a:extLst>
              <a:ext uri="{FF2B5EF4-FFF2-40B4-BE49-F238E27FC236}">
                <a16:creationId xmlns:a16="http://schemas.microsoft.com/office/drawing/2014/main" id="{F07CC110-9208-4A00-9C19-52EED7FB9C2C}"/>
              </a:ext>
            </a:extLst>
          </p:cNvPr>
          <p:cNvGrpSpPr>
            <a:grpSpLocks/>
          </p:cNvGrpSpPr>
          <p:nvPr/>
        </p:nvGrpSpPr>
        <p:grpSpPr bwMode="auto">
          <a:xfrm>
            <a:off x="7881019" y="1362518"/>
            <a:ext cx="2951164" cy="687388"/>
            <a:chOff x="2880" y="1025"/>
            <a:chExt cx="1859" cy="433"/>
          </a:xfrm>
        </p:grpSpPr>
        <p:sp>
          <p:nvSpPr>
            <p:cNvPr id="118" name="Text Box 5">
              <a:extLst>
                <a:ext uri="{FF2B5EF4-FFF2-40B4-BE49-F238E27FC236}">
                  <a16:creationId xmlns:a16="http://schemas.microsoft.com/office/drawing/2014/main" id="{C02EB4BF-23D7-4E69-B68B-F35FC40460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1208"/>
              <a:ext cx="90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altLang="zh-CN" sz="2000" dirty="0">
                <a:solidFill>
                  <a:srgbClr val="0000CC"/>
                </a:solidFill>
              </a:endParaRPr>
            </a:p>
          </p:txBody>
        </p:sp>
        <p:grpSp>
          <p:nvGrpSpPr>
            <p:cNvPr id="119" name="Group 20">
              <a:extLst>
                <a:ext uri="{FF2B5EF4-FFF2-40B4-BE49-F238E27FC236}">
                  <a16:creationId xmlns:a16="http://schemas.microsoft.com/office/drawing/2014/main" id="{389B482F-9E48-480E-8C42-B897D9C342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68" y="1025"/>
              <a:ext cx="771" cy="408"/>
              <a:chOff x="3923" y="1253"/>
              <a:chExt cx="771" cy="408"/>
            </a:xfrm>
          </p:grpSpPr>
          <p:sp>
            <p:nvSpPr>
              <p:cNvPr id="120" name="Rectangle 8">
                <a:extLst>
                  <a:ext uri="{FF2B5EF4-FFF2-40B4-BE49-F238E27FC236}">
                    <a16:creationId xmlns:a16="http://schemas.microsoft.com/office/drawing/2014/main" id="{98338AC3-48EC-4A36-AC15-E1C96B49B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3" y="1253"/>
                <a:ext cx="726" cy="408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alpha val="59000"/>
                    </a:schemeClr>
                  </a:gs>
                  <a:gs pos="5000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>
                      <a:alpha val="5900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121" name="Rectangle 13">
                <a:extLst>
                  <a:ext uri="{FF2B5EF4-FFF2-40B4-BE49-F238E27FC236}">
                    <a16:creationId xmlns:a16="http://schemas.microsoft.com/office/drawing/2014/main" id="{8E7E9B2F-9D8C-4428-8BF9-3FD39639F1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3" y="1298"/>
                <a:ext cx="77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400">
                    <a:solidFill>
                      <a:srgbClr val="FFFF00"/>
                    </a:solidFill>
                  </a:rPr>
                  <a:t>Cu 3d</a:t>
                </a:r>
                <a:r>
                  <a:rPr kumimoji="1" lang="en-US" altLang="zh-CN" sz="2400" baseline="30000">
                    <a:solidFill>
                      <a:srgbClr val="FFFF00"/>
                    </a:solidFill>
                  </a:rPr>
                  <a:t>10</a:t>
                </a:r>
                <a:endParaRPr kumimoji="1" lang="en-US" altLang="zh-CN" sz="2400">
                  <a:solidFill>
                    <a:srgbClr val="FFFF00"/>
                  </a:solidFill>
                </a:endParaRPr>
              </a:p>
            </p:txBody>
          </p:sp>
        </p:grpSp>
      </p:grpSp>
      <p:sp>
        <p:nvSpPr>
          <p:cNvPr id="123" name="Text Box 4">
            <a:extLst>
              <a:ext uri="{FF2B5EF4-FFF2-40B4-BE49-F238E27FC236}">
                <a16:creationId xmlns:a16="http://schemas.microsoft.com/office/drawing/2014/main" id="{EA5288AB-0CBF-4517-BB2D-BC4222D4C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9908" y="3111924"/>
            <a:ext cx="1584325" cy="131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341" tIns="42670" rIns="85341" bIns="42670">
            <a:spAutoFit/>
          </a:bodyPr>
          <a:lstStyle/>
          <a:p>
            <a:pPr defTabSz="854075"/>
            <a:r>
              <a:rPr kumimoji="1" lang="en-US" altLang="zh-CN" sz="20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On-site Coulomb </a:t>
            </a:r>
          </a:p>
          <a:p>
            <a:pPr defTabSz="854075"/>
            <a:r>
              <a:rPr kumimoji="1" lang="en-US" altLang="zh-CN" sz="20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Repulsion </a:t>
            </a:r>
          </a:p>
          <a:p>
            <a:pPr defTabSz="854075"/>
            <a:r>
              <a:rPr kumimoji="1" lang="en-US" altLang="zh-CN" sz="2000" b="1" i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5-8 </a:t>
            </a:r>
            <a:r>
              <a:rPr kumimoji="1" lang="en-US" altLang="zh-CN" sz="2000" b="1" i="1" dirty="0" err="1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eV</a:t>
            </a:r>
            <a:endParaRPr kumimoji="1" lang="en-US" altLang="zh-CN" sz="2000" b="1" i="1" dirty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A9C102FD-E1E7-47D6-8DE3-BCF2C6642E4E}"/>
              </a:ext>
            </a:extLst>
          </p:cNvPr>
          <p:cNvCxnSpPr>
            <a:cxnSpLocks/>
          </p:cNvCxnSpPr>
          <p:nvPr/>
        </p:nvCxnSpPr>
        <p:spPr>
          <a:xfrm>
            <a:off x="7946691" y="2136772"/>
            <a:ext cx="3718224" cy="3737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4EA8194-0DAE-4A62-9625-8BE5FF507C1A}"/>
              </a:ext>
            </a:extLst>
          </p:cNvPr>
          <p:cNvGrpSpPr/>
          <p:nvPr/>
        </p:nvGrpSpPr>
        <p:grpSpPr>
          <a:xfrm>
            <a:off x="2667870" y="1311554"/>
            <a:ext cx="4514315" cy="2549223"/>
            <a:chOff x="6245772" y="1080857"/>
            <a:chExt cx="4514315" cy="2549223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A674E77F-8543-4230-A959-93B22042BA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34" t="7175" r="37137" b="57766"/>
            <a:stretch/>
          </p:blipFill>
          <p:spPr>
            <a:xfrm>
              <a:off x="6245772" y="1080857"/>
              <a:ext cx="4514315" cy="2425741"/>
            </a:xfrm>
            <a:prstGeom prst="rect">
              <a:avLst/>
            </a:prstGeom>
          </p:spPr>
        </p:pic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8CE97B0D-6CBE-499F-9373-38ED9228363F}"/>
                </a:ext>
              </a:extLst>
            </p:cNvPr>
            <p:cNvSpPr/>
            <p:nvPr/>
          </p:nvSpPr>
          <p:spPr>
            <a:xfrm>
              <a:off x="8394605" y="3168415"/>
              <a:ext cx="121860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-bond </a:t>
              </a:r>
              <a:endParaRPr lang="zh-CN" altLang="en-US" sz="2400" dirty="0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0CB78239-9819-4F5C-ACA3-513505BEBF4B}"/>
              </a:ext>
            </a:extLst>
          </p:cNvPr>
          <p:cNvSpPr txBox="1"/>
          <p:nvPr/>
        </p:nvSpPr>
        <p:spPr>
          <a:xfrm>
            <a:off x="1782658" y="5478882"/>
            <a:ext cx="8682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Roles of antiferromagnetic fluctuations 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release the lattice instability induced by doping 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enforce the metallization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7AD1783-C9B2-459B-B5B0-C944664D468A}"/>
              </a:ext>
            </a:extLst>
          </p:cNvPr>
          <p:cNvSpPr/>
          <p:nvPr/>
        </p:nvSpPr>
        <p:spPr>
          <a:xfrm>
            <a:off x="7698827" y="1157994"/>
            <a:ext cx="4338863" cy="422464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8479AEE7-7629-41BC-8A15-6C1797005C12}"/>
              </a:ext>
            </a:extLst>
          </p:cNvPr>
          <p:cNvSpPr/>
          <p:nvPr/>
        </p:nvSpPr>
        <p:spPr>
          <a:xfrm rot="19764501">
            <a:off x="8392765" y="1122701"/>
            <a:ext cx="1958091" cy="4595179"/>
          </a:xfrm>
          <a:prstGeom prst="ellipse">
            <a:avLst/>
          </a:prstGeom>
          <a:noFill/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E79B379-54D6-410A-8E5C-569DF56EDDE1}"/>
              </a:ext>
            </a:extLst>
          </p:cNvPr>
          <p:cNvSpPr/>
          <p:nvPr/>
        </p:nvSpPr>
        <p:spPr>
          <a:xfrm>
            <a:off x="7951216" y="3569878"/>
            <a:ext cx="1807890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Zhang-Rice singlet</a:t>
            </a:r>
            <a:endParaRPr lang="zh-CN" altLang="en-US" sz="2400" dirty="0"/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C63CACCE-24E3-4CFA-B699-11E83993D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1017" y="1653031"/>
            <a:ext cx="1439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dirty="0">
                <a:solidFill>
                  <a:srgbClr val="0000CC"/>
                </a:solidFill>
              </a:rPr>
              <a:t>Fermi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85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875E-6 -2.96296E-6 L 1.875E-6 -0.05231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-1.11111E-6 L 0.00013 0.0266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75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>
            <a:extLst>
              <a:ext uri="{FF2B5EF4-FFF2-40B4-BE49-F238E27FC236}">
                <a16:creationId xmlns:a16="http://schemas.microsoft.com/office/drawing/2014/main" id="{EC7DF466-7B2F-4623-A50D-7FCC69DFE466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Experimental Evidence of Metallized </a:t>
            </a:r>
            <a:r>
              <a:rPr lang="el-GR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σ</a:t>
            </a: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-electrons</a:t>
            </a:r>
            <a:endParaRPr lang="zh-CN" altLang="en-US" sz="36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053FF0D-909E-4EE8-9866-7DA2A6552B2C}"/>
              </a:ext>
            </a:extLst>
          </p:cNvPr>
          <p:cNvGrpSpPr/>
          <p:nvPr/>
        </p:nvGrpSpPr>
        <p:grpSpPr>
          <a:xfrm>
            <a:off x="200237" y="1175057"/>
            <a:ext cx="6850891" cy="5366917"/>
            <a:chOff x="200237" y="1175057"/>
            <a:chExt cx="6850891" cy="5366917"/>
          </a:xfrm>
        </p:grpSpPr>
        <p:sp>
          <p:nvSpPr>
            <p:cNvPr id="30" name="Text Box 5">
              <a:extLst>
                <a:ext uri="{FF2B5EF4-FFF2-40B4-BE49-F238E27FC236}">
                  <a16:creationId xmlns:a16="http://schemas.microsoft.com/office/drawing/2014/main" id="{95E33C8E-83F6-4A58-8EE3-C8FB10B1B5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606" y="6172642"/>
              <a:ext cx="386221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rgbClr val="000066"/>
                  </a:solidFill>
                  <a:latin typeface="Times New Roman" pitchFamily="18" charset="0"/>
                </a:rPr>
                <a:t>Armitage et al., PRL 88, 257001 (2002)</a:t>
              </a:r>
            </a:p>
          </p:txBody>
        </p:sp>
        <p:pic>
          <p:nvPicPr>
            <p:cNvPr id="31" name="Picture 4">
              <a:extLst>
                <a:ext uri="{FF2B5EF4-FFF2-40B4-BE49-F238E27FC236}">
                  <a16:creationId xmlns:a16="http://schemas.microsoft.com/office/drawing/2014/main" id="{23BD927F-FAB8-4F5C-A36B-DD033A93FA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0237" y="1175057"/>
              <a:ext cx="6300788" cy="403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Rectangle 13">
              <a:extLst>
                <a:ext uri="{FF2B5EF4-FFF2-40B4-BE49-F238E27FC236}">
                  <a16:creationId xmlns:a16="http://schemas.microsoft.com/office/drawing/2014/main" id="{9E240AC0-7839-4BF7-B5B6-FE6DE4070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9374" y="4043717"/>
              <a:ext cx="901886" cy="64611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solidFill>
                    <a:srgbClr val="0315B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Hole pocket</a:t>
              </a:r>
            </a:p>
          </p:txBody>
        </p:sp>
        <p:sp>
          <p:nvSpPr>
            <p:cNvPr id="34" name="Oval 14">
              <a:extLst>
                <a:ext uri="{FF2B5EF4-FFF2-40B4-BE49-F238E27FC236}">
                  <a16:creationId xmlns:a16="http://schemas.microsoft.com/office/drawing/2014/main" id="{7A324B2F-7ACE-4BC6-B5A4-A05168124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6950" y="1685151"/>
              <a:ext cx="694310" cy="676350"/>
            </a:xfrm>
            <a:prstGeom prst="ellipse">
              <a:avLst/>
            </a:prstGeom>
            <a:noFill/>
            <a:ln w="28575">
              <a:solidFill>
                <a:srgbClr val="FF3399"/>
              </a:solidFill>
              <a:prstDash val="solid"/>
              <a:round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5" name="Line 15">
              <a:extLst>
                <a:ext uri="{FF2B5EF4-FFF2-40B4-BE49-F238E27FC236}">
                  <a16:creationId xmlns:a16="http://schemas.microsoft.com/office/drawing/2014/main" id="{1A6BA5B5-8A23-4F24-9376-40EA508732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22147" y="2361501"/>
              <a:ext cx="159391" cy="637921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prstDash val="solid"/>
              <a:round/>
              <a:headEnd/>
              <a:tailEnd/>
            </a:ln>
          </p:spPr>
          <p:txBody>
            <a:bodyPr wrap="square">
              <a:spAutoFit/>
            </a:bodyPr>
            <a:lstStyle/>
            <a:p>
              <a:endParaRPr lang="zh-CN" altLang="en-US"/>
            </a:p>
          </p:txBody>
        </p:sp>
        <p:sp>
          <p:nvSpPr>
            <p:cNvPr id="37" name="Text Box 11">
              <a:extLst>
                <a:ext uri="{FF2B5EF4-FFF2-40B4-BE49-F238E27FC236}">
                  <a16:creationId xmlns:a16="http://schemas.microsoft.com/office/drawing/2014/main" id="{E6C7FB26-683E-4778-B074-266EF0760D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3968" y="3816593"/>
              <a:ext cx="1047160" cy="64611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Electron pocket</a:t>
              </a:r>
            </a:p>
          </p:txBody>
        </p:sp>
        <p:sp>
          <p:nvSpPr>
            <p:cNvPr id="38" name="Oval 12">
              <a:extLst>
                <a:ext uri="{FF2B5EF4-FFF2-40B4-BE49-F238E27FC236}">
                  <a16:creationId xmlns:a16="http://schemas.microsoft.com/office/drawing/2014/main" id="{C9617157-295A-4F9B-8594-76D3A62A7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2653" y="1532751"/>
              <a:ext cx="503238" cy="519112"/>
            </a:xfrm>
            <a:prstGeom prst="ellipse">
              <a:avLst/>
            </a:prstGeom>
            <a:noFill/>
            <a:ln w="28575">
              <a:solidFill>
                <a:srgbClr val="0238BE"/>
              </a:solidFill>
              <a:prstDash val="solid"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" name="Text Box 8">
              <a:extLst>
                <a:ext uri="{FF2B5EF4-FFF2-40B4-BE49-F238E27FC236}">
                  <a16:creationId xmlns:a16="http://schemas.microsoft.com/office/drawing/2014/main" id="{E99C3095-E704-4E29-AA8F-B5889176DF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0562" y="5605908"/>
              <a:ext cx="207170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latin typeface="Times New Roman" pitchFamily="18" charset="0"/>
                  <a:ea typeface="宋体" pitchFamily="2" charset="-122"/>
                </a:rPr>
                <a:t>Nd</a:t>
              </a:r>
              <a:r>
                <a:rPr lang="en-US" altLang="zh-CN" sz="2400" baseline="-25000" dirty="0">
                  <a:latin typeface="Times New Roman" pitchFamily="18" charset="0"/>
                  <a:ea typeface="宋体" pitchFamily="2" charset="-122"/>
                </a:rPr>
                <a:t>2-</a:t>
              </a:r>
              <a:r>
                <a:rPr lang="en-US" altLang="zh-CN" sz="2400" i="1" baseline="-25000" dirty="0">
                  <a:latin typeface="Times New Roman" pitchFamily="18" charset="0"/>
                  <a:ea typeface="宋体" pitchFamily="2" charset="-122"/>
                </a:rPr>
                <a:t>x</a:t>
              </a:r>
              <a:r>
                <a:rPr lang="en-US" altLang="zh-CN" sz="2400" dirty="0">
                  <a:latin typeface="Times New Roman" pitchFamily="18" charset="0"/>
                  <a:ea typeface="宋体" pitchFamily="2" charset="-122"/>
                </a:rPr>
                <a:t>Ce</a:t>
              </a:r>
              <a:r>
                <a:rPr lang="en-US" altLang="zh-CN" sz="2400" i="1" baseline="-25000" dirty="0">
                  <a:latin typeface="Times New Roman" pitchFamily="18" charset="0"/>
                  <a:ea typeface="宋体" pitchFamily="2" charset="-122"/>
                </a:rPr>
                <a:t>x</a:t>
              </a:r>
              <a:r>
                <a:rPr lang="en-US" altLang="zh-CN" sz="2400" dirty="0">
                  <a:latin typeface="Times New Roman" pitchFamily="18" charset="0"/>
                  <a:ea typeface="宋体" pitchFamily="2" charset="-122"/>
                </a:rPr>
                <a:t>CuO</a:t>
              </a:r>
              <a:r>
                <a:rPr lang="en-US" altLang="zh-CN" sz="2400" baseline="-25000" dirty="0">
                  <a:latin typeface="Times New Roman" pitchFamily="18" charset="0"/>
                  <a:ea typeface="宋体" pitchFamily="2" charset="-122"/>
                </a:rPr>
                <a:t>4</a:t>
              </a:r>
            </a:p>
          </p:txBody>
        </p:sp>
        <p:sp>
          <p:nvSpPr>
            <p:cNvPr id="6" name="Oval 14">
              <a:extLst>
                <a:ext uri="{FF2B5EF4-FFF2-40B4-BE49-F238E27FC236}">
                  <a16:creationId xmlns:a16="http://schemas.microsoft.com/office/drawing/2014/main" id="{EE9EEAA0-E5E5-4D2F-BAFB-A361B0467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272" y="2999422"/>
              <a:ext cx="512835" cy="846932"/>
            </a:xfrm>
            <a:prstGeom prst="ellipse">
              <a:avLst/>
            </a:prstGeom>
            <a:noFill/>
            <a:ln w="28575">
              <a:solidFill>
                <a:srgbClr val="FF3399"/>
              </a:solidFill>
              <a:prstDash val="solid"/>
              <a:round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8" name="Oval 12">
              <a:extLst>
                <a:ext uri="{FF2B5EF4-FFF2-40B4-BE49-F238E27FC236}">
                  <a16:creationId xmlns:a16="http://schemas.microsoft.com/office/drawing/2014/main" id="{EF812D9E-AE15-41FA-8CA6-72E432EC44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6943" y="2981240"/>
              <a:ext cx="568947" cy="814778"/>
            </a:xfrm>
            <a:prstGeom prst="ellipse">
              <a:avLst/>
            </a:prstGeom>
            <a:noFill/>
            <a:ln w="28575">
              <a:solidFill>
                <a:srgbClr val="0238BE"/>
              </a:solidFill>
              <a:prstDash val="solid"/>
              <a:round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endParaRPr lang="zh-CN" altLang="en-US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225A305B-D5EC-4D2B-B6DA-3B3ED1DD3D70}"/>
                </a:ext>
              </a:extLst>
            </p:cNvPr>
            <p:cNvCxnSpPr>
              <a:cxnSpLocks/>
              <a:stCxn id="38" idx="5"/>
              <a:endCxn id="8" idx="7"/>
            </p:cNvCxnSpPr>
            <p:nvPr/>
          </p:nvCxnSpPr>
          <p:spPr>
            <a:xfrm flipH="1">
              <a:off x="6472570" y="1975841"/>
              <a:ext cx="9624" cy="1124720"/>
            </a:xfrm>
            <a:prstGeom prst="line">
              <a:avLst/>
            </a:prstGeom>
            <a:ln w="28575">
              <a:solidFill>
                <a:srgbClr val="0238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Line 10">
            <a:extLst>
              <a:ext uri="{FF2B5EF4-FFF2-40B4-BE49-F238E27FC236}">
                <a16:creationId xmlns:a16="http://schemas.microsoft.com/office/drawing/2014/main" id="{351A0B4B-D432-47AA-B943-A60BF7DDCE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186066" y="2011804"/>
            <a:ext cx="0" cy="252095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grpSp>
        <p:nvGrpSpPr>
          <p:cNvPr id="69" name="Group 19">
            <a:extLst>
              <a:ext uri="{FF2B5EF4-FFF2-40B4-BE49-F238E27FC236}">
                <a16:creationId xmlns:a16="http://schemas.microsoft.com/office/drawing/2014/main" id="{3EDA30F7-33B4-43C7-BA0E-A7650E6BD8FA}"/>
              </a:ext>
            </a:extLst>
          </p:cNvPr>
          <p:cNvGrpSpPr>
            <a:grpSpLocks/>
          </p:cNvGrpSpPr>
          <p:nvPr/>
        </p:nvGrpSpPr>
        <p:grpSpPr bwMode="auto">
          <a:xfrm>
            <a:off x="8096916" y="2443604"/>
            <a:ext cx="1152525" cy="863600"/>
            <a:chOff x="2971" y="1888"/>
            <a:chExt cx="726" cy="544"/>
          </a:xfrm>
        </p:grpSpPr>
        <p:sp>
          <p:nvSpPr>
            <p:cNvPr id="70" name="Rectangle 2">
              <a:extLst>
                <a:ext uri="{FF2B5EF4-FFF2-40B4-BE49-F238E27FC236}">
                  <a16:creationId xmlns:a16="http://schemas.microsoft.com/office/drawing/2014/main" id="{272B5DDF-E662-4136-8D43-EC203367C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1888"/>
              <a:ext cx="726" cy="544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59000"/>
                  </a:schemeClr>
                </a:gs>
                <a:gs pos="5000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>
                    <a:alpha val="59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1" name="Rectangle 11">
              <a:extLst>
                <a:ext uri="{FF2B5EF4-FFF2-40B4-BE49-F238E27FC236}">
                  <a16:creationId xmlns:a16="http://schemas.microsoft.com/office/drawing/2014/main" id="{07E266AD-4442-4E39-B7D1-908C0947D3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979"/>
              <a:ext cx="5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FFFF00"/>
                  </a:solidFill>
                </a:rPr>
                <a:t>O 2p</a:t>
              </a:r>
            </a:p>
          </p:txBody>
        </p:sp>
      </p:grpSp>
      <p:grpSp>
        <p:nvGrpSpPr>
          <p:cNvPr id="73" name="Group 22">
            <a:extLst>
              <a:ext uri="{FF2B5EF4-FFF2-40B4-BE49-F238E27FC236}">
                <a16:creationId xmlns:a16="http://schemas.microsoft.com/office/drawing/2014/main" id="{6A6B2040-1167-4D00-BE38-A3B0129EF195}"/>
              </a:ext>
            </a:extLst>
          </p:cNvPr>
          <p:cNvGrpSpPr>
            <a:grpSpLocks/>
          </p:cNvGrpSpPr>
          <p:nvPr/>
        </p:nvGrpSpPr>
        <p:grpSpPr bwMode="auto">
          <a:xfrm>
            <a:off x="9681241" y="4531167"/>
            <a:ext cx="1152525" cy="647700"/>
            <a:chOff x="3969" y="3113"/>
            <a:chExt cx="726" cy="408"/>
          </a:xfrm>
        </p:grpSpPr>
        <p:sp>
          <p:nvSpPr>
            <p:cNvPr id="75" name="Rectangle 9">
              <a:extLst>
                <a:ext uri="{FF2B5EF4-FFF2-40B4-BE49-F238E27FC236}">
                  <a16:creationId xmlns:a16="http://schemas.microsoft.com/office/drawing/2014/main" id="{AA813585-79FF-4035-BB5F-4BD08B7BE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113"/>
              <a:ext cx="726" cy="408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59000"/>
                  </a:schemeClr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>
                    <a:alpha val="59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6" name="Rectangle 12">
              <a:extLst>
                <a:ext uri="{FF2B5EF4-FFF2-40B4-BE49-F238E27FC236}">
                  <a16:creationId xmlns:a16="http://schemas.microsoft.com/office/drawing/2014/main" id="{855C3E83-1BB3-4FAC-A5E4-4021D4D5BD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158"/>
              <a:ext cx="7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FFFF00"/>
                  </a:solidFill>
                </a:rPr>
                <a:t>Cu 3d</a:t>
              </a:r>
              <a:r>
                <a:rPr kumimoji="1" lang="en-US" altLang="zh-CN" sz="2400" baseline="30000">
                  <a:solidFill>
                    <a:srgbClr val="FFFF00"/>
                  </a:solidFill>
                </a:rPr>
                <a:t>9</a:t>
              </a:r>
              <a:endParaRPr kumimoji="1" lang="en-US" altLang="zh-CN" sz="2400">
                <a:solidFill>
                  <a:srgbClr val="FFFF00"/>
                </a:solidFill>
              </a:endParaRPr>
            </a:p>
          </p:txBody>
        </p:sp>
      </p:grpSp>
      <p:grpSp>
        <p:nvGrpSpPr>
          <p:cNvPr id="78" name="Group 23">
            <a:extLst>
              <a:ext uri="{FF2B5EF4-FFF2-40B4-BE49-F238E27FC236}">
                <a16:creationId xmlns:a16="http://schemas.microsoft.com/office/drawing/2014/main" id="{5E82EDDE-9619-464C-8982-0A62AA3ED4DA}"/>
              </a:ext>
            </a:extLst>
          </p:cNvPr>
          <p:cNvGrpSpPr>
            <a:grpSpLocks/>
          </p:cNvGrpSpPr>
          <p:nvPr/>
        </p:nvGrpSpPr>
        <p:grpSpPr bwMode="auto">
          <a:xfrm>
            <a:off x="7881019" y="1362518"/>
            <a:ext cx="2951164" cy="687388"/>
            <a:chOff x="2880" y="1025"/>
            <a:chExt cx="1859" cy="433"/>
          </a:xfrm>
        </p:grpSpPr>
        <p:sp>
          <p:nvSpPr>
            <p:cNvPr id="79" name="Text Box 5">
              <a:extLst>
                <a:ext uri="{FF2B5EF4-FFF2-40B4-BE49-F238E27FC236}">
                  <a16:creationId xmlns:a16="http://schemas.microsoft.com/office/drawing/2014/main" id="{6EF836FB-B8EC-4D0A-B92C-E748A93C90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1208"/>
              <a:ext cx="90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altLang="zh-CN" sz="2000" dirty="0">
                <a:solidFill>
                  <a:srgbClr val="0000CC"/>
                </a:solidFill>
              </a:endParaRPr>
            </a:p>
          </p:txBody>
        </p:sp>
        <p:grpSp>
          <p:nvGrpSpPr>
            <p:cNvPr id="80" name="Group 20">
              <a:extLst>
                <a:ext uri="{FF2B5EF4-FFF2-40B4-BE49-F238E27FC236}">
                  <a16:creationId xmlns:a16="http://schemas.microsoft.com/office/drawing/2014/main" id="{09104B7C-9E1F-4318-AF73-910B57BFD8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68" y="1025"/>
              <a:ext cx="771" cy="408"/>
              <a:chOff x="3923" y="1253"/>
              <a:chExt cx="771" cy="408"/>
            </a:xfrm>
          </p:grpSpPr>
          <p:sp>
            <p:nvSpPr>
              <p:cNvPr id="81" name="Rectangle 8">
                <a:extLst>
                  <a:ext uri="{FF2B5EF4-FFF2-40B4-BE49-F238E27FC236}">
                    <a16:creationId xmlns:a16="http://schemas.microsoft.com/office/drawing/2014/main" id="{699A4DDE-D43F-405C-9F73-4A29F30F2A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3" y="1253"/>
                <a:ext cx="726" cy="408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alpha val="59000"/>
                    </a:schemeClr>
                  </a:gs>
                  <a:gs pos="5000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>
                      <a:alpha val="5900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82" name="Rectangle 13">
                <a:extLst>
                  <a:ext uri="{FF2B5EF4-FFF2-40B4-BE49-F238E27FC236}">
                    <a16:creationId xmlns:a16="http://schemas.microsoft.com/office/drawing/2014/main" id="{FA046F79-7016-431F-9767-F2651D068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3" y="1298"/>
                <a:ext cx="77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400">
                    <a:solidFill>
                      <a:srgbClr val="FFFF00"/>
                    </a:solidFill>
                  </a:rPr>
                  <a:t>Cu 3d</a:t>
                </a:r>
                <a:r>
                  <a:rPr kumimoji="1" lang="en-US" altLang="zh-CN" sz="2400" baseline="30000">
                    <a:solidFill>
                      <a:srgbClr val="FFFF00"/>
                    </a:solidFill>
                  </a:rPr>
                  <a:t>10</a:t>
                </a:r>
                <a:endParaRPr kumimoji="1" lang="en-US" altLang="zh-CN" sz="2400">
                  <a:solidFill>
                    <a:srgbClr val="FFFF00"/>
                  </a:solidFill>
                </a:endParaRPr>
              </a:p>
            </p:txBody>
          </p:sp>
        </p:grpSp>
      </p:grpSp>
      <p:sp>
        <p:nvSpPr>
          <p:cNvPr id="83" name="Text Box 4">
            <a:extLst>
              <a:ext uri="{FF2B5EF4-FFF2-40B4-BE49-F238E27FC236}">
                <a16:creationId xmlns:a16="http://schemas.microsoft.com/office/drawing/2014/main" id="{9155A208-B5DA-4563-9CB0-BDB1CE06F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9908" y="3111924"/>
            <a:ext cx="1584325" cy="131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341" tIns="42670" rIns="85341" bIns="42670">
            <a:spAutoFit/>
          </a:bodyPr>
          <a:lstStyle/>
          <a:p>
            <a:pPr defTabSz="854075"/>
            <a:r>
              <a:rPr kumimoji="1" lang="en-US" altLang="zh-CN" sz="20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On-site Coulomb </a:t>
            </a:r>
          </a:p>
          <a:p>
            <a:pPr defTabSz="854075"/>
            <a:r>
              <a:rPr kumimoji="1" lang="en-US" altLang="zh-CN" sz="20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Repulsion </a:t>
            </a:r>
          </a:p>
          <a:p>
            <a:pPr defTabSz="854075"/>
            <a:r>
              <a:rPr kumimoji="1" lang="en-US" altLang="zh-CN" sz="2000" b="1" i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5-8 </a:t>
            </a:r>
            <a:r>
              <a:rPr kumimoji="1" lang="en-US" altLang="zh-CN" sz="2000" b="1" i="1" dirty="0" err="1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eV</a:t>
            </a:r>
            <a:endParaRPr kumimoji="1" lang="en-US" altLang="zh-CN" sz="2000" b="1" i="1" dirty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445330D1-0B22-4FA7-A257-F75C35793322}"/>
              </a:ext>
            </a:extLst>
          </p:cNvPr>
          <p:cNvCxnSpPr>
            <a:cxnSpLocks/>
          </p:cNvCxnSpPr>
          <p:nvPr/>
        </p:nvCxnSpPr>
        <p:spPr>
          <a:xfrm>
            <a:off x="7946691" y="2136772"/>
            <a:ext cx="3718224" cy="3737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矩形 84">
            <a:extLst>
              <a:ext uri="{FF2B5EF4-FFF2-40B4-BE49-F238E27FC236}">
                <a16:creationId xmlns:a16="http://schemas.microsoft.com/office/drawing/2014/main" id="{621AC359-3656-4458-B25B-BC07CEF898D3}"/>
              </a:ext>
            </a:extLst>
          </p:cNvPr>
          <p:cNvSpPr/>
          <p:nvPr/>
        </p:nvSpPr>
        <p:spPr>
          <a:xfrm>
            <a:off x="7698827" y="1157994"/>
            <a:ext cx="4338863" cy="422464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椭圆 85">
            <a:extLst>
              <a:ext uri="{FF2B5EF4-FFF2-40B4-BE49-F238E27FC236}">
                <a16:creationId xmlns:a16="http://schemas.microsoft.com/office/drawing/2014/main" id="{70988437-03D6-4658-A1F4-8BBF0E5B30B0}"/>
              </a:ext>
            </a:extLst>
          </p:cNvPr>
          <p:cNvSpPr/>
          <p:nvPr/>
        </p:nvSpPr>
        <p:spPr>
          <a:xfrm rot="19764501">
            <a:off x="8392765" y="1122701"/>
            <a:ext cx="1958091" cy="4595179"/>
          </a:xfrm>
          <a:prstGeom prst="ellipse">
            <a:avLst/>
          </a:prstGeom>
          <a:noFill/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B251B8BF-AD6E-4970-BCFC-990F6D183748}"/>
              </a:ext>
            </a:extLst>
          </p:cNvPr>
          <p:cNvSpPr/>
          <p:nvPr/>
        </p:nvSpPr>
        <p:spPr>
          <a:xfrm>
            <a:off x="7951216" y="3569878"/>
            <a:ext cx="1807890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Zhang-Rice singlet</a:t>
            </a:r>
            <a:endParaRPr lang="zh-CN" altLang="en-US" sz="2400" dirty="0"/>
          </a:p>
        </p:txBody>
      </p:sp>
      <p:sp>
        <p:nvSpPr>
          <p:cNvPr id="88" name="Text Box 5">
            <a:extLst>
              <a:ext uri="{FF2B5EF4-FFF2-40B4-BE49-F238E27FC236}">
                <a16:creationId xmlns:a16="http://schemas.microsoft.com/office/drawing/2014/main" id="{97AAE612-D6C5-44DC-A01D-58AB255EE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1017" y="1653031"/>
            <a:ext cx="1439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dirty="0">
                <a:solidFill>
                  <a:srgbClr val="0000CC"/>
                </a:solidFill>
              </a:rPr>
              <a:t>Fermi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047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96296E-6 L 1.875E-6 -0.05231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-1.11111E-6 L 0.00013 0.0266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75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68C20ECC-982E-4DF3-97F2-D7AF94361E25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Role of Cu-Spin </a:t>
            </a:r>
            <a:r>
              <a:rPr lang="en-US" altLang="zh-CN" sz="3600" dirty="0" err="1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Antiferromagntic</a:t>
            </a: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 Fluctuations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C0A1B4D-1A4F-4738-B46C-2F12B2239431}"/>
              </a:ext>
            </a:extLst>
          </p:cNvPr>
          <p:cNvSpPr/>
          <p:nvPr/>
        </p:nvSpPr>
        <p:spPr>
          <a:xfrm>
            <a:off x="667509" y="1119170"/>
            <a:ext cx="75204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Both the Cu-O </a:t>
            </a:r>
            <a:r>
              <a:rPr lang="el-GR" altLang="zh-CN" sz="2800" b="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σ</a:t>
            </a:r>
            <a:r>
              <a:rPr lang="en-US" altLang="zh-CN" sz="2800" b="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-bonding electrons and Cu-Cu spins are coupled by the Heisenberg interaction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E9D5025-8EE2-4D8B-A66F-A1FDF44185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4" t="7175" r="37137" b="57766"/>
          <a:stretch/>
        </p:blipFill>
        <p:spPr>
          <a:xfrm>
            <a:off x="6269763" y="2502571"/>
            <a:ext cx="4664668" cy="2848150"/>
          </a:xfrm>
          <a:prstGeom prst="rect">
            <a:avLst/>
          </a:prstGeom>
          <a:ln>
            <a:noFill/>
          </a:ln>
        </p:spPr>
      </p:pic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1E26E9DC-E78B-4A9E-9689-F54A0B6F7556}"/>
              </a:ext>
            </a:extLst>
          </p:cNvPr>
          <p:cNvGrpSpPr/>
          <p:nvPr/>
        </p:nvGrpSpPr>
        <p:grpSpPr>
          <a:xfrm>
            <a:off x="1501910" y="2420537"/>
            <a:ext cx="3567746" cy="2848150"/>
            <a:chOff x="7199572" y="3910588"/>
            <a:chExt cx="3200400" cy="2506662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900324BD-4A3F-4DBA-BCB7-CD4E2B3E4BAE}"/>
                </a:ext>
              </a:extLst>
            </p:cNvPr>
            <p:cNvSpPr/>
            <p:nvPr/>
          </p:nvSpPr>
          <p:spPr>
            <a:xfrm>
              <a:off x="8028248" y="4805937"/>
              <a:ext cx="1585912" cy="71119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Rectangle 2">
              <a:extLst>
                <a:ext uri="{FF2B5EF4-FFF2-40B4-BE49-F238E27FC236}">
                  <a16:creationId xmlns:a16="http://schemas.microsoft.com/office/drawing/2014/main" id="{2A51FF2C-F9AA-4C0A-87EF-1014EA02933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9301422" y="5180586"/>
              <a:ext cx="996950" cy="1022350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" name="Oval 3">
              <a:extLst>
                <a:ext uri="{FF2B5EF4-FFF2-40B4-BE49-F238E27FC236}">
                  <a16:creationId xmlns:a16="http://schemas.microsoft.com/office/drawing/2014/main" id="{A40C6920-60F1-41FA-938E-7C50023FD3C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9715760" y="6131498"/>
              <a:ext cx="168275" cy="1730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" name="Oval 4">
              <a:extLst>
                <a:ext uri="{FF2B5EF4-FFF2-40B4-BE49-F238E27FC236}">
                  <a16:creationId xmlns:a16="http://schemas.microsoft.com/office/drawing/2014/main" id="{68DCF2D3-F1BE-4B45-BAD8-39DF28FF54B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0215822" y="5574288"/>
              <a:ext cx="168275" cy="1730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" name="Oval 5">
              <a:extLst>
                <a:ext uri="{FF2B5EF4-FFF2-40B4-BE49-F238E27FC236}">
                  <a16:creationId xmlns:a16="http://schemas.microsoft.com/office/drawing/2014/main" id="{D58FCB91-7341-4E39-9F81-966B22D5647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0195185" y="6077525"/>
              <a:ext cx="198437" cy="19208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" name="Rectangle 6">
              <a:extLst>
                <a:ext uri="{FF2B5EF4-FFF2-40B4-BE49-F238E27FC236}">
                  <a16:creationId xmlns:a16="http://schemas.microsoft.com/office/drawing/2014/main" id="{6CAD4DF2-75ED-444C-AE66-1317DFA47DB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315585" y="5180586"/>
              <a:ext cx="996950" cy="1022350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" name="Oval 7">
              <a:extLst>
                <a:ext uri="{FF2B5EF4-FFF2-40B4-BE49-F238E27FC236}">
                  <a16:creationId xmlns:a16="http://schemas.microsoft.com/office/drawing/2014/main" id="{2EEB8278-05F5-41FB-92D1-F52564CF9BD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721985" y="6131498"/>
              <a:ext cx="168275" cy="1730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" name="Oval 8">
              <a:extLst>
                <a:ext uri="{FF2B5EF4-FFF2-40B4-BE49-F238E27FC236}">
                  <a16:creationId xmlns:a16="http://schemas.microsoft.com/office/drawing/2014/main" id="{500A213E-F3ED-4376-B30C-1A547539F59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9220460" y="5574288"/>
              <a:ext cx="168275" cy="1730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" name="Oval 9">
              <a:extLst>
                <a:ext uri="{FF2B5EF4-FFF2-40B4-BE49-F238E27FC236}">
                  <a16:creationId xmlns:a16="http://schemas.microsoft.com/office/drawing/2014/main" id="{23FCEC5A-77E1-4A01-9F4B-AA7671DAD05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9199822" y="6077525"/>
              <a:ext cx="198438" cy="19208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" name="Rectangle 10">
              <a:extLst>
                <a:ext uri="{FF2B5EF4-FFF2-40B4-BE49-F238E27FC236}">
                  <a16:creationId xmlns:a16="http://schemas.microsoft.com/office/drawing/2014/main" id="{DB0C27DD-E85A-4761-81D2-2C7FE402BCD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323397" y="5180586"/>
              <a:ext cx="996950" cy="1022350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" name="Oval 11">
              <a:extLst>
                <a:ext uri="{FF2B5EF4-FFF2-40B4-BE49-F238E27FC236}">
                  <a16:creationId xmlns:a16="http://schemas.microsoft.com/office/drawing/2014/main" id="{0E67DB98-DDE5-46E9-BE1E-E8D29B371FE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728210" y="6131498"/>
              <a:ext cx="168275" cy="1730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" name="Oval 12">
              <a:extLst>
                <a:ext uri="{FF2B5EF4-FFF2-40B4-BE49-F238E27FC236}">
                  <a16:creationId xmlns:a16="http://schemas.microsoft.com/office/drawing/2014/main" id="{473D02E0-91ED-439E-B0F2-3CCA3FC3599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226685" y="5583813"/>
              <a:ext cx="169862" cy="1730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" name="Oval 13">
              <a:extLst>
                <a:ext uri="{FF2B5EF4-FFF2-40B4-BE49-F238E27FC236}">
                  <a16:creationId xmlns:a16="http://schemas.microsoft.com/office/drawing/2014/main" id="{6DFDA670-8377-4921-9843-5C679EACA72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207635" y="6085463"/>
              <a:ext cx="196850" cy="193675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3" name="Rectangle 14">
              <a:extLst>
                <a:ext uri="{FF2B5EF4-FFF2-40B4-BE49-F238E27FC236}">
                  <a16:creationId xmlns:a16="http://schemas.microsoft.com/office/drawing/2014/main" id="{9AD72829-5537-411D-925F-AE760E1FF7A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9301422" y="4148713"/>
              <a:ext cx="996950" cy="1022350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4" name="Oval 15">
              <a:extLst>
                <a:ext uri="{FF2B5EF4-FFF2-40B4-BE49-F238E27FC236}">
                  <a16:creationId xmlns:a16="http://schemas.microsoft.com/office/drawing/2014/main" id="{C6EE68E0-482D-4FC3-87CB-08AA30F321C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9715760" y="5094863"/>
              <a:ext cx="168275" cy="1730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" name="Oval 16">
              <a:extLst>
                <a:ext uri="{FF2B5EF4-FFF2-40B4-BE49-F238E27FC236}">
                  <a16:creationId xmlns:a16="http://schemas.microsoft.com/office/drawing/2014/main" id="{B82E5BD8-116B-4E3B-9602-A91D67AC7A2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0215822" y="4572575"/>
              <a:ext cx="168275" cy="1730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6" name="Rectangle 17">
              <a:extLst>
                <a:ext uri="{FF2B5EF4-FFF2-40B4-BE49-F238E27FC236}">
                  <a16:creationId xmlns:a16="http://schemas.microsoft.com/office/drawing/2014/main" id="{0B244DF6-EB47-494D-9D27-9DA998EF75E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315585" y="4148713"/>
              <a:ext cx="996950" cy="1022350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" name="Oval 19">
              <a:extLst>
                <a:ext uri="{FF2B5EF4-FFF2-40B4-BE49-F238E27FC236}">
                  <a16:creationId xmlns:a16="http://schemas.microsoft.com/office/drawing/2014/main" id="{631C891A-2399-4F0C-B316-88A300CEB7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9220460" y="4572575"/>
              <a:ext cx="168275" cy="1730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" name="Rectangle 20">
              <a:extLst>
                <a:ext uri="{FF2B5EF4-FFF2-40B4-BE49-F238E27FC236}">
                  <a16:creationId xmlns:a16="http://schemas.microsoft.com/office/drawing/2014/main" id="{A0ADE6C2-7C28-4F5F-A860-305296CC7A8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323397" y="4147125"/>
              <a:ext cx="996950" cy="1022350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" name="Oval 21">
              <a:extLst>
                <a:ext uri="{FF2B5EF4-FFF2-40B4-BE49-F238E27FC236}">
                  <a16:creationId xmlns:a16="http://schemas.microsoft.com/office/drawing/2014/main" id="{6B9542F1-C964-4110-B8E7-BFC1CFB90C6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728210" y="5104388"/>
              <a:ext cx="168275" cy="1730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" name="Oval 22">
              <a:extLst>
                <a:ext uri="{FF2B5EF4-FFF2-40B4-BE49-F238E27FC236}">
                  <a16:creationId xmlns:a16="http://schemas.microsoft.com/office/drawing/2014/main" id="{38D1D239-B9E4-4B7A-949F-CFFAECFA882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226685" y="4582100"/>
              <a:ext cx="169862" cy="1730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" name="Oval 24">
              <a:extLst>
                <a:ext uri="{FF2B5EF4-FFF2-40B4-BE49-F238E27FC236}">
                  <a16:creationId xmlns:a16="http://schemas.microsoft.com/office/drawing/2014/main" id="{847F42FC-AB13-463F-90A0-AAD67AE63BE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9706235" y="4075688"/>
              <a:ext cx="168275" cy="1730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" name="Oval 26">
              <a:extLst>
                <a:ext uri="{FF2B5EF4-FFF2-40B4-BE49-F238E27FC236}">
                  <a16:creationId xmlns:a16="http://schemas.microsoft.com/office/drawing/2014/main" id="{E7E11016-25A4-4C52-A5F0-B6320457BE5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0185660" y="4055050"/>
              <a:ext cx="196850" cy="193675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" name="Oval 29">
              <a:extLst>
                <a:ext uri="{FF2B5EF4-FFF2-40B4-BE49-F238E27FC236}">
                  <a16:creationId xmlns:a16="http://schemas.microsoft.com/office/drawing/2014/main" id="{F4DE94BA-909B-4965-9C4D-0C0C1A800CD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710872" y="4075688"/>
              <a:ext cx="168275" cy="1730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" name="Oval 31">
              <a:extLst>
                <a:ext uri="{FF2B5EF4-FFF2-40B4-BE49-F238E27FC236}">
                  <a16:creationId xmlns:a16="http://schemas.microsoft.com/office/drawing/2014/main" id="{E3454810-02EB-482B-B424-039C8266EC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9190297" y="4055050"/>
              <a:ext cx="198438" cy="193675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" name="Oval 34">
              <a:extLst>
                <a:ext uri="{FF2B5EF4-FFF2-40B4-BE49-F238E27FC236}">
                  <a16:creationId xmlns:a16="http://schemas.microsoft.com/office/drawing/2014/main" id="{95631274-2EC5-4557-958E-C2615213BAA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717097" y="4083625"/>
              <a:ext cx="168275" cy="1730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4" name="Oval 36">
              <a:extLst>
                <a:ext uri="{FF2B5EF4-FFF2-40B4-BE49-F238E27FC236}">
                  <a16:creationId xmlns:a16="http://schemas.microsoft.com/office/drawing/2014/main" id="{832DDC31-72C5-4AF8-8B6F-22C8C5F3912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196522" y="4064575"/>
              <a:ext cx="198438" cy="19208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" name="Oval 41">
              <a:extLst>
                <a:ext uri="{FF2B5EF4-FFF2-40B4-BE49-F238E27FC236}">
                  <a16:creationId xmlns:a16="http://schemas.microsoft.com/office/drawing/2014/main" id="{7331C677-4829-4F32-9ECA-189C70AF6F4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0195185" y="5077400"/>
              <a:ext cx="198437" cy="19208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0" name="Oval 42">
              <a:extLst>
                <a:ext uri="{FF2B5EF4-FFF2-40B4-BE49-F238E27FC236}">
                  <a16:creationId xmlns:a16="http://schemas.microsoft.com/office/drawing/2014/main" id="{1E4DA661-43D4-4B86-A9C1-C2832EB9175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9199822" y="5077400"/>
              <a:ext cx="198438" cy="19208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1" name="Oval 43">
              <a:extLst>
                <a:ext uri="{FF2B5EF4-FFF2-40B4-BE49-F238E27FC236}">
                  <a16:creationId xmlns:a16="http://schemas.microsoft.com/office/drawing/2014/main" id="{4D17FEA5-682F-473B-9E9D-E4BA0E9C258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207635" y="5085338"/>
              <a:ext cx="196850" cy="193675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" name="Oval 44">
              <a:extLst>
                <a:ext uri="{FF2B5EF4-FFF2-40B4-BE49-F238E27FC236}">
                  <a16:creationId xmlns:a16="http://schemas.microsoft.com/office/drawing/2014/main" id="{4FBE2F11-1060-4A8D-B19D-4C3E2BD54CB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253547" y="5574288"/>
              <a:ext cx="168275" cy="1730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3" name="Oval 45">
              <a:extLst>
                <a:ext uri="{FF2B5EF4-FFF2-40B4-BE49-F238E27FC236}">
                  <a16:creationId xmlns:a16="http://schemas.microsoft.com/office/drawing/2014/main" id="{887D47A1-9E87-4C79-8319-DEEEBF78C5F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232910" y="6077525"/>
              <a:ext cx="196850" cy="19208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4" name="Oval 46">
              <a:extLst>
                <a:ext uri="{FF2B5EF4-FFF2-40B4-BE49-F238E27FC236}">
                  <a16:creationId xmlns:a16="http://schemas.microsoft.com/office/drawing/2014/main" id="{AF504271-6F11-4607-A3EB-60E80C69C2A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253547" y="4572575"/>
              <a:ext cx="168275" cy="1730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" name="Oval 48">
              <a:extLst>
                <a:ext uri="{FF2B5EF4-FFF2-40B4-BE49-F238E27FC236}">
                  <a16:creationId xmlns:a16="http://schemas.microsoft.com/office/drawing/2014/main" id="{B168FE65-19D1-4372-BA95-77B953BE693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221797" y="4055050"/>
              <a:ext cx="198438" cy="193675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" name="Oval 50">
              <a:extLst>
                <a:ext uri="{FF2B5EF4-FFF2-40B4-BE49-F238E27FC236}">
                  <a16:creationId xmlns:a16="http://schemas.microsoft.com/office/drawing/2014/main" id="{F922C6CF-56C5-4269-A8E3-FE391D5D2D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232910" y="5077400"/>
              <a:ext cx="196850" cy="19208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9" name="Line 52">
              <a:extLst>
                <a:ext uri="{FF2B5EF4-FFF2-40B4-BE49-F238E27FC236}">
                  <a16:creationId xmlns:a16="http://schemas.microsoft.com/office/drawing/2014/main" id="{241CAD1F-16F2-4666-9E09-1341B3564F6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V="1">
              <a:off x="10171372" y="3910588"/>
              <a:ext cx="211138" cy="4667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91" name="Line 54">
              <a:extLst>
                <a:ext uri="{FF2B5EF4-FFF2-40B4-BE49-F238E27FC236}">
                  <a16:creationId xmlns:a16="http://schemas.microsoft.com/office/drawing/2014/main" id="{AB5495F6-8673-4AFA-A82C-A4EAC76DC6D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V="1">
              <a:off x="8185410" y="3910588"/>
              <a:ext cx="211137" cy="4667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92" name="Line 55">
              <a:extLst>
                <a:ext uri="{FF2B5EF4-FFF2-40B4-BE49-F238E27FC236}">
                  <a16:creationId xmlns:a16="http://schemas.microsoft.com/office/drawing/2014/main" id="{CD59F59A-DE19-4616-9F51-4FCDB79DC7C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V="1">
              <a:off x="10153910" y="5950525"/>
              <a:ext cx="211137" cy="4667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93" name="Line 56">
              <a:extLst>
                <a:ext uri="{FF2B5EF4-FFF2-40B4-BE49-F238E27FC236}">
                  <a16:creationId xmlns:a16="http://schemas.microsoft.com/office/drawing/2014/main" id="{98059C21-9322-4A77-B068-884F40EAE90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V="1">
              <a:off x="8185410" y="5914013"/>
              <a:ext cx="211137" cy="4667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94" name="Line 57">
              <a:extLst>
                <a:ext uri="{FF2B5EF4-FFF2-40B4-BE49-F238E27FC236}">
                  <a16:creationId xmlns:a16="http://schemas.microsoft.com/office/drawing/2014/main" id="{EE2F62DA-B0E0-48CC-A4CD-DFA95411B4B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V="1">
              <a:off x="9169660" y="4937700"/>
              <a:ext cx="211137" cy="4667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95" name="Line 58">
              <a:extLst>
                <a:ext uri="{FF2B5EF4-FFF2-40B4-BE49-F238E27FC236}">
                  <a16:creationId xmlns:a16="http://schemas.microsoft.com/office/drawing/2014/main" id="{7562B824-2E9B-4BA7-A610-29AB9CD21E7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V="1">
              <a:off x="7199572" y="4937700"/>
              <a:ext cx="211138" cy="4667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97" name="Line 60">
              <a:extLst>
                <a:ext uri="{FF2B5EF4-FFF2-40B4-BE49-F238E27FC236}">
                  <a16:creationId xmlns:a16="http://schemas.microsoft.com/office/drawing/2014/main" id="{F2596914-ABE8-481A-902B-9873310DAF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88835" y="4937700"/>
              <a:ext cx="211137" cy="4667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99" name="Line 62">
              <a:extLst>
                <a:ext uri="{FF2B5EF4-FFF2-40B4-BE49-F238E27FC236}">
                  <a16:creationId xmlns:a16="http://schemas.microsoft.com/office/drawing/2014/main" id="{01CAC769-1F2B-4D25-AC88-290A68F7B8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204585" y="5933063"/>
              <a:ext cx="211137" cy="46513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00" name="Line 63">
              <a:extLst>
                <a:ext uri="{FF2B5EF4-FFF2-40B4-BE49-F238E27FC236}">
                  <a16:creationId xmlns:a16="http://schemas.microsoft.com/office/drawing/2014/main" id="{9C60B1B2-7329-4DF3-ABDA-6A1C1147F9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204585" y="3910588"/>
              <a:ext cx="211137" cy="4667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01" name="Line 64">
              <a:extLst>
                <a:ext uri="{FF2B5EF4-FFF2-40B4-BE49-F238E27FC236}">
                  <a16:creationId xmlns:a16="http://schemas.microsoft.com/office/drawing/2014/main" id="{A534A550-B63C-4531-9A37-7552038448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2872" y="4937700"/>
              <a:ext cx="211138" cy="4667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03" name="Line 66">
              <a:extLst>
                <a:ext uri="{FF2B5EF4-FFF2-40B4-BE49-F238E27FC236}">
                  <a16:creationId xmlns:a16="http://schemas.microsoft.com/office/drawing/2014/main" id="{107FA36E-69AF-4ABF-BEE6-7FEF5BC4B2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17035" y="3929638"/>
              <a:ext cx="211137" cy="46513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04" name="Line 67">
              <a:extLst>
                <a:ext uri="{FF2B5EF4-FFF2-40B4-BE49-F238E27FC236}">
                  <a16:creationId xmlns:a16="http://schemas.microsoft.com/office/drawing/2014/main" id="{39C7C6F0-EEAB-4C0E-9F8F-5004598AC1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53547" y="5896550"/>
              <a:ext cx="211138" cy="4667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05" name="椭圆 104">
              <a:extLst>
                <a:ext uri="{FF2B5EF4-FFF2-40B4-BE49-F238E27FC236}">
                  <a16:creationId xmlns:a16="http://schemas.microsoft.com/office/drawing/2014/main" id="{94EF4D7D-74E8-4F5E-8E35-F1F8D4057435}"/>
                </a:ext>
              </a:extLst>
            </p:cNvPr>
            <p:cNvSpPr/>
            <p:nvPr/>
          </p:nvSpPr>
          <p:spPr bwMode="auto">
            <a:xfrm rot="10800000">
              <a:off x="8534806" y="4912254"/>
              <a:ext cx="540000" cy="540000"/>
            </a:xfrm>
            <a:prstGeom prst="ellipse">
              <a:avLst/>
            </a:prstGeom>
            <a:solidFill>
              <a:srgbClr val="FFFF00"/>
            </a:solidFill>
            <a:ln w="38100" cap="flat" cmpd="sng" algn="ctr">
              <a:solidFill>
                <a:srgbClr val="3333FF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06" name="Oval 18">
              <a:extLst>
                <a:ext uri="{FF2B5EF4-FFF2-40B4-BE49-F238E27FC236}">
                  <a16:creationId xmlns:a16="http://schemas.microsoft.com/office/drawing/2014/main" id="{8033CFDB-BD24-4E64-943A-9F480E01F19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721985" y="5094863"/>
              <a:ext cx="168275" cy="1730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7" name="Line 67">
              <a:extLst>
                <a:ext uri="{FF2B5EF4-FFF2-40B4-BE49-F238E27FC236}">
                  <a16:creationId xmlns:a16="http://schemas.microsoft.com/office/drawing/2014/main" id="{A6DA3F80-624F-4D64-AA92-EF8FAED326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85460" y="4950393"/>
              <a:ext cx="211138" cy="4667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108" name="矩形 107">
            <a:extLst>
              <a:ext uri="{FF2B5EF4-FFF2-40B4-BE49-F238E27FC236}">
                <a16:creationId xmlns:a16="http://schemas.microsoft.com/office/drawing/2014/main" id="{BC04A45B-0291-4EFB-AEF6-0A163451339A}"/>
              </a:ext>
            </a:extLst>
          </p:cNvPr>
          <p:cNvSpPr/>
          <p:nvPr/>
        </p:nvSpPr>
        <p:spPr>
          <a:xfrm>
            <a:off x="1797453" y="5652741"/>
            <a:ext cx="87858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ts val="1200"/>
              </a:spcBef>
              <a:spcAft>
                <a:spcPts val="1200"/>
              </a:spcAft>
            </a:pPr>
            <a:r>
              <a:rPr lang="en-US" altLang="zh-CN" sz="2800" b="1" dirty="0">
                <a:solidFill>
                  <a:srgbClr val="0315BD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Cu-Cu spin antiferromagnetic fluctuations break the bonds and favor the metallization of </a:t>
            </a:r>
            <a:r>
              <a:rPr lang="el-GR" altLang="zh-CN" sz="2800" b="1" dirty="0">
                <a:solidFill>
                  <a:srgbClr val="0315BD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σ</a:t>
            </a:r>
            <a:r>
              <a:rPr lang="en-US" altLang="zh-CN" sz="2800" b="1" dirty="0">
                <a:solidFill>
                  <a:srgbClr val="0315BD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-electrons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矩形 110">
                <a:extLst>
                  <a:ext uri="{FF2B5EF4-FFF2-40B4-BE49-F238E27FC236}">
                    <a16:creationId xmlns:a16="http://schemas.microsoft.com/office/drawing/2014/main" id="{13CCB25B-D2C1-4B90-8DA4-AE360CA22182}"/>
                  </a:ext>
                </a:extLst>
              </p:cNvPr>
              <p:cNvSpPr/>
              <p:nvPr/>
            </p:nvSpPr>
            <p:spPr>
              <a:xfrm>
                <a:off x="8443741" y="1169888"/>
                <a:ext cx="2621968" cy="85266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Verdana"/>
                          <a:cs typeface="Times New Roman" panose="02020603050405020304" pitchFamily="18" charset="0"/>
                        </a:rPr>
                        <m:t>𝑯</m:t>
                      </m:r>
                      <m:r>
                        <a:rPr lang="en-US" altLang="zh-CN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Verdana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CN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Verdana"/>
                          <a:cs typeface="Times New Roman" panose="02020603050405020304" pitchFamily="18" charset="0"/>
                        </a:rPr>
                        <m:t>𝑱</m:t>
                      </m:r>
                      <m:sSub>
                        <m:sSubPr>
                          <m:ctrlPr>
                            <a:rPr lang="en-US" altLang="zh-CN" sz="3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Verdana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3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Verdana"/>
                              <a:cs typeface="Times New Roman" panose="020206030504050203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altLang="zh-CN" sz="3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Verdana"/>
                              <a:cs typeface="Times New Roman" panose="020206030504050203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altLang="zh-CN" sz="3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Verdana"/>
                          <a:cs typeface="Times New Roman" panose="020206030504050203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altLang="zh-CN" sz="3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Verdana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3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Verdana"/>
                              <a:cs typeface="Times New Roman" panose="020206030504050203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altLang="zh-CN" sz="3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Verdana"/>
                              <a:cs typeface="Times New Roman" panose="02020603050405020304" pitchFamily="18" charset="0"/>
                            </a:rPr>
                            <m:t>𝒋</m:t>
                          </m:r>
                        </m:sub>
                      </m:sSub>
                    </m:oMath>
                  </m:oMathPara>
                </a14:m>
                <a:endParaRPr lang="en-US" altLang="zh-CN" sz="3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Verdan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1" name="矩形 110">
                <a:extLst>
                  <a:ext uri="{FF2B5EF4-FFF2-40B4-BE49-F238E27FC236}">
                    <a16:creationId xmlns:a16="http://schemas.microsoft.com/office/drawing/2014/main" id="{13CCB25B-D2C1-4B90-8DA4-AE360CA221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3741" y="1169888"/>
                <a:ext cx="2621968" cy="8526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矩形 113">
            <a:extLst>
              <a:ext uri="{FF2B5EF4-FFF2-40B4-BE49-F238E27FC236}">
                <a16:creationId xmlns:a16="http://schemas.microsoft.com/office/drawing/2014/main" id="{01840EA0-2DC9-4EF0-A5A2-5D5013298BDF}"/>
              </a:ext>
            </a:extLst>
          </p:cNvPr>
          <p:cNvSpPr/>
          <p:nvPr/>
        </p:nvSpPr>
        <p:spPr>
          <a:xfrm>
            <a:off x="473589" y="996593"/>
            <a:ext cx="11244822" cy="450008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192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06073" y="6066590"/>
            <a:ext cx="10779854" cy="461665"/>
          </a:xfrm>
          <a:prstGeom prst="rect">
            <a:avLst/>
          </a:prstGeom>
          <a:solidFill>
            <a:srgbClr val="0238B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  <a:sym typeface="Symbol"/>
              </a:rPr>
              <a:t>-band is located below the Fermi level, 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contribution to conductivity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907" y="2255750"/>
            <a:ext cx="3310110" cy="2716226"/>
          </a:xfrm>
          <a:prstGeom prst="rect">
            <a:avLst/>
          </a:prstGeom>
        </p:spPr>
      </p:pic>
      <p:sp>
        <p:nvSpPr>
          <p:cNvPr id="15" name="TextBox 8"/>
          <p:cNvSpPr txBox="1"/>
          <p:nvPr/>
        </p:nvSpPr>
        <p:spPr>
          <a:xfrm>
            <a:off x="628896" y="1145112"/>
            <a:ext cx="1481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graphite</a:t>
            </a:r>
            <a:endParaRPr lang="zh-CN" altLang="en-US" sz="2800" b="1" dirty="0">
              <a:solidFill>
                <a:srgbClr val="0238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C87D90B-D63B-4617-A5EE-4D4B29E1032F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Metallizing 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-electrons: </a:t>
            </a:r>
            <a:r>
              <a:rPr lang="en-US" altLang="zh-CN" sz="3600" dirty="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MgB</a:t>
            </a:r>
            <a:r>
              <a:rPr lang="en-US" altLang="zh-CN" sz="3600" baseline="-25000" dirty="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2</a:t>
            </a:r>
            <a:endParaRPr lang="zh-CN" altLang="en-US" sz="36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1">
            <a:extLst>
              <a:ext uri="{FF2B5EF4-FFF2-40B4-BE49-F238E27FC236}">
                <a16:creationId xmlns:a16="http://schemas.microsoft.com/office/drawing/2014/main" id="{63AA5AC0-4721-48A2-A63C-63B16F1B4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32411" y="1601061"/>
            <a:ext cx="6185481" cy="3839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AA48868F-CB5B-42EA-9480-B2CC8D23079F}"/>
              </a:ext>
            </a:extLst>
          </p:cNvPr>
          <p:cNvGrpSpPr/>
          <p:nvPr/>
        </p:nvGrpSpPr>
        <p:grpSpPr>
          <a:xfrm>
            <a:off x="6631121" y="3222727"/>
            <a:ext cx="5269212" cy="824769"/>
            <a:chOff x="6325433" y="3222727"/>
            <a:chExt cx="5269212" cy="824769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6BA06F20-BEA1-411C-98B7-0CAA7E56E14C}"/>
                </a:ext>
              </a:extLst>
            </p:cNvPr>
            <p:cNvSpPr/>
            <p:nvPr/>
          </p:nvSpPr>
          <p:spPr>
            <a:xfrm>
              <a:off x="6325433" y="3222727"/>
              <a:ext cx="5269212" cy="82476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9BC68AF-04C3-4CBF-AC67-30A492EC15C6}"/>
                </a:ext>
              </a:extLst>
            </p:cNvPr>
            <p:cNvSpPr/>
            <p:nvPr/>
          </p:nvSpPr>
          <p:spPr>
            <a:xfrm>
              <a:off x="7935194" y="3373501"/>
              <a:ext cx="144783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  <a:sym typeface="Symbol"/>
                </a:rPr>
                <a:t>-bands </a:t>
              </a:r>
              <a:endPara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8CD89A68-2EE8-4E5E-8C40-AB3A27AF5F43}"/>
              </a:ext>
            </a:extLst>
          </p:cNvPr>
          <p:cNvSpPr/>
          <p:nvPr/>
        </p:nvSpPr>
        <p:spPr>
          <a:xfrm>
            <a:off x="9025152" y="2003012"/>
            <a:ext cx="14285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  <a:sym typeface="Symbol"/>
              </a:rPr>
              <a:t>-bands 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223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6C87D90B-D63B-4617-A5EE-4D4B29E1032F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Can We Lift 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-electrons to the Fermi Level?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4B1E83D3-6F03-4990-8198-C23435879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757" y="1463991"/>
            <a:ext cx="5695514" cy="400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85E7D26B-F279-432D-9281-690E7A7A0EEA}"/>
              </a:ext>
            </a:extLst>
          </p:cNvPr>
          <p:cNvGrpSpPr/>
          <p:nvPr/>
        </p:nvGrpSpPr>
        <p:grpSpPr>
          <a:xfrm>
            <a:off x="544059" y="2448982"/>
            <a:ext cx="5269212" cy="824769"/>
            <a:chOff x="6325433" y="3222727"/>
            <a:chExt cx="5269212" cy="824769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389621F0-F178-428C-8E91-71AB03474C89}"/>
                </a:ext>
              </a:extLst>
            </p:cNvPr>
            <p:cNvSpPr/>
            <p:nvPr/>
          </p:nvSpPr>
          <p:spPr>
            <a:xfrm>
              <a:off x="6325433" y="3222727"/>
              <a:ext cx="5269212" cy="82476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A91E92FF-13B1-49D2-B3A1-D3D4F21F691C}"/>
                </a:ext>
              </a:extLst>
            </p:cNvPr>
            <p:cNvSpPr/>
            <p:nvPr/>
          </p:nvSpPr>
          <p:spPr>
            <a:xfrm>
              <a:off x="7884746" y="3373501"/>
              <a:ext cx="144783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  <a:sym typeface="Symbol"/>
                </a:rPr>
                <a:t>-bands </a:t>
              </a:r>
              <a:endPara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4" name="Picture 1">
            <a:extLst>
              <a:ext uri="{FF2B5EF4-FFF2-40B4-BE49-F238E27FC236}">
                <a16:creationId xmlns:a16="http://schemas.microsoft.com/office/drawing/2014/main" id="{41195A83-7593-4C8E-AE16-D864B3D0E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32411" y="1601061"/>
            <a:ext cx="6185481" cy="3839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9FB892F7-6454-4CE4-B56E-333492E67965}"/>
              </a:ext>
            </a:extLst>
          </p:cNvPr>
          <p:cNvGrpSpPr/>
          <p:nvPr/>
        </p:nvGrpSpPr>
        <p:grpSpPr>
          <a:xfrm>
            <a:off x="6631121" y="3222727"/>
            <a:ext cx="5269212" cy="824769"/>
            <a:chOff x="6325433" y="3222727"/>
            <a:chExt cx="5269212" cy="824769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83FC3E9F-3FD7-4C68-A376-F43B96B7A3F5}"/>
                </a:ext>
              </a:extLst>
            </p:cNvPr>
            <p:cNvSpPr/>
            <p:nvPr/>
          </p:nvSpPr>
          <p:spPr>
            <a:xfrm>
              <a:off x="6325433" y="3222727"/>
              <a:ext cx="5269212" cy="82476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239629AD-B606-42AA-B02E-5F620DD0256D}"/>
                </a:ext>
              </a:extLst>
            </p:cNvPr>
            <p:cNvSpPr/>
            <p:nvPr/>
          </p:nvSpPr>
          <p:spPr>
            <a:xfrm>
              <a:off x="7935266" y="3373501"/>
              <a:ext cx="144783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  <a:sym typeface="Symbol"/>
                </a:rPr>
                <a:t>-bands </a:t>
              </a:r>
              <a:endPara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CA420A6B-5697-4F7F-A5FC-080FADB02C7D}"/>
              </a:ext>
            </a:extLst>
          </p:cNvPr>
          <p:cNvSpPr/>
          <p:nvPr/>
        </p:nvSpPr>
        <p:spPr>
          <a:xfrm>
            <a:off x="9025152" y="2003012"/>
            <a:ext cx="14285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  <a:sym typeface="Symbol"/>
              </a:rPr>
              <a:t>-bands 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9BA031AF-9271-49A6-BC6B-4343B7194EC5}"/>
              </a:ext>
            </a:extLst>
          </p:cNvPr>
          <p:cNvCxnSpPr/>
          <p:nvPr/>
        </p:nvCxnSpPr>
        <p:spPr>
          <a:xfrm flipH="1" flipV="1">
            <a:off x="5802121" y="3068988"/>
            <a:ext cx="720484" cy="36001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18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6C87D90B-D63B-4617-A5EE-4D4B29E1032F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Can We Lift 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-electrons to the Fermi Level?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4B1E83D3-6F03-4990-8198-C23435879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757" y="1463991"/>
            <a:ext cx="5695514" cy="400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85E7D26B-F279-432D-9281-690E7A7A0EEA}"/>
              </a:ext>
            </a:extLst>
          </p:cNvPr>
          <p:cNvGrpSpPr/>
          <p:nvPr/>
        </p:nvGrpSpPr>
        <p:grpSpPr>
          <a:xfrm>
            <a:off x="544059" y="2448982"/>
            <a:ext cx="5269212" cy="824769"/>
            <a:chOff x="6325433" y="3222727"/>
            <a:chExt cx="5269212" cy="824769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389621F0-F178-428C-8E91-71AB03474C89}"/>
                </a:ext>
              </a:extLst>
            </p:cNvPr>
            <p:cNvSpPr/>
            <p:nvPr/>
          </p:nvSpPr>
          <p:spPr>
            <a:xfrm>
              <a:off x="6325433" y="3222727"/>
              <a:ext cx="5269212" cy="82476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A91E92FF-13B1-49D2-B3A1-D3D4F21F691C}"/>
                </a:ext>
              </a:extLst>
            </p:cNvPr>
            <p:cNvSpPr/>
            <p:nvPr/>
          </p:nvSpPr>
          <p:spPr>
            <a:xfrm>
              <a:off x="7884746" y="3373501"/>
              <a:ext cx="144783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  <a:sym typeface="Symbol"/>
                </a:rPr>
                <a:t>-bands </a:t>
              </a:r>
              <a:endPara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TextBox 19">
            <a:extLst>
              <a:ext uri="{FF2B5EF4-FFF2-40B4-BE49-F238E27FC236}">
                <a16:creationId xmlns:a16="http://schemas.microsoft.com/office/drawing/2014/main" id="{FC0D2671-02CF-4511-8254-C58B8ACBAB7F}"/>
              </a:ext>
            </a:extLst>
          </p:cNvPr>
          <p:cNvSpPr txBox="1"/>
          <p:nvPr/>
        </p:nvSpPr>
        <p:spPr>
          <a:xfrm>
            <a:off x="9862420" y="1925761"/>
            <a:ext cx="10422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MgB</a:t>
            </a:r>
            <a:r>
              <a:rPr lang="en-US" sz="2800" baseline="-25000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800" dirty="0">
              <a:solidFill>
                <a:srgbClr val="0238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95E9A4E-531A-4D38-81C1-4EDC7F3B9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061" y="1329940"/>
            <a:ext cx="2414228" cy="2238083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18031CE6-537D-4CAE-BEE6-ED1B3856AF44}"/>
              </a:ext>
            </a:extLst>
          </p:cNvPr>
          <p:cNvSpPr txBox="1"/>
          <p:nvPr/>
        </p:nvSpPr>
        <p:spPr>
          <a:xfrm>
            <a:off x="6524884" y="4066537"/>
            <a:ext cx="4925664" cy="224676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couples stronger with the 2p 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-electrons and the 2p -electrons, which lowers the Fermi level of -bands --- effectively lifting the -bands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CB8473E9-394B-4FEA-8F79-D979DC959791}"/>
              </a:ext>
            </a:extLst>
          </p:cNvPr>
          <p:cNvSpPr txBox="1"/>
          <p:nvPr/>
        </p:nvSpPr>
        <p:spPr>
          <a:xfrm>
            <a:off x="993755" y="608103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JM An &amp; WE Pickett, PRL 86, 4366 (2001)</a:t>
            </a:r>
            <a:endParaRPr lang="zh-CN" altLang="en-US" dirty="0">
              <a:solidFill>
                <a:srgbClr val="0E0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2338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6C87D90B-D63B-4617-A5EE-4D4B29E1032F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Can We Lift 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-electrons to the Fermi Level?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FC0D2671-02CF-4511-8254-C58B8ACBAB7F}"/>
              </a:ext>
            </a:extLst>
          </p:cNvPr>
          <p:cNvSpPr txBox="1"/>
          <p:nvPr/>
        </p:nvSpPr>
        <p:spPr>
          <a:xfrm>
            <a:off x="9862420" y="1925761"/>
            <a:ext cx="10422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MgB</a:t>
            </a:r>
            <a:r>
              <a:rPr lang="en-US" sz="2800" baseline="-25000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800" dirty="0">
              <a:solidFill>
                <a:srgbClr val="0238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95E9A4E-531A-4D38-81C1-4EDC7F3B9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061" y="1329940"/>
            <a:ext cx="2414228" cy="2238083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18031CE6-537D-4CAE-BEE6-ED1B3856AF44}"/>
              </a:ext>
            </a:extLst>
          </p:cNvPr>
          <p:cNvSpPr txBox="1"/>
          <p:nvPr/>
        </p:nvSpPr>
        <p:spPr>
          <a:xfrm>
            <a:off x="6524884" y="4066537"/>
            <a:ext cx="4925664" cy="224676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couples stronger with the 2p 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-electrons and the 2p -electrons, which lowers the Fermi level of -bands --- effectively lifting the -bands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DC9402F-1263-40CC-98A3-99B77869ADF3}"/>
              </a:ext>
            </a:extLst>
          </p:cNvPr>
          <p:cNvGrpSpPr/>
          <p:nvPr/>
        </p:nvGrpSpPr>
        <p:grpSpPr>
          <a:xfrm>
            <a:off x="482141" y="1423670"/>
            <a:ext cx="5399813" cy="4010659"/>
            <a:chOff x="307367" y="1222087"/>
            <a:chExt cx="3162300" cy="2771775"/>
          </a:xfrm>
        </p:grpSpPr>
        <p:pic>
          <p:nvPicPr>
            <p:cNvPr id="19" name="Picture 4">
              <a:extLst>
                <a:ext uri="{FF2B5EF4-FFF2-40B4-BE49-F238E27FC236}">
                  <a16:creationId xmlns:a16="http://schemas.microsoft.com/office/drawing/2014/main" id="{8029478B-780A-483D-B374-EC1D09CFA7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7367" y="1222087"/>
              <a:ext cx="3162300" cy="277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EFAFDEE-8248-4F9F-92D3-D771FF8C3A55}"/>
                </a:ext>
              </a:extLst>
            </p:cNvPr>
            <p:cNvSpPr txBox="1"/>
            <p:nvPr/>
          </p:nvSpPr>
          <p:spPr>
            <a:xfrm>
              <a:off x="2010144" y="2391825"/>
              <a:ext cx="1321056" cy="819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err="1"/>
                <a:t>T</a:t>
              </a:r>
              <a:r>
                <a:rPr lang="en-US" altLang="zh-CN" sz="2000" baseline="-25000" dirty="0" err="1"/>
                <a:t>c</a:t>
              </a:r>
              <a:r>
                <a:rPr lang="en-US" altLang="zh-CN" sz="2000" dirty="0"/>
                <a:t> = 39 K</a:t>
              </a:r>
              <a:endParaRPr lang="zh-CN" altLang="en-US" sz="2000" dirty="0"/>
            </a:p>
          </p:txBody>
        </p:sp>
      </p:grpSp>
      <p:sp>
        <p:nvSpPr>
          <p:cNvPr id="21" name="TextBox 22">
            <a:extLst>
              <a:ext uri="{FF2B5EF4-FFF2-40B4-BE49-F238E27FC236}">
                <a16:creationId xmlns:a16="http://schemas.microsoft.com/office/drawing/2014/main" id="{343E647C-6117-4EAC-B19B-2E808AE2301A}"/>
              </a:ext>
            </a:extLst>
          </p:cNvPr>
          <p:cNvSpPr txBox="1"/>
          <p:nvPr/>
        </p:nvSpPr>
        <p:spPr>
          <a:xfrm>
            <a:off x="1235910" y="5841907"/>
            <a:ext cx="417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 </a:t>
            </a:r>
            <a:r>
              <a:rPr lang="en-US" altLang="zh-CN" dirty="0" err="1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Nagamatsu</a:t>
            </a:r>
            <a:r>
              <a:rPr lang="en-US" altLang="zh-CN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i="1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al., </a:t>
            </a:r>
            <a:r>
              <a:rPr lang="en-US" altLang="zh-CN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Nature 410, 63 (2001)</a:t>
            </a:r>
          </a:p>
        </p:txBody>
      </p:sp>
    </p:spTree>
    <p:extLst>
      <p:ext uri="{BB962C8B-B14F-4D97-AF65-F5344CB8AC3E}">
        <p14:creationId xmlns:p14="http://schemas.microsoft.com/office/powerpoint/2010/main" val="278558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 r="30970" b="5534"/>
          <a:stretch>
            <a:fillRect/>
          </a:stretch>
        </p:blipFill>
        <p:spPr bwMode="auto">
          <a:xfrm>
            <a:off x="538942" y="1326597"/>
            <a:ext cx="4758459" cy="439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矩形 1"/>
          <p:cNvSpPr/>
          <p:nvPr/>
        </p:nvSpPr>
        <p:spPr>
          <a:xfrm>
            <a:off x="2277876" y="6266319"/>
            <a:ext cx="8734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 Bernstein, CS </a:t>
            </a:r>
            <a:r>
              <a:rPr lang="en-US" altLang="zh-CN" dirty="0" err="1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Hellberg</a:t>
            </a:r>
            <a:r>
              <a:rPr lang="en-US" altLang="zh-CN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MD Johannes, II </a:t>
            </a:r>
            <a:r>
              <a:rPr lang="en-US" altLang="zh-CN" dirty="0" err="1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Mazin</a:t>
            </a:r>
            <a:r>
              <a:rPr lang="en-US" altLang="zh-CN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MJ </a:t>
            </a:r>
            <a:r>
              <a:rPr lang="en-US" altLang="zh-CN" dirty="0" err="1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Mehl</a:t>
            </a:r>
            <a:r>
              <a:rPr lang="en-US" altLang="zh-CN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PRB 91, 060511(R) (2015) </a:t>
            </a:r>
            <a:endParaRPr lang="zh-CN" altLang="en-US" dirty="0">
              <a:solidFill>
                <a:srgbClr val="0238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3869" y="2872301"/>
            <a:ext cx="2604296" cy="270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矩形 10"/>
          <p:cNvSpPr/>
          <p:nvPr/>
        </p:nvSpPr>
        <p:spPr>
          <a:xfrm>
            <a:off x="9978817" y="4658166"/>
            <a:ext cx="8162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77185" y="1326597"/>
            <a:ext cx="5707138" cy="130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“H</a:t>
            </a:r>
            <a:r>
              <a:rPr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has a record high </a:t>
            </a:r>
            <a:r>
              <a:rPr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Tc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due to its covalent bonds driven metallic”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8C20ECC-982E-4DF3-97F2-D7AF94361E25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Metallizing </a:t>
            </a:r>
            <a:r>
              <a:rPr lang="el-GR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σ</a:t>
            </a: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-electrons: </a:t>
            </a:r>
            <a:r>
              <a:rPr lang="en-US" altLang="zh-CN" sz="3600" dirty="0">
                <a:solidFill>
                  <a:srgbClr val="FFFF00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H-enriched Materials</a:t>
            </a:r>
            <a:endParaRPr lang="zh-CN" altLang="en-US" sz="3600" dirty="0">
              <a:solidFill>
                <a:srgbClr val="FFFF00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6396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3F8D928-55E1-49B9-B8DB-AA870833B7F9}"/>
              </a:ext>
            </a:extLst>
          </p:cNvPr>
          <p:cNvSpPr/>
          <p:nvPr/>
        </p:nvSpPr>
        <p:spPr>
          <a:xfrm>
            <a:off x="1121082" y="1064860"/>
            <a:ext cx="9841614" cy="2482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br>
              <a:rPr lang="en-US" altLang="zh-CN" sz="3600" dirty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</a:br>
            <a:r>
              <a:rPr lang="en-US" altLang="zh-CN" sz="3600" dirty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Theoretical predictions for a number of candidates of high-Tc superconductors</a:t>
            </a:r>
            <a:endParaRPr lang="zh-CN" altLang="en-US" sz="3600" dirty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38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065504" y="3890935"/>
            <a:ext cx="151676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-bands</a:t>
            </a:r>
            <a:endParaRPr lang="zh-CN" alt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767390" y="1504465"/>
            <a:ext cx="5663358" cy="3976990"/>
            <a:chOff x="0" y="4000504"/>
            <a:chExt cx="2927350" cy="1889125"/>
          </a:xfrm>
        </p:grpSpPr>
        <p:pic>
          <p:nvPicPr>
            <p:cNvPr id="15" name="Picture 3" descr="C:\Users\wizards\AppData\Roaming\Tencent\Users\308373886\QQ\WinTemp\RichOle\4W`RDF1B7TO1GX{Z8%]Y(5W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4000504"/>
              <a:ext cx="2927350" cy="1728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2" descr="C:\Users\wizards\AppData\Roaming\Tencent\Users\308373886\QQ\WinTemp\RichOle\1RQ}KSRH~ZM]HTM07FQXN6R.jpg"/>
            <p:cNvPicPr>
              <a:picLocks noChangeAspect="1" noChangeArrowheads="1"/>
            </p:cNvPicPr>
            <p:nvPr/>
          </p:nvPicPr>
          <p:blipFill>
            <a:blip r:embed="rId4"/>
            <a:srcRect l="51038" t="2646"/>
            <a:stretch>
              <a:fillRect/>
            </a:stretch>
          </p:blipFill>
          <p:spPr bwMode="auto">
            <a:xfrm>
              <a:off x="735013" y="5675316"/>
              <a:ext cx="2181225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文本框 2"/>
          <p:cNvSpPr txBox="1"/>
          <p:nvPr/>
        </p:nvSpPr>
        <p:spPr>
          <a:xfrm>
            <a:off x="1247368" y="1072381"/>
            <a:ext cx="113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err="1">
                <a:latin typeface="Arial" panose="020B0604020202020204" pitchFamily="34" charset="0"/>
                <a:cs typeface="Arial" panose="020B0604020202020204" pitchFamily="34" charset="0"/>
              </a:rPr>
              <a:t>LiBC</a:t>
            </a:r>
            <a:endParaRPr lang="en-US" altLang="zh-CN" sz="2800" dirty="0">
              <a:solidFill>
                <a:srgbClr val="0E0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8603534" y="3227209"/>
            <a:ext cx="1474173" cy="76605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  <a:endCxn id="13" idx="1"/>
          </p:cNvCxnSpPr>
          <p:nvPr/>
        </p:nvCxnSpPr>
        <p:spPr>
          <a:xfrm>
            <a:off x="8154172" y="3495763"/>
            <a:ext cx="1911332" cy="65678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977D0D0F-0725-4ED0-AC00-D42C8D707A0B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1. Hole doped </a:t>
            </a:r>
            <a:r>
              <a:rPr lang="en-US" altLang="zh-CN" sz="3600" dirty="0" err="1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LiBC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08A5071A-6708-4358-ACE9-F8F4E04A5F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" t="2528" r="52533" b="5841"/>
          <a:stretch/>
        </p:blipFill>
        <p:spPr>
          <a:xfrm>
            <a:off x="373443" y="1803400"/>
            <a:ext cx="2959449" cy="337912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C2074DD-63F4-445C-BBF9-08C8EF89629A}"/>
              </a:ext>
            </a:extLst>
          </p:cNvPr>
          <p:cNvSpPr/>
          <p:nvPr/>
        </p:nvSpPr>
        <p:spPr>
          <a:xfrm>
            <a:off x="9304727" y="2378719"/>
            <a:ext cx="2451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0E0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 1.0 ~ 2.5 eV</a:t>
            </a:r>
            <a:endParaRPr lang="zh-CN" altLang="en-US" sz="2400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E6FC9CD-24B7-4DAA-AC46-B05F82D4E40B}"/>
              </a:ext>
            </a:extLst>
          </p:cNvPr>
          <p:cNvSpPr/>
          <p:nvPr/>
        </p:nvSpPr>
        <p:spPr>
          <a:xfrm>
            <a:off x="2361151" y="5577692"/>
            <a:ext cx="77043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 err="1"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LiBC</a:t>
            </a:r>
            <a:r>
              <a:rPr lang="en-US" altLang="zh-CN" sz="2800" dirty="0"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: </a:t>
            </a:r>
            <a:r>
              <a:rPr lang="el-GR" altLang="zh-CN" sz="2800" dirty="0"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σ</a:t>
            </a:r>
            <a:r>
              <a:rPr lang="en-US" altLang="zh-CN" sz="2800" dirty="0"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-electrons are on the top valence bands</a:t>
            </a:r>
            <a:endParaRPr lang="zh-CN" altLang="en-US" sz="2800" dirty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9A56F1A-C643-47E7-93F1-A711F1B8CCD9}"/>
              </a:ext>
            </a:extLst>
          </p:cNvPr>
          <p:cNvSpPr txBox="1"/>
          <p:nvPr/>
        </p:nvSpPr>
        <p:spPr>
          <a:xfrm>
            <a:off x="3604951" y="6244882"/>
            <a:ext cx="4734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JM An &amp; WE Pickett, PRL 86, 4366 (2001)</a:t>
            </a:r>
          </a:p>
        </p:txBody>
      </p:sp>
    </p:spTree>
    <p:extLst>
      <p:ext uri="{BB962C8B-B14F-4D97-AF65-F5344CB8AC3E}">
        <p14:creationId xmlns:p14="http://schemas.microsoft.com/office/powerpoint/2010/main" val="42715443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77D0D0F-0725-4ED0-AC00-D42C8D707A0B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Predicted Tc</a:t>
            </a:r>
            <a:endParaRPr lang="zh-CN" altLang="en-US" sz="3600" dirty="0">
              <a:solidFill>
                <a:srgbClr val="FFFF00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894EB53-09F5-4D7A-8A57-5C4161E244BD}"/>
              </a:ext>
            </a:extLst>
          </p:cNvPr>
          <p:cNvSpPr txBox="1"/>
          <p:nvPr/>
        </p:nvSpPr>
        <p:spPr>
          <a:xfrm>
            <a:off x="944074" y="1232059"/>
            <a:ext cx="192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Li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endParaRPr lang="en-US" altLang="zh-CN" sz="2800" dirty="0">
              <a:solidFill>
                <a:srgbClr val="0E0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12638CC9-02AA-487E-9213-1D6D1DB8EF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" t="2528" r="52533" b="5841"/>
          <a:stretch/>
        </p:blipFill>
        <p:spPr>
          <a:xfrm>
            <a:off x="427971" y="2046680"/>
            <a:ext cx="2959449" cy="3379120"/>
          </a:xfrm>
          <a:prstGeom prst="rect">
            <a:avLst/>
          </a:prstGeom>
        </p:spPr>
      </p:pic>
      <p:sp>
        <p:nvSpPr>
          <p:cNvPr id="32" name="TextBox 12">
            <a:extLst>
              <a:ext uri="{FF2B5EF4-FFF2-40B4-BE49-F238E27FC236}">
                <a16:creationId xmlns:a16="http://schemas.microsoft.com/office/drawing/2014/main" id="{7FBA6C0D-1CAB-45AF-B541-D41BC3B69E4F}"/>
              </a:ext>
            </a:extLst>
          </p:cNvPr>
          <p:cNvSpPr txBox="1"/>
          <p:nvPr/>
        </p:nvSpPr>
        <p:spPr>
          <a:xfrm>
            <a:off x="5635087" y="6191851"/>
            <a:ext cx="4734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JM An &amp; WE Pickett, PRL 86, 4366 (2001)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4CBB0D0-A3F7-48C6-A2DC-A335AEAD9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0538" y="1867618"/>
            <a:ext cx="4392221" cy="3639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95A9D224-D8EA-41BF-B09B-80CA2F675F92}"/>
              </a:ext>
            </a:extLst>
          </p:cNvPr>
          <p:cNvSpPr/>
          <p:nvPr/>
        </p:nvSpPr>
        <p:spPr>
          <a:xfrm>
            <a:off x="8811824" y="2211539"/>
            <a:ext cx="2325188" cy="260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Li</a:t>
            </a:r>
            <a:r>
              <a:rPr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BC:      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      = 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    </a:t>
            </a:r>
            <a:r>
              <a:rPr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* 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= 0.09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</a:t>
            </a:r>
            <a:r>
              <a:rPr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100 K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875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77D0D0F-0725-4ED0-AC00-D42C8D707A0B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Li deficiency Distorts </a:t>
            </a:r>
            <a:r>
              <a:rPr lang="en-US" altLang="zh-CN" sz="3600" dirty="0" err="1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LiBC</a:t>
            </a:r>
            <a:endParaRPr lang="zh-CN" altLang="en-US" sz="3600" dirty="0">
              <a:solidFill>
                <a:srgbClr val="FFFF00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894EB53-09F5-4D7A-8A57-5C4161E244BD}"/>
              </a:ext>
            </a:extLst>
          </p:cNvPr>
          <p:cNvSpPr txBox="1"/>
          <p:nvPr/>
        </p:nvSpPr>
        <p:spPr>
          <a:xfrm>
            <a:off x="944074" y="1232059"/>
            <a:ext cx="192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Li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endParaRPr lang="en-US" altLang="zh-CN" sz="2800" dirty="0">
              <a:solidFill>
                <a:srgbClr val="0E0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12638CC9-02AA-487E-9213-1D6D1DB8EF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" t="2528" r="52533" b="5841"/>
          <a:stretch/>
        </p:blipFill>
        <p:spPr>
          <a:xfrm>
            <a:off x="427971" y="2046680"/>
            <a:ext cx="2959449" cy="3379120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64CBB0D0-A3F7-48C6-A2DC-A335AEAD9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0538" y="1867618"/>
            <a:ext cx="4392221" cy="3639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 descr="C:\Users\wizards\AppData\Roaming\Tencent\Users\308373886\QQ\WinTemp\RichOle\6~72%)O[XYMED9X]]J)ORXF.jpg">
            <a:extLst>
              <a:ext uri="{FF2B5EF4-FFF2-40B4-BE49-F238E27FC236}">
                <a16:creationId xmlns:a16="http://schemas.microsoft.com/office/drawing/2014/main" id="{C1CC1263-4C63-4682-BC69-DB5FE864D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6983" y="1940493"/>
            <a:ext cx="3280839" cy="3142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EA1D276-CEEC-4594-A4E4-94C05EF381F5}"/>
              </a:ext>
            </a:extLst>
          </p:cNvPr>
          <p:cNvSpPr/>
          <p:nvPr/>
        </p:nvSpPr>
        <p:spPr>
          <a:xfrm>
            <a:off x="7419541" y="6143382"/>
            <a:ext cx="45462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 </a:t>
            </a:r>
            <a:r>
              <a:rPr lang="en-US" altLang="zh-CN" sz="2000" kern="0" dirty="0" err="1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Fogg</a:t>
            </a:r>
            <a:r>
              <a:rPr lang="en-US" altLang="zh-CN" sz="2000" kern="0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i="1" kern="0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al.,</a:t>
            </a:r>
            <a:r>
              <a:rPr lang="en-US" altLang="zh-CN" sz="2000" kern="0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JACS 128, 10043 (2006 )</a:t>
            </a:r>
            <a:endParaRPr lang="zh-CN" altLang="en-US" sz="2000" dirty="0">
              <a:solidFill>
                <a:srgbClr val="0E0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7AAC1F6-492F-46C9-9E95-C6CDF29448A0}"/>
              </a:ext>
            </a:extLst>
          </p:cNvPr>
          <p:cNvGrpSpPr/>
          <p:nvPr/>
        </p:nvGrpSpPr>
        <p:grpSpPr>
          <a:xfrm>
            <a:off x="4565347" y="1173014"/>
            <a:ext cx="3354056" cy="4703282"/>
            <a:chOff x="6716076" y="954858"/>
            <a:chExt cx="3800408" cy="5570486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0A176637-1FCB-410C-AC7F-F3E01A9CBD92}"/>
                </a:ext>
              </a:extLst>
            </p:cNvPr>
            <p:cNvCxnSpPr/>
            <p:nvPr/>
          </p:nvCxnSpPr>
          <p:spPr>
            <a:xfrm>
              <a:off x="6716076" y="954859"/>
              <a:ext cx="3800408" cy="557048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DC299324-66A8-445F-8271-2CB7F2EE5950}"/>
                </a:ext>
              </a:extLst>
            </p:cNvPr>
            <p:cNvCxnSpPr/>
            <p:nvPr/>
          </p:nvCxnSpPr>
          <p:spPr>
            <a:xfrm flipV="1">
              <a:off x="6752456" y="954858"/>
              <a:ext cx="3692020" cy="549847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802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3721FB4-29A8-46A2-87EE-F6155E10DD48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Can We Dope </a:t>
            </a:r>
            <a:r>
              <a:rPr lang="en-US" altLang="zh-CN" sz="36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LiBC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without Introducing Li Deficiency?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0F3EF05-F1CE-41B3-A985-70D36C21E082}"/>
              </a:ext>
            </a:extLst>
          </p:cNvPr>
          <p:cNvSpPr txBox="1"/>
          <p:nvPr/>
        </p:nvSpPr>
        <p:spPr>
          <a:xfrm>
            <a:off x="974554" y="1130310"/>
            <a:ext cx="192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err="1">
                <a:latin typeface="Arial" panose="020B0604020202020204" pitchFamily="34" charset="0"/>
                <a:cs typeface="Arial" panose="020B0604020202020204" pitchFamily="34" charset="0"/>
              </a:rPr>
              <a:t>LiBC</a:t>
            </a:r>
            <a:endParaRPr lang="en-US" altLang="zh-CN" sz="2800" dirty="0">
              <a:solidFill>
                <a:srgbClr val="0E0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CB2C93B-B5A4-417F-A8B2-5A55B18772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" t="2528" r="52533" b="5841"/>
          <a:stretch/>
        </p:blipFill>
        <p:spPr>
          <a:xfrm>
            <a:off x="306051" y="1970480"/>
            <a:ext cx="3368450" cy="3846120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F6DE1BE6-02D7-47CB-AD84-22FBDFD677D1}"/>
              </a:ext>
            </a:extLst>
          </p:cNvPr>
          <p:cNvGrpSpPr/>
          <p:nvPr/>
        </p:nvGrpSpPr>
        <p:grpSpPr>
          <a:xfrm>
            <a:off x="127175" y="1952414"/>
            <a:ext cx="3732224" cy="3224982"/>
            <a:chOff x="127175" y="1952414"/>
            <a:chExt cx="3732224" cy="322498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B1129DD-8F94-4007-940B-3D51E948F02A}"/>
                </a:ext>
              </a:extLst>
            </p:cNvPr>
            <p:cNvSpPr/>
            <p:nvPr/>
          </p:nvSpPr>
          <p:spPr>
            <a:xfrm>
              <a:off x="145043" y="1952414"/>
              <a:ext cx="3714356" cy="5829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800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C334A05-2D30-481A-9A39-626FBB186167}"/>
                </a:ext>
              </a:extLst>
            </p:cNvPr>
            <p:cNvSpPr/>
            <p:nvPr/>
          </p:nvSpPr>
          <p:spPr>
            <a:xfrm>
              <a:off x="127175" y="4534745"/>
              <a:ext cx="3714356" cy="642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7B2BA3B8-7CC1-4CDC-8EA7-E63D65A366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47" y="2535404"/>
            <a:ext cx="3492000" cy="1999341"/>
          </a:xfrm>
          <a:prstGeom prst="rect">
            <a:avLst/>
          </a:prstGeom>
          <a:ln>
            <a:noFill/>
          </a:ln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FC8B53C9-F31C-4049-96DB-CBBECB4CF911}"/>
              </a:ext>
            </a:extLst>
          </p:cNvPr>
          <p:cNvSpPr/>
          <p:nvPr/>
        </p:nvSpPr>
        <p:spPr>
          <a:xfrm>
            <a:off x="711190" y="1070531"/>
            <a:ext cx="2615908" cy="95410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endParaRPr lang="en-US" altLang="zh-CN" sz="2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28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Trilayer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LiB</a:t>
            </a:r>
            <a:r>
              <a:rPr lang="en-US" altLang="zh-CN" sz="28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28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DADF977-5073-4BE8-AB39-29D5B535A05A}"/>
              </a:ext>
            </a:extLst>
          </p:cNvPr>
          <p:cNvGrpSpPr/>
          <p:nvPr/>
        </p:nvGrpSpPr>
        <p:grpSpPr>
          <a:xfrm>
            <a:off x="4002539" y="831426"/>
            <a:ext cx="7318250" cy="4579830"/>
            <a:chOff x="4014004" y="1070531"/>
            <a:chExt cx="7768225" cy="5456989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E5336DD-43A7-4E39-BA76-053500870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4004" y="1070531"/>
              <a:ext cx="7768225" cy="5456989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AB14399-FE38-40D0-A740-1BD35FA1C731}"/>
                </a:ext>
              </a:extLst>
            </p:cNvPr>
            <p:cNvSpPr txBox="1"/>
            <p:nvPr/>
          </p:nvSpPr>
          <p:spPr>
            <a:xfrm>
              <a:off x="7542223" y="4862493"/>
              <a:ext cx="21125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000064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</a:t>
              </a:r>
              <a:r>
                <a:rPr lang="en-US" altLang="zh-CN" sz="2800" dirty="0">
                  <a:solidFill>
                    <a:srgbClr val="000064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-bands</a:t>
              </a:r>
              <a:endParaRPr lang="zh-CN" altLang="en-US" sz="2800" dirty="0">
                <a:solidFill>
                  <a:srgbClr val="0000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74D53F9A-298E-4329-B5DB-637934D985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160" y="5515887"/>
            <a:ext cx="6040520" cy="1275221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4C632BB2-9672-4EDD-809B-37E0C0693C1E}"/>
              </a:ext>
            </a:extLst>
          </p:cNvPr>
          <p:cNvSpPr/>
          <p:nvPr/>
        </p:nvSpPr>
        <p:spPr>
          <a:xfrm>
            <a:off x="306051" y="6181469"/>
            <a:ext cx="4087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Gao, Yan, Lu, Xiang,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arXiv: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1911.12690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377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FC8B53C9-F31C-4049-96DB-CBBECB4CF911}"/>
              </a:ext>
            </a:extLst>
          </p:cNvPr>
          <p:cNvSpPr/>
          <p:nvPr/>
        </p:nvSpPr>
        <p:spPr>
          <a:xfrm>
            <a:off x="711190" y="1070531"/>
            <a:ext cx="2615908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endParaRPr lang="en-US" altLang="zh-CN" sz="2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28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Trilayer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LiB</a:t>
            </a:r>
            <a:r>
              <a:rPr lang="en-US" altLang="zh-CN" sz="28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28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3721FB4-29A8-46A2-87EE-F6155E10DD48}"/>
              </a:ext>
            </a:extLst>
          </p:cNvPr>
          <p:cNvSpPr/>
          <p:nvPr/>
        </p:nvSpPr>
        <p:spPr>
          <a:xfrm>
            <a:off x="0" y="-16278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Trilayer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LiB</a:t>
            </a:r>
            <a:r>
              <a:rPr lang="en-US" altLang="zh-CN" sz="36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36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is structurally stable</a:t>
            </a:r>
            <a:endParaRPr lang="zh-CN" altLang="en-US" sz="36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B2BA3B8-7CC1-4CDC-8EA7-E63D65A36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47" y="2535404"/>
            <a:ext cx="3492000" cy="1999341"/>
          </a:xfrm>
          <a:prstGeom prst="rect">
            <a:avLst/>
          </a:prstGeom>
          <a:ln>
            <a:noFill/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7E5A943-C477-4E7A-BD60-8BC5CB235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621" y="1013681"/>
            <a:ext cx="7746183" cy="494895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CDA0547-6045-4D28-9C44-502417ACAA8C}"/>
              </a:ext>
            </a:extLst>
          </p:cNvPr>
          <p:cNvSpPr txBox="1"/>
          <p:nvPr/>
        </p:nvSpPr>
        <p:spPr>
          <a:xfrm>
            <a:off x="5291452" y="6161164"/>
            <a:ext cx="6174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0238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imaginary frequency in the spectrum</a:t>
            </a:r>
            <a:endParaRPr lang="zh-CN" altLang="en-US" sz="2400" dirty="0">
              <a:solidFill>
                <a:srgbClr val="0238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4346603D-5AB6-41D7-A9AB-8BF901F3AEEE}"/>
              </a:ext>
            </a:extLst>
          </p:cNvPr>
          <p:cNvSpPr/>
          <p:nvPr/>
        </p:nvSpPr>
        <p:spPr>
          <a:xfrm>
            <a:off x="7812000" y="2196000"/>
            <a:ext cx="1368000" cy="1368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1A3A2A2-2FE7-422E-B044-290C0D607C19}"/>
              </a:ext>
            </a:extLst>
          </p:cNvPr>
          <p:cNvSpPr/>
          <p:nvPr/>
        </p:nvSpPr>
        <p:spPr>
          <a:xfrm>
            <a:off x="306051" y="6181469"/>
            <a:ext cx="4087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Gao, Yan, Lu, Xiang,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arXiv: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1911.12690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9052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FC8B53C9-F31C-4049-96DB-CBBECB4CF911}"/>
              </a:ext>
            </a:extLst>
          </p:cNvPr>
          <p:cNvSpPr/>
          <p:nvPr/>
        </p:nvSpPr>
        <p:spPr>
          <a:xfrm>
            <a:off x="711190" y="1070531"/>
            <a:ext cx="2615908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endParaRPr lang="en-US" altLang="zh-CN" sz="2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28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Trilayer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LiB</a:t>
            </a:r>
            <a:r>
              <a:rPr lang="en-US" altLang="zh-CN" sz="28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28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3721FB4-29A8-46A2-87EE-F6155E10DD48}"/>
              </a:ext>
            </a:extLst>
          </p:cNvPr>
          <p:cNvSpPr/>
          <p:nvPr/>
        </p:nvSpPr>
        <p:spPr>
          <a:xfrm>
            <a:off x="0" y="-16278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Trilayer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LiB</a:t>
            </a:r>
            <a:r>
              <a:rPr lang="en-US" altLang="zh-CN" sz="36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36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is a Good High-Tc Candidate</a:t>
            </a:r>
            <a:endParaRPr lang="zh-CN" altLang="en-US" sz="36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B2BA3B8-7CC1-4CDC-8EA7-E63D65A36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47" y="2535404"/>
            <a:ext cx="3492000" cy="1999341"/>
          </a:xfrm>
          <a:prstGeom prst="rect">
            <a:avLst/>
          </a:prstGeom>
          <a:ln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5F7FEEF-45CD-45B1-9CC3-4196C6DAA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947" y="1376651"/>
            <a:ext cx="8326983" cy="368124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40F2880-E4F8-4294-A521-E30EE55009FA}"/>
              </a:ext>
            </a:extLst>
          </p:cNvPr>
          <p:cNvSpPr txBox="1"/>
          <p:nvPr/>
        </p:nvSpPr>
        <p:spPr>
          <a:xfrm>
            <a:off x="3780933" y="5432422"/>
            <a:ext cx="8327907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dirty="0">
                <a:solidFill>
                  <a:srgbClr val="0238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Superconducting energy gap as a function of temperature</a:t>
            </a: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solidFill>
                  <a:srgbClr val="0238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Obtained by solving </a:t>
            </a:r>
            <a:r>
              <a:rPr lang="en-US" altLang="zh-CN" sz="2400" dirty="0" err="1">
                <a:solidFill>
                  <a:srgbClr val="0238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Eliasberg</a:t>
            </a:r>
            <a:r>
              <a:rPr lang="en-US" altLang="zh-CN" sz="2400" dirty="0">
                <a:solidFill>
                  <a:srgbClr val="0238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equation  </a:t>
            </a:r>
            <a:endParaRPr lang="zh-CN" altLang="en-US" sz="2400" dirty="0">
              <a:solidFill>
                <a:srgbClr val="0238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0E08E42-39AC-4A9B-B0E7-81199EC1A305}"/>
              </a:ext>
            </a:extLst>
          </p:cNvPr>
          <p:cNvSpPr txBox="1"/>
          <p:nvPr/>
        </p:nvSpPr>
        <p:spPr>
          <a:xfrm>
            <a:off x="9307962" y="986252"/>
            <a:ext cx="2615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3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 92 K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209CCE0-BBF4-4D22-851B-B7230D27962F}"/>
              </a:ext>
            </a:extLst>
          </p:cNvPr>
          <p:cNvSpPr/>
          <p:nvPr/>
        </p:nvSpPr>
        <p:spPr>
          <a:xfrm>
            <a:off x="306051" y="6181469"/>
            <a:ext cx="4087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Gao, Yan, Lu, Xiang,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arXiv: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1911.12690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0576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96386" y="1764940"/>
            <a:ext cx="5437833" cy="3299990"/>
            <a:chOff x="153750" y="1734994"/>
            <a:chExt cx="4358174" cy="2467530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3750" y="1734994"/>
              <a:ext cx="4358174" cy="1722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TextBox 16"/>
            <p:cNvSpPr txBox="1"/>
            <p:nvPr/>
          </p:nvSpPr>
          <p:spPr>
            <a:xfrm>
              <a:off x="1069942" y="3811292"/>
              <a:ext cx="2693521" cy="391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Li</a:t>
              </a:r>
              <a:r>
                <a:rPr lang="en-US" sz="28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en-US" sz="28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n-US" sz="28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 :   </a:t>
              </a:r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zh-CN" sz="28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  </a:t>
              </a:r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~ 50 K </a:t>
              </a:r>
              <a:endParaRPr lang="zh-CN" alt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694044" y="6200880"/>
            <a:ext cx="5261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altLang="zh-CN" sz="2000" dirty="0" err="1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en-US" altLang="zh-CN" sz="2000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ZY Lu, T Xiang, PRB 91, 045132 (2015)</a:t>
            </a:r>
            <a:endParaRPr lang="zh-CN" altLang="en-US" sz="2000" dirty="0">
              <a:solidFill>
                <a:srgbClr val="0E0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75699" y="5332704"/>
            <a:ext cx="11216301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Li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and Li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C:</a:t>
            </a:r>
            <a:r>
              <a:rPr lang="en-US" altLang="zh-CN" sz="2800" dirty="0"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 dope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holes without introducing lattice distortions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309451" y="1253983"/>
            <a:ext cx="5399152" cy="3826746"/>
            <a:chOff x="4775102" y="1446877"/>
            <a:chExt cx="3933860" cy="2693470"/>
          </a:xfrm>
        </p:grpSpPr>
        <p:pic>
          <p:nvPicPr>
            <p:cNvPr id="23" name="Picture 7" descr="C:\Users\mx\Desktop\supplementary_materia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75102" y="1446877"/>
              <a:ext cx="3933860" cy="2221020"/>
            </a:xfrm>
            <a:prstGeom prst="rect">
              <a:avLst/>
            </a:prstGeom>
            <a:noFill/>
          </p:spPr>
        </p:pic>
        <p:sp>
          <p:nvSpPr>
            <p:cNvPr id="24" name="TextBox 16"/>
            <p:cNvSpPr txBox="1"/>
            <p:nvPr/>
          </p:nvSpPr>
          <p:spPr>
            <a:xfrm>
              <a:off x="5846145" y="3772077"/>
              <a:ext cx="2344748" cy="3682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Li</a:t>
              </a:r>
              <a:r>
                <a:rPr lang="en-US" sz="28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en-US" sz="28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C:   </a:t>
              </a:r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zh-CN" sz="28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  </a:t>
              </a:r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~ 55 K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endPara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52536955-C11F-4C55-89DE-8D1332976B6F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Hole doped </a:t>
            </a:r>
            <a:r>
              <a:rPr lang="en-US" altLang="zh-CN" sz="3600" dirty="0" err="1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LiBC</a:t>
            </a: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: More suggestions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FF57F87-DBBF-416F-87AB-8D98847D672C}"/>
              </a:ext>
            </a:extLst>
          </p:cNvPr>
          <p:cNvSpPr/>
          <p:nvPr/>
        </p:nvSpPr>
        <p:spPr>
          <a:xfrm>
            <a:off x="363594" y="1311704"/>
            <a:ext cx="5503419" cy="387298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64F5F4F-F6DC-4B0B-B36F-836C8A9E9EB9}"/>
              </a:ext>
            </a:extLst>
          </p:cNvPr>
          <p:cNvSpPr/>
          <p:nvPr/>
        </p:nvSpPr>
        <p:spPr>
          <a:xfrm>
            <a:off x="6324989" y="1311703"/>
            <a:ext cx="5503419" cy="387298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82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3721FB4-29A8-46A2-87EE-F6155E10DD48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Materials analog to the </a:t>
            </a:r>
            <a:r>
              <a:rPr lang="en-US" altLang="zh-C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cuprates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3" descr="Structure">
            <a:extLst>
              <a:ext uri="{FF2B5EF4-FFF2-40B4-BE49-F238E27FC236}">
                <a16:creationId xmlns:a16="http://schemas.microsoft.com/office/drawing/2014/main" id="{CB4641EF-0232-4039-A5A1-F3960A9A2A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65266"/>
          <a:stretch/>
        </p:blipFill>
        <p:spPr bwMode="auto">
          <a:xfrm>
            <a:off x="538159" y="1108637"/>
            <a:ext cx="1748911" cy="3853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3A4F8E4-530F-4F32-AB01-748E1CE009CF}"/>
              </a:ext>
            </a:extLst>
          </p:cNvPr>
          <p:cNvSpPr txBox="1"/>
          <p:nvPr/>
        </p:nvSpPr>
        <p:spPr>
          <a:xfrm>
            <a:off x="3036719" y="4494704"/>
            <a:ext cx="220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err="1">
                <a:latin typeface="Arial" panose="020B0604020202020204" pitchFamily="34" charset="0"/>
                <a:cs typeface="Arial" panose="020B0604020202020204" pitchFamily="34" charset="0"/>
              </a:rPr>
              <a:t>Cuprate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SC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920C3EB-D7CF-4759-A5ED-0E300124E7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98"/>
          <a:stretch/>
        </p:blipFill>
        <p:spPr bwMode="auto">
          <a:xfrm>
            <a:off x="9938289" y="1191261"/>
            <a:ext cx="1488038" cy="3771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DD92832-1FA5-407D-B0FF-C481A5F5669A}"/>
              </a:ext>
            </a:extLst>
          </p:cNvPr>
          <p:cNvSpPr txBox="1"/>
          <p:nvPr/>
        </p:nvSpPr>
        <p:spPr>
          <a:xfrm>
            <a:off x="6735828" y="4511214"/>
            <a:ext cx="2685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Iron-based SC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E8B1F6E3-7E51-4D0C-924D-9D53F4F8B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664" y="1893411"/>
            <a:ext cx="2535906" cy="2577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99927133-2796-473A-B359-D2C9AC4E1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144" y="2051413"/>
            <a:ext cx="2257262" cy="2345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80754A78-C05B-4B4A-B16D-26840CC5ED29}"/>
              </a:ext>
            </a:extLst>
          </p:cNvPr>
          <p:cNvSpPr/>
          <p:nvPr/>
        </p:nvSpPr>
        <p:spPr>
          <a:xfrm>
            <a:off x="433648" y="959867"/>
            <a:ext cx="5389927" cy="411185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C0DDD1D-4887-4238-9DF8-7C3F5F29F211}"/>
              </a:ext>
            </a:extLst>
          </p:cNvPr>
          <p:cNvSpPr/>
          <p:nvPr/>
        </p:nvSpPr>
        <p:spPr>
          <a:xfrm>
            <a:off x="6219261" y="959867"/>
            <a:ext cx="5389927" cy="411185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6B91D6A-2214-4F35-86FE-2240588614F2}"/>
              </a:ext>
            </a:extLst>
          </p:cNvPr>
          <p:cNvSpPr/>
          <p:nvPr/>
        </p:nvSpPr>
        <p:spPr>
          <a:xfrm>
            <a:off x="1344042" y="5376357"/>
            <a:ext cx="9869523" cy="1316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There is high chance to find metallized </a:t>
            </a:r>
            <a:r>
              <a:rPr lang="en-US" altLang="zh-CN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-bonding electrons in materials isostructural and isoelectronic to </a:t>
            </a:r>
            <a:r>
              <a:rPr lang="en-US" altLang="zh-CN" sz="24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cuprate</a:t>
            </a:r>
            <a:r>
              <a:rPr lang="en-US" altLang="zh-CN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 superconductors</a:t>
            </a: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They may become high-Tc SC by doping</a:t>
            </a:r>
            <a:endParaRPr lang="en-US" altLang="zh-CN" sz="2400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DEF5E7D-134F-4655-B575-A8D84CF5EB11}"/>
              </a:ext>
            </a:extLst>
          </p:cNvPr>
          <p:cNvSpPr txBox="1"/>
          <p:nvPr/>
        </p:nvSpPr>
        <p:spPr>
          <a:xfrm>
            <a:off x="2803637" y="2306571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endParaRPr lang="zh-CN" altLang="en-US" sz="2400" dirty="0">
              <a:solidFill>
                <a:srgbClr val="0238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5AEE860-2B00-4455-81F7-D702D03D42C8}"/>
              </a:ext>
            </a:extLst>
          </p:cNvPr>
          <p:cNvSpPr txBox="1"/>
          <p:nvPr/>
        </p:nvSpPr>
        <p:spPr>
          <a:xfrm>
            <a:off x="3569392" y="1919004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sz="2400" dirty="0">
              <a:solidFill>
                <a:srgbClr val="0238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AEF296E-6865-43CA-8131-871CBA600B51}"/>
              </a:ext>
            </a:extLst>
          </p:cNvPr>
          <p:cNvSpPr txBox="1"/>
          <p:nvPr/>
        </p:nvSpPr>
        <p:spPr>
          <a:xfrm>
            <a:off x="6704481" y="238030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endParaRPr lang="zh-CN" altLang="en-US" sz="2400" dirty="0">
              <a:solidFill>
                <a:srgbClr val="0238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1AAC5A0-3870-4863-BFF8-CF01DF37FAA8}"/>
              </a:ext>
            </a:extLst>
          </p:cNvPr>
          <p:cNvSpPr txBox="1"/>
          <p:nvPr/>
        </p:nvSpPr>
        <p:spPr>
          <a:xfrm>
            <a:off x="7270379" y="197573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238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endParaRPr lang="zh-CN" altLang="en-US" sz="2400" dirty="0">
              <a:solidFill>
                <a:srgbClr val="0238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99A62B8-B0C4-40EC-817F-A01776B76168}"/>
              </a:ext>
            </a:extLst>
          </p:cNvPr>
          <p:cNvSpPr txBox="1"/>
          <p:nvPr/>
        </p:nvSpPr>
        <p:spPr>
          <a:xfrm>
            <a:off x="3290339" y="1122063"/>
            <a:ext cx="1715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plane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B45DF09-F71E-4B21-8313-311EDC43AF0C}"/>
              </a:ext>
            </a:extLst>
          </p:cNvPr>
          <p:cNvSpPr txBox="1"/>
          <p:nvPr/>
        </p:nvSpPr>
        <p:spPr>
          <a:xfrm>
            <a:off x="7165997" y="1127955"/>
            <a:ext cx="1763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layer</a:t>
            </a:r>
          </a:p>
        </p:txBody>
      </p:sp>
    </p:spTree>
    <p:extLst>
      <p:ext uri="{BB962C8B-B14F-4D97-AF65-F5344CB8AC3E}">
        <p14:creationId xmlns:p14="http://schemas.microsoft.com/office/powerpoint/2010/main" val="36102590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74788183-B082-4E51-92BF-D37C60D0A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9513" y="1023338"/>
            <a:ext cx="3764858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Nd</a:t>
            </a:r>
            <a:r>
              <a:rPr lang="en-US" altLang="zh-CN" sz="2400" b="1" baseline="-33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0.8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Sr</a:t>
            </a:r>
            <a:r>
              <a:rPr lang="en-US" altLang="zh-CN" sz="2400" b="1" baseline="-33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0.2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NiO</a:t>
            </a:r>
            <a:r>
              <a:rPr lang="en-US" altLang="zh-CN" sz="2400" b="1" baseline="-33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2</a:t>
            </a: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463D556A-29E5-4FF0-B750-D73D78678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591" y="1031082"/>
            <a:ext cx="3780038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Sr</a:t>
            </a:r>
            <a:r>
              <a:rPr lang="en-US" altLang="zh-CN" sz="2400" b="1" baseline="-33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2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RuO</a:t>
            </a:r>
            <a:r>
              <a:rPr lang="en-US" altLang="zh-CN" sz="2400" b="1" baseline="-33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4</a:t>
            </a:r>
          </a:p>
        </p:txBody>
      </p:sp>
      <p:sp>
        <p:nvSpPr>
          <p:cNvPr id="6149" name="Rectangle 4">
            <a:extLst>
              <a:ext uri="{FF2B5EF4-FFF2-40B4-BE49-F238E27FC236}">
                <a16:creationId xmlns:a16="http://schemas.microsoft.com/office/drawing/2014/main" id="{22D5BFBB-FAAE-4FFF-A764-0A38F587B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888" y="6335714"/>
            <a:ext cx="2373312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CN" altLang="en-US"/>
          </a:p>
        </p:txBody>
      </p:sp>
      <p:sp>
        <p:nvSpPr>
          <p:cNvPr id="6150" name="Rectangle 5">
            <a:extLst>
              <a:ext uri="{FF2B5EF4-FFF2-40B4-BE49-F238E27FC236}">
                <a16:creationId xmlns:a16="http://schemas.microsoft.com/office/drawing/2014/main" id="{CF48A3F9-B0B7-47FE-B099-C7997A871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1514" y="6321425"/>
            <a:ext cx="2085975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CN" altLang="en-US"/>
          </a:p>
        </p:txBody>
      </p:sp>
      <p:sp>
        <p:nvSpPr>
          <p:cNvPr id="6153" name="Rectangle 8">
            <a:extLst>
              <a:ext uri="{FF2B5EF4-FFF2-40B4-BE49-F238E27FC236}">
                <a16:creationId xmlns:a16="http://schemas.microsoft.com/office/drawing/2014/main" id="{89CEDCF8-F70F-453B-86B3-15D1F7428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19" y="5508000"/>
            <a:ext cx="2051050" cy="45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~ 2 K</a:t>
            </a:r>
          </a:p>
        </p:txBody>
      </p:sp>
      <p:sp>
        <p:nvSpPr>
          <p:cNvPr id="6154" name="Rectangle 9">
            <a:extLst>
              <a:ext uri="{FF2B5EF4-FFF2-40B4-BE49-F238E27FC236}">
                <a16:creationId xmlns:a16="http://schemas.microsoft.com/office/drawing/2014/main" id="{4AFA6323-8AB0-4F96-AC48-F2F2D25D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0129" y="5320506"/>
            <a:ext cx="3211513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n-US" altLang="zh-CN" sz="1600" b="1" i="1" dirty="0">
                <a:solidFill>
                  <a:srgbClr val="72BF44"/>
                </a:solidFill>
                <a:latin typeface="TeX Gyre Chorus" charset="0"/>
                <a:cs typeface="Arial" panose="020B0604020202020204" pitchFamily="34" charset="0"/>
              </a:rPr>
              <a:t> </a:t>
            </a:r>
            <a:endParaRPr lang="en-US" altLang="zh-CN" sz="1600" dirty="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158" name="Picture 13">
            <a:extLst>
              <a:ext uri="{FF2B5EF4-FFF2-40B4-BE49-F238E27FC236}">
                <a16:creationId xmlns:a16="http://schemas.microsoft.com/office/drawing/2014/main" id="{495B93D0-BF24-4518-82F9-C16A33251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412" y="1705959"/>
            <a:ext cx="1852396" cy="3378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FB7D3140-4CC3-4CB6-80CD-B6E22074CFC0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Superconducting materials isostructural to </a:t>
            </a:r>
            <a:r>
              <a:rPr lang="en-US" altLang="zh-C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cuprates</a:t>
            </a:r>
            <a:endParaRPr lang="en-US" altLang="zh-CN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1817743-ED41-4735-9FF6-F820A8989CBE}"/>
              </a:ext>
            </a:extLst>
          </p:cNvPr>
          <p:cNvSpPr/>
          <p:nvPr/>
        </p:nvSpPr>
        <p:spPr>
          <a:xfrm>
            <a:off x="670380" y="6372000"/>
            <a:ext cx="2807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Maeno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 et al., Nature (1994) 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747486F-FFAC-4F49-B8F1-1C97E7336C8B}"/>
              </a:ext>
            </a:extLst>
          </p:cNvPr>
          <p:cNvSpPr/>
          <p:nvPr/>
        </p:nvSpPr>
        <p:spPr>
          <a:xfrm>
            <a:off x="227629" y="977317"/>
            <a:ext cx="3780000" cy="578001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1E8D766-8BC3-4517-BFF6-954D7592FD10}"/>
              </a:ext>
            </a:extLst>
          </p:cNvPr>
          <p:cNvSpPr/>
          <p:nvPr/>
        </p:nvSpPr>
        <p:spPr>
          <a:xfrm>
            <a:off x="4195571" y="973232"/>
            <a:ext cx="3816000" cy="578001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47486F-FFAC-4F49-B8F1-1C97E7336C8B}"/>
              </a:ext>
            </a:extLst>
          </p:cNvPr>
          <p:cNvSpPr/>
          <p:nvPr/>
        </p:nvSpPr>
        <p:spPr>
          <a:xfrm>
            <a:off x="8184409" y="968679"/>
            <a:ext cx="3780000" cy="578001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5F6EA678-D461-4019-9D3B-683588898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9323" y="1025660"/>
            <a:ext cx="3780038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Sr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2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IrO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4</a:t>
            </a:r>
          </a:p>
        </p:txBody>
      </p:sp>
      <p:pic>
        <p:nvPicPr>
          <p:cNvPr id="23" name="Picture 13">
            <a:extLst>
              <a:ext uri="{FF2B5EF4-FFF2-40B4-BE49-F238E27FC236}">
                <a16:creationId xmlns:a16="http://schemas.microsoft.com/office/drawing/2014/main" id="{94C76457-09CD-42E2-AA5C-3CFB9A7B5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704" y="1681983"/>
            <a:ext cx="1852396" cy="3378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6539997-C1CD-498F-93C9-B506C4A79A3F}"/>
              </a:ext>
            </a:extLst>
          </p:cNvPr>
          <p:cNvSpPr/>
          <p:nvPr/>
        </p:nvSpPr>
        <p:spPr>
          <a:xfrm>
            <a:off x="5023050" y="6372000"/>
            <a:ext cx="2304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 Kim et al, PRL (2012)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3D38A98-C3F1-4FD1-9B77-D45833C9F812}"/>
              </a:ext>
            </a:extLst>
          </p:cNvPr>
          <p:cNvSpPr/>
          <p:nvPr/>
        </p:nvSpPr>
        <p:spPr>
          <a:xfrm>
            <a:off x="8917682" y="6372000"/>
            <a:ext cx="2313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Li et al., Nature (2019)</a:t>
            </a:r>
            <a:endParaRPr lang="zh-CN" altLang="en-US" dirty="0"/>
          </a:p>
        </p:txBody>
      </p:sp>
      <p:sp>
        <p:nvSpPr>
          <p:cNvPr id="26" name="Rectangle 8">
            <a:extLst>
              <a:ext uri="{FF2B5EF4-FFF2-40B4-BE49-F238E27FC236}">
                <a16:creationId xmlns:a16="http://schemas.microsoft.com/office/drawing/2014/main" id="{196F02F8-A518-493E-9C0A-857216039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9323" y="5319734"/>
            <a:ext cx="3802248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~ 50 K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?</a:t>
            </a:r>
          </a:p>
          <a:p>
            <a:pPr algn="ctr" eaLnBrk="1">
              <a:lnSpc>
                <a:spcPct val="10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STM, no transport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23DCB0F2-B5C6-4964-9B7A-D1E4B681E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7127" y="5508000"/>
            <a:ext cx="3802248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~ 9 - 15 K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41E22FE-DD1C-4862-BD39-86AC7898F8BD}"/>
              </a:ext>
            </a:extLst>
          </p:cNvPr>
          <p:cNvGrpSpPr/>
          <p:nvPr/>
        </p:nvGrpSpPr>
        <p:grpSpPr>
          <a:xfrm>
            <a:off x="8370526" y="1705959"/>
            <a:ext cx="3403567" cy="3403017"/>
            <a:chOff x="8370526" y="1705959"/>
            <a:chExt cx="3403567" cy="3403017"/>
          </a:xfrm>
        </p:grpSpPr>
        <p:pic>
          <p:nvPicPr>
            <p:cNvPr id="6159" name="Picture 14">
              <a:extLst>
                <a:ext uri="{FF2B5EF4-FFF2-40B4-BE49-F238E27FC236}">
                  <a16:creationId xmlns:a16="http://schemas.microsoft.com/office/drawing/2014/main" id="{908B341D-F1A2-4428-AE47-7AA32D13AD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526" y="1705959"/>
              <a:ext cx="3403567" cy="2977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8" name="Picture 15">
              <a:extLst>
                <a:ext uri="{FF2B5EF4-FFF2-40B4-BE49-F238E27FC236}">
                  <a16:creationId xmlns:a16="http://schemas.microsoft.com/office/drawing/2014/main" id="{1A1AA631-9BB8-4EAF-A4C1-5A48A51423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9943" y="4645426"/>
              <a:ext cx="719138" cy="452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9" name="Picture 16">
              <a:extLst>
                <a:ext uri="{FF2B5EF4-FFF2-40B4-BE49-F238E27FC236}">
                  <a16:creationId xmlns:a16="http://schemas.microsoft.com/office/drawing/2014/main" id="{AF9D8911-AF73-4059-8332-753FB690A8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05956" y="4640663"/>
              <a:ext cx="477837" cy="468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0" name="Picture 17">
              <a:extLst>
                <a:ext uri="{FF2B5EF4-FFF2-40B4-BE49-F238E27FC236}">
                  <a16:creationId xmlns:a16="http://schemas.microsoft.com/office/drawing/2014/main" id="{8C9AC1A5-C660-42E7-8022-0C367BBFF0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36218" y="4605738"/>
              <a:ext cx="463550" cy="252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096242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74788183-B082-4E51-92BF-D37C60D0A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9513" y="1023338"/>
            <a:ext cx="3764858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Nd</a:t>
            </a:r>
            <a:r>
              <a:rPr lang="en-US" altLang="zh-CN" sz="2400" b="1" baseline="-33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0.8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Sr</a:t>
            </a:r>
            <a:r>
              <a:rPr lang="en-US" altLang="zh-CN" sz="2400" b="1" baseline="-33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0.2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NiO</a:t>
            </a:r>
            <a:r>
              <a:rPr lang="en-US" altLang="zh-CN" sz="2400" b="1" baseline="-33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2</a:t>
            </a: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463D556A-29E5-4FF0-B750-D73D78678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591" y="1031082"/>
            <a:ext cx="3780038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Sr</a:t>
            </a:r>
            <a:r>
              <a:rPr lang="en-US" altLang="zh-CN" sz="2400" b="1" baseline="-33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2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RuO</a:t>
            </a:r>
            <a:r>
              <a:rPr lang="en-US" altLang="zh-CN" sz="2400" b="1" baseline="-33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4</a:t>
            </a:r>
          </a:p>
        </p:txBody>
      </p:sp>
      <p:sp>
        <p:nvSpPr>
          <p:cNvPr id="6149" name="Rectangle 4">
            <a:extLst>
              <a:ext uri="{FF2B5EF4-FFF2-40B4-BE49-F238E27FC236}">
                <a16:creationId xmlns:a16="http://schemas.microsoft.com/office/drawing/2014/main" id="{22D5BFBB-FAAE-4FFF-A764-0A38F587B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888" y="6335714"/>
            <a:ext cx="2373312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CN" altLang="en-US"/>
          </a:p>
        </p:txBody>
      </p:sp>
      <p:sp>
        <p:nvSpPr>
          <p:cNvPr id="6150" name="Rectangle 5">
            <a:extLst>
              <a:ext uri="{FF2B5EF4-FFF2-40B4-BE49-F238E27FC236}">
                <a16:creationId xmlns:a16="http://schemas.microsoft.com/office/drawing/2014/main" id="{CF48A3F9-B0B7-47FE-B099-C7997A871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1514" y="6321425"/>
            <a:ext cx="2085975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CN" altLang="en-US"/>
          </a:p>
        </p:txBody>
      </p:sp>
      <p:sp>
        <p:nvSpPr>
          <p:cNvPr id="6153" name="Rectangle 8">
            <a:extLst>
              <a:ext uri="{FF2B5EF4-FFF2-40B4-BE49-F238E27FC236}">
                <a16:creationId xmlns:a16="http://schemas.microsoft.com/office/drawing/2014/main" id="{89CEDCF8-F70F-453B-86B3-15D1F7428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590" y="5400276"/>
            <a:ext cx="3779999" cy="122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342900" indent="-342900" eaLnBrk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weak bonding</a:t>
            </a:r>
          </a:p>
          <a:p>
            <a:pPr marL="342900" indent="-342900" eaLnBrk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weak AFM fluctuation</a:t>
            </a:r>
          </a:p>
        </p:txBody>
      </p:sp>
      <p:sp>
        <p:nvSpPr>
          <p:cNvPr id="6154" name="Rectangle 9">
            <a:extLst>
              <a:ext uri="{FF2B5EF4-FFF2-40B4-BE49-F238E27FC236}">
                <a16:creationId xmlns:a16="http://schemas.microsoft.com/office/drawing/2014/main" id="{4AFA6323-8AB0-4F96-AC48-F2F2D25D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0129" y="5320506"/>
            <a:ext cx="3211513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n-US" altLang="zh-CN" sz="1600" b="1" i="1" dirty="0">
                <a:solidFill>
                  <a:srgbClr val="72BF44"/>
                </a:solidFill>
                <a:latin typeface="TeX Gyre Chorus" charset="0"/>
                <a:cs typeface="Arial" panose="020B0604020202020204" pitchFamily="34" charset="0"/>
              </a:rPr>
              <a:t> </a:t>
            </a:r>
            <a:endParaRPr lang="en-US" altLang="zh-CN" sz="1600" dirty="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158" name="Picture 13">
            <a:extLst>
              <a:ext uri="{FF2B5EF4-FFF2-40B4-BE49-F238E27FC236}">
                <a16:creationId xmlns:a16="http://schemas.microsoft.com/office/drawing/2014/main" id="{495B93D0-BF24-4518-82F9-C16A33251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412" y="1705959"/>
            <a:ext cx="1852396" cy="3378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FB7D3140-4CC3-4CB6-80CD-B6E22074CFC0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they electronically similar to </a:t>
            </a:r>
            <a:r>
              <a:rPr lang="en-US" altLang="zh-C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cuprates</a:t>
            </a: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747486F-FFAC-4F49-B8F1-1C97E7336C8B}"/>
              </a:ext>
            </a:extLst>
          </p:cNvPr>
          <p:cNvSpPr/>
          <p:nvPr/>
        </p:nvSpPr>
        <p:spPr>
          <a:xfrm>
            <a:off x="227629" y="977317"/>
            <a:ext cx="3780000" cy="578001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1E8D766-8BC3-4517-BFF6-954D7592FD10}"/>
              </a:ext>
            </a:extLst>
          </p:cNvPr>
          <p:cNvSpPr/>
          <p:nvPr/>
        </p:nvSpPr>
        <p:spPr>
          <a:xfrm>
            <a:off x="4195571" y="973232"/>
            <a:ext cx="3816000" cy="578001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47486F-FFAC-4F49-B8F1-1C97E7336C8B}"/>
              </a:ext>
            </a:extLst>
          </p:cNvPr>
          <p:cNvSpPr/>
          <p:nvPr/>
        </p:nvSpPr>
        <p:spPr>
          <a:xfrm>
            <a:off x="8184409" y="968679"/>
            <a:ext cx="3780000" cy="578001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5F6EA678-D461-4019-9D3B-683588898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9323" y="1025660"/>
            <a:ext cx="3780038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DejaVu Sans" charset="0"/>
              </a:rPr>
              <a:t>Sr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DejaVu Sans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DejaVu Sans" charset="0"/>
              </a:rPr>
              <a:t>IrO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DejaVu Sans" charset="0"/>
              </a:rPr>
              <a:t>4</a:t>
            </a:r>
          </a:p>
        </p:txBody>
      </p:sp>
      <p:pic>
        <p:nvPicPr>
          <p:cNvPr id="23" name="Picture 13">
            <a:extLst>
              <a:ext uri="{FF2B5EF4-FFF2-40B4-BE49-F238E27FC236}">
                <a16:creationId xmlns:a16="http://schemas.microsoft.com/office/drawing/2014/main" id="{94C76457-09CD-42E2-AA5C-3CFB9A7B5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704" y="1681983"/>
            <a:ext cx="1852396" cy="3378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D41E22FE-DD1C-4862-BD39-86AC7898F8BD}"/>
              </a:ext>
            </a:extLst>
          </p:cNvPr>
          <p:cNvGrpSpPr/>
          <p:nvPr/>
        </p:nvGrpSpPr>
        <p:grpSpPr>
          <a:xfrm>
            <a:off x="8370526" y="1705959"/>
            <a:ext cx="3403567" cy="3403017"/>
            <a:chOff x="8370526" y="1705959"/>
            <a:chExt cx="3403567" cy="3403017"/>
          </a:xfrm>
        </p:grpSpPr>
        <p:pic>
          <p:nvPicPr>
            <p:cNvPr id="6159" name="Picture 14">
              <a:extLst>
                <a:ext uri="{FF2B5EF4-FFF2-40B4-BE49-F238E27FC236}">
                  <a16:creationId xmlns:a16="http://schemas.microsoft.com/office/drawing/2014/main" id="{908B341D-F1A2-4428-AE47-7AA32D13AD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526" y="1705959"/>
              <a:ext cx="3403567" cy="2977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8" name="Picture 15">
              <a:extLst>
                <a:ext uri="{FF2B5EF4-FFF2-40B4-BE49-F238E27FC236}">
                  <a16:creationId xmlns:a16="http://schemas.microsoft.com/office/drawing/2014/main" id="{1A1AA631-9BB8-4EAF-A4C1-5A48A51423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9943" y="4645426"/>
              <a:ext cx="719138" cy="452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9" name="Picture 16">
              <a:extLst>
                <a:ext uri="{FF2B5EF4-FFF2-40B4-BE49-F238E27FC236}">
                  <a16:creationId xmlns:a16="http://schemas.microsoft.com/office/drawing/2014/main" id="{AF9D8911-AF73-4059-8332-753FB690A8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05956" y="4640663"/>
              <a:ext cx="477837" cy="468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0" name="Picture 17">
              <a:extLst>
                <a:ext uri="{FF2B5EF4-FFF2-40B4-BE49-F238E27FC236}">
                  <a16:creationId xmlns:a16="http://schemas.microsoft.com/office/drawing/2014/main" id="{8C9AC1A5-C660-42E7-8022-0C367BBFF0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36218" y="4605738"/>
              <a:ext cx="463550" cy="252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25" name="Rectangle 8">
            <a:extLst>
              <a:ext uri="{FF2B5EF4-FFF2-40B4-BE49-F238E27FC236}">
                <a16:creationId xmlns:a16="http://schemas.microsoft.com/office/drawing/2014/main" id="{0E6EC587-03BA-4F94-9447-64149832C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9322" y="5401116"/>
            <a:ext cx="3780037" cy="122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342900" indent="-342900" eaLnBrk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spin-orbital coupling</a:t>
            </a:r>
          </a:p>
          <a:p>
            <a:pPr marL="342900" indent="-342900" eaLnBrk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AFM fluctuation</a:t>
            </a:r>
          </a:p>
          <a:p>
            <a:pPr marL="342900" indent="-342900" eaLnBrk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surface doping only</a:t>
            </a:r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98FF27D4-E438-438E-BEB7-E14E94262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018" y="5396904"/>
            <a:ext cx="3780037" cy="122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342900" indent="-342900" eaLnBrk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3d-4f hybridized</a:t>
            </a:r>
          </a:p>
          <a:p>
            <a:pPr marL="342900" indent="-342900" eaLnBrk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weak AFM fluctuation</a:t>
            </a:r>
          </a:p>
          <a:p>
            <a:pPr marL="342900" indent="-342900" eaLnBrk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weak Ni 3d-O 2p bond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141A0224-98E8-4E4C-9D29-E9E65880FEC2}"/>
                  </a:ext>
                </a:extLst>
              </p:cNvPr>
              <p:cNvSpPr txBox="1"/>
              <p:nvPr/>
            </p:nvSpPr>
            <p:spPr>
              <a:xfrm>
                <a:off x="3120976" y="899680"/>
                <a:ext cx="75920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zh-CN" altLang="en-US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141A0224-98E8-4E4C-9D29-E9E65880F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976" y="899680"/>
                <a:ext cx="759203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4F36837D-2BE9-4BF2-9F92-96A70644D82F}"/>
                  </a:ext>
                </a:extLst>
              </p:cNvPr>
              <p:cNvSpPr txBox="1"/>
              <p:nvPr/>
            </p:nvSpPr>
            <p:spPr>
              <a:xfrm>
                <a:off x="6953127" y="993202"/>
                <a:ext cx="759203" cy="618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</m:t>
                      </m:r>
                    </m:oMath>
                  </m:oMathPara>
                </a14:m>
                <a:endParaRPr lang="zh-CN" altLang="en-US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4F36837D-2BE9-4BF2-9F92-96A70644D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3127" y="993202"/>
                <a:ext cx="759203" cy="61818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9E0EC256-441B-4C4B-AF58-3C03D6E385A3}"/>
                  </a:ext>
                </a:extLst>
              </p:cNvPr>
              <p:cNvSpPr txBox="1"/>
              <p:nvPr/>
            </p:nvSpPr>
            <p:spPr>
              <a:xfrm>
                <a:off x="11230330" y="896891"/>
                <a:ext cx="75920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zh-CN" altLang="en-US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9E0EC256-441B-4C4B-AF58-3C03D6E385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0330" y="896891"/>
                <a:ext cx="759203" cy="7078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84052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EDA8ABE1-C927-4348-BAA8-41951EFE79F4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Can we find a Fe-based analog of the </a:t>
            </a:r>
            <a:r>
              <a:rPr lang="en-US" altLang="zh-CN" sz="36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cuprate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? 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AFFC189-E5CF-427C-9451-925D56C56286}"/>
              </a:ext>
            </a:extLst>
          </p:cNvPr>
          <p:cNvGrpSpPr/>
          <p:nvPr/>
        </p:nvGrpSpPr>
        <p:grpSpPr>
          <a:xfrm>
            <a:off x="8239913" y="977317"/>
            <a:ext cx="3780038" cy="4290371"/>
            <a:chOff x="227592" y="977317"/>
            <a:chExt cx="3780038" cy="4290371"/>
          </a:xfrm>
        </p:grpSpPr>
        <p:pic>
          <p:nvPicPr>
            <p:cNvPr id="30729" name="Picture 8">
              <a:extLst>
                <a:ext uri="{FF2B5EF4-FFF2-40B4-BE49-F238E27FC236}">
                  <a16:creationId xmlns:a16="http://schemas.microsoft.com/office/drawing/2014/main" id="{76AAF95A-048B-453D-AA57-3ACEC4AF82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387" y="1711808"/>
              <a:ext cx="2252127" cy="23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0730" name="Picture 9">
              <a:extLst>
                <a:ext uri="{FF2B5EF4-FFF2-40B4-BE49-F238E27FC236}">
                  <a16:creationId xmlns:a16="http://schemas.microsoft.com/office/drawing/2014/main" id="{614E0101-BD8E-42E9-BCE5-66125E3B61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469" y="4183022"/>
              <a:ext cx="2268000" cy="8390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9CCBC1-C063-4A81-BC9E-6C4B2CE2686A}"/>
                </a:ext>
              </a:extLst>
            </p:cNvPr>
            <p:cNvSpPr/>
            <p:nvPr/>
          </p:nvSpPr>
          <p:spPr>
            <a:xfrm>
              <a:off x="227592" y="1050744"/>
              <a:ext cx="37800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</a:t>
              </a:r>
              <a:r>
                <a:rPr lang="en-US" altLang="zh-CN" sz="2400" baseline="-3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</a:t>
              </a:r>
              <a:r>
                <a:rPr lang="en-US" altLang="zh-CN" sz="2400" baseline="-3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layer </a:t>
              </a:r>
              <a:endParaRPr lang="zh-CN" alt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54E778A-8F39-4BDD-BD34-D48C084A146C}"/>
                </a:ext>
              </a:extLst>
            </p:cNvPr>
            <p:cNvSpPr/>
            <p:nvPr/>
          </p:nvSpPr>
          <p:spPr>
            <a:xfrm>
              <a:off x="227629" y="977317"/>
              <a:ext cx="3780000" cy="4290371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7F1B284B-6C34-48D1-82B8-52B5A3907A16}"/>
              </a:ext>
            </a:extLst>
          </p:cNvPr>
          <p:cNvGrpSpPr/>
          <p:nvPr/>
        </p:nvGrpSpPr>
        <p:grpSpPr>
          <a:xfrm>
            <a:off x="192304" y="968680"/>
            <a:ext cx="3780000" cy="4290370"/>
            <a:chOff x="8184409" y="968680"/>
            <a:chExt cx="3780000" cy="4290370"/>
          </a:xfrm>
        </p:grpSpPr>
        <p:sp>
          <p:nvSpPr>
            <p:cNvPr id="30724" name="Rectangle 3">
              <a:extLst>
                <a:ext uri="{FF2B5EF4-FFF2-40B4-BE49-F238E27FC236}">
                  <a16:creationId xmlns:a16="http://schemas.microsoft.com/office/drawing/2014/main" id="{FE29B2AF-49E0-4185-AC48-6773B05A6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4409" y="1050744"/>
              <a:ext cx="3779962" cy="4397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>
                <a:lnSpc>
                  <a:spcPct val="100000"/>
                </a:lnSpc>
              </a:pPr>
              <a:r>
                <a:rPr lang="en-US" altLang="zh-CN" sz="2400" dirty="0">
                  <a:solidFill>
                    <a:srgbClr val="000000"/>
                  </a:solidFill>
                  <a:cs typeface="Arial" panose="020B0604020202020204" pitchFamily="34" charset="0"/>
                </a:rPr>
                <a:t>CuO</a:t>
              </a:r>
              <a:r>
                <a:rPr lang="en-US" altLang="zh-CN" sz="2400" baseline="-33000" dirty="0">
                  <a:solidFill>
                    <a:srgbClr val="000000"/>
                  </a:solidFill>
                  <a:cs typeface="Arial" panose="020B0604020202020204" pitchFamily="34" charset="0"/>
                </a:rPr>
                <a:t>2</a:t>
              </a:r>
              <a:r>
                <a:rPr lang="en-US" altLang="zh-CN" sz="2400" dirty="0">
                  <a:solidFill>
                    <a:srgbClr val="000000"/>
                  </a:solidFill>
                  <a:cs typeface="Arial" panose="020B0604020202020204" pitchFamily="34" charset="0"/>
                </a:rPr>
                <a:t> plane </a:t>
              </a:r>
            </a:p>
          </p:txBody>
        </p:sp>
        <p:pic>
          <p:nvPicPr>
            <p:cNvPr id="30727" name="Picture 6">
              <a:extLst>
                <a:ext uri="{FF2B5EF4-FFF2-40B4-BE49-F238E27FC236}">
                  <a16:creationId xmlns:a16="http://schemas.microsoft.com/office/drawing/2014/main" id="{C5FF07AC-5C84-43A1-BF53-3D08E5F187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3266" y="1711808"/>
              <a:ext cx="2302377" cy="23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0728" name="Picture 7">
              <a:extLst>
                <a:ext uri="{FF2B5EF4-FFF2-40B4-BE49-F238E27FC236}">
                  <a16:creationId xmlns:a16="http://schemas.microsoft.com/office/drawing/2014/main" id="{A5BB1F4A-3525-4FB3-B518-BBFF50BFA8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9177" y="4467557"/>
              <a:ext cx="2304000" cy="260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64DBDAC-9558-46E8-B80F-DF7913B9BFE9}"/>
                </a:ext>
              </a:extLst>
            </p:cNvPr>
            <p:cNvSpPr/>
            <p:nvPr/>
          </p:nvSpPr>
          <p:spPr>
            <a:xfrm>
              <a:off x="8184409" y="968680"/>
              <a:ext cx="3780000" cy="4290370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3" name="Rectangle 2">
            <a:extLst>
              <a:ext uri="{FF2B5EF4-FFF2-40B4-BE49-F238E27FC236}">
                <a16:creationId xmlns:a16="http://schemas.microsoft.com/office/drawing/2014/main" id="{87E31B85-ACE4-4B4F-A63B-E989F5605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1498" y="5484929"/>
            <a:ext cx="8229600" cy="108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Zhao, Ma, Lu, Xiang, arXiv:1910.03545</a:t>
            </a:r>
          </a:p>
          <a:p>
            <a:pPr algn="ctr" eaLnBrk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DejaVu Sans" charset="0"/>
              </a:rPr>
              <a:t>AFeSe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DejaVu Sans" charset="0"/>
              </a:rPr>
              <a:t>2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: Fe-based superconducting analogs of the </a:t>
            </a:r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cuprates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,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E173CA16-395B-437C-8026-93F06A6C7243}"/>
              </a:ext>
            </a:extLst>
          </p:cNvPr>
          <p:cNvGrpSpPr/>
          <p:nvPr/>
        </p:nvGrpSpPr>
        <p:grpSpPr>
          <a:xfrm>
            <a:off x="4195571" y="973233"/>
            <a:ext cx="3816000" cy="4290370"/>
            <a:chOff x="4195571" y="973233"/>
            <a:chExt cx="3816000" cy="4290370"/>
          </a:xfrm>
          <a:solidFill>
            <a:schemeClr val="bg1"/>
          </a:solidFill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9E6D44A-0F98-4FD2-9DA2-147163D86672}"/>
                </a:ext>
              </a:extLst>
            </p:cNvPr>
            <p:cNvSpPr/>
            <p:nvPr/>
          </p:nvSpPr>
          <p:spPr>
            <a:xfrm>
              <a:off x="4195571" y="973233"/>
              <a:ext cx="3816000" cy="4290370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5" name="Picture 4">
              <a:extLst>
                <a:ext uri="{FF2B5EF4-FFF2-40B4-BE49-F238E27FC236}">
                  <a16:creationId xmlns:a16="http://schemas.microsoft.com/office/drawing/2014/main" id="{4FE9A1BC-474D-459F-B30C-C69B6CECF3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291" y="4190722"/>
              <a:ext cx="2376000" cy="83132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6" name="Picture 5">
              <a:extLst>
                <a:ext uri="{FF2B5EF4-FFF2-40B4-BE49-F238E27FC236}">
                  <a16:creationId xmlns:a16="http://schemas.microsoft.com/office/drawing/2014/main" id="{875BD98C-2359-4B2C-A59B-743A466C8B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4136" y="1711808"/>
              <a:ext cx="2364224" cy="234000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F9B12F6-3DD2-4A69-B7E6-0CDA648133C0}"/>
                </a:ext>
              </a:extLst>
            </p:cNvPr>
            <p:cNvSpPr/>
            <p:nvPr/>
          </p:nvSpPr>
          <p:spPr>
            <a:xfrm>
              <a:off x="4299196" y="1067148"/>
              <a:ext cx="3637392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FeSe</a:t>
              </a:r>
              <a:r>
                <a:rPr lang="en-US" altLang="zh-CN" sz="2400" baseline="-3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layer </a:t>
              </a:r>
              <a:endParaRPr lang="zh-CN" alt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62674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F3E2EF19-4F28-443E-8E83-3C48B49CE2A9}"/>
              </a:ext>
            </a:extLst>
          </p:cNvPr>
          <p:cNvGrpSpPr/>
          <p:nvPr/>
        </p:nvGrpSpPr>
        <p:grpSpPr>
          <a:xfrm>
            <a:off x="4195571" y="973233"/>
            <a:ext cx="3816000" cy="4290370"/>
            <a:chOff x="4195571" y="973233"/>
            <a:chExt cx="3816000" cy="4290370"/>
          </a:xfrm>
          <a:solidFill>
            <a:schemeClr val="bg1"/>
          </a:solidFill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413040BC-AD67-4BFF-853C-303803B1F8AE}"/>
                </a:ext>
              </a:extLst>
            </p:cNvPr>
            <p:cNvSpPr/>
            <p:nvPr/>
          </p:nvSpPr>
          <p:spPr>
            <a:xfrm>
              <a:off x="4195571" y="973233"/>
              <a:ext cx="3816000" cy="4290370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30725" name="Picture 4">
              <a:extLst>
                <a:ext uri="{FF2B5EF4-FFF2-40B4-BE49-F238E27FC236}">
                  <a16:creationId xmlns:a16="http://schemas.microsoft.com/office/drawing/2014/main" id="{7BDE3A66-85E5-479C-A403-F383ACAD4E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291" y="4190722"/>
              <a:ext cx="2376000" cy="83132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0726" name="Picture 5">
              <a:extLst>
                <a:ext uri="{FF2B5EF4-FFF2-40B4-BE49-F238E27FC236}">
                  <a16:creationId xmlns:a16="http://schemas.microsoft.com/office/drawing/2014/main" id="{5643A73B-335F-4CCA-9B7F-E17FB8AA20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4136" y="1711808"/>
              <a:ext cx="2364224" cy="234000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5D0872E8-5E35-437A-897C-EDF00227E89F}"/>
                </a:ext>
              </a:extLst>
            </p:cNvPr>
            <p:cNvSpPr/>
            <p:nvPr/>
          </p:nvSpPr>
          <p:spPr>
            <a:xfrm>
              <a:off x="4299196" y="1067148"/>
              <a:ext cx="3637392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FeSe</a:t>
              </a:r>
              <a:r>
                <a:rPr lang="en-US" altLang="zh-CN" sz="2400" baseline="-3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layer </a:t>
              </a:r>
              <a:endParaRPr lang="zh-CN" alt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EDA8ABE1-C927-4348-BAA8-41951EFE79F4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This kind of material exists: AFeSe</a:t>
            </a:r>
            <a:r>
              <a:rPr lang="en-US" altLang="zh-CN" sz="36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(A=Tl, K, </a:t>
            </a:r>
            <a:r>
              <a:rPr lang="en-US" altLang="zh-CN" sz="36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Rb</a:t>
            </a: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 Cs)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7F1B284B-6C34-48D1-82B8-52B5A3907A16}"/>
              </a:ext>
            </a:extLst>
          </p:cNvPr>
          <p:cNvGrpSpPr/>
          <p:nvPr/>
        </p:nvGrpSpPr>
        <p:grpSpPr>
          <a:xfrm>
            <a:off x="192304" y="968680"/>
            <a:ext cx="3780000" cy="4290370"/>
            <a:chOff x="8184409" y="968680"/>
            <a:chExt cx="3780000" cy="4290370"/>
          </a:xfrm>
        </p:grpSpPr>
        <p:sp>
          <p:nvSpPr>
            <p:cNvPr id="30724" name="Rectangle 3">
              <a:extLst>
                <a:ext uri="{FF2B5EF4-FFF2-40B4-BE49-F238E27FC236}">
                  <a16:creationId xmlns:a16="http://schemas.microsoft.com/office/drawing/2014/main" id="{FE29B2AF-49E0-4185-AC48-6773B05A6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4409" y="1050744"/>
              <a:ext cx="3779962" cy="4397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>
                <a:lnSpc>
                  <a:spcPct val="100000"/>
                </a:lnSpc>
              </a:pPr>
              <a:r>
                <a:rPr lang="en-US" altLang="zh-CN" sz="2400" dirty="0">
                  <a:solidFill>
                    <a:srgbClr val="000000"/>
                  </a:solidFill>
                  <a:cs typeface="Arial" panose="020B0604020202020204" pitchFamily="34" charset="0"/>
                </a:rPr>
                <a:t>CuO</a:t>
              </a:r>
              <a:r>
                <a:rPr lang="en-US" altLang="zh-CN" sz="2400" baseline="-33000" dirty="0">
                  <a:solidFill>
                    <a:srgbClr val="000000"/>
                  </a:solidFill>
                  <a:cs typeface="Arial" panose="020B0604020202020204" pitchFamily="34" charset="0"/>
                </a:rPr>
                <a:t>2</a:t>
              </a:r>
              <a:r>
                <a:rPr lang="en-US" altLang="zh-CN" sz="2400" dirty="0">
                  <a:solidFill>
                    <a:srgbClr val="000000"/>
                  </a:solidFill>
                  <a:cs typeface="Arial" panose="020B0604020202020204" pitchFamily="34" charset="0"/>
                </a:rPr>
                <a:t> plane </a:t>
              </a:r>
            </a:p>
          </p:txBody>
        </p:sp>
        <p:pic>
          <p:nvPicPr>
            <p:cNvPr id="30727" name="Picture 6">
              <a:extLst>
                <a:ext uri="{FF2B5EF4-FFF2-40B4-BE49-F238E27FC236}">
                  <a16:creationId xmlns:a16="http://schemas.microsoft.com/office/drawing/2014/main" id="{C5FF07AC-5C84-43A1-BF53-3D08E5F187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3266" y="1711808"/>
              <a:ext cx="2302377" cy="23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0728" name="Picture 7">
              <a:extLst>
                <a:ext uri="{FF2B5EF4-FFF2-40B4-BE49-F238E27FC236}">
                  <a16:creationId xmlns:a16="http://schemas.microsoft.com/office/drawing/2014/main" id="{A5BB1F4A-3525-4FB3-B518-BBFF50BFA8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9177" y="4467557"/>
              <a:ext cx="2304000" cy="260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64DBDAC-9558-46E8-B80F-DF7913B9BFE9}"/>
                </a:ext>
              </a:extLst>
            </p:cNvPr>
            <p:cNvSpPr/>
            <p:nvPr/>
          </p:nvSpPr>
          <p:spPr>
            <a:xfrm>
              <a:off x="8184409" y="968680"/>
              <a:ext cx="3780000" cy="4290370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3311797-8C69-4A70-87B7-134AD4082DE9}"/>
              </a:ext>
            </a:extLst>
          </p:cNvPr>
          <p:cNvGrpSpPr/>
          <p:nvPr/>
        </p:nvGrpSpPr>
        <p:grpSpPr>
          <a:xfrm>
            <a:off x="8290468" y="977317"/>
            <a:ext cx="3795103" cy="5575041"/>
            <a:chOff x="227628" y="977317"/>
            <a:chExt cx="3795103" cy="557504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473C85DA-B29A-4365-B3F5-6ED4B4BD9BD8}"/>
                </a:ext>
              </a:extLst>
            </p:cNvPr>
            <p:cNvSpPr/>
            <p:nvPr/>
          </p:nvSpPr>
          <p:spPr>
            <a:xfrm>
              <a:off x="227628" y="977317"/>
              <a:ext cx="3795103" cy="5575041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Rectangle 2">
              <a:extLst>
                <a:ext uri="{FF2B5EF4-FFF2-40B4-BE49-F238E27FC236}">
                  <a16:creationId xmlns:a16="http://schemas.microsoft.com/office/drawing/2014/main" id="{B6D621F6-C4B6-487E-99BD-9912503C5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29" y="1006844"/>
              <a:ext cx="3795102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>
                <a:lnSpc>
                  <a:spcPct val="100000"/>
                </a:lnSpc>
              </a:pP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rPr>
                <a:t>AFeSe</a:t>
              </a:r>
              <a:r>
                <a:rPr lang="en-US" altLang="zh-CN" sz="2400" b="1" baseline="-25000" dirty="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rPr>
                <a:t>2  </a:t>
              </a: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rPr>
                <a:t>(A=Tl, K, </a:t>
              </a:r>
              <a:r>
                <a:rPr lang="en-US" altLang="zh-CN" sz="2400" b="1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rPr>
                <a:t>Rb</a:t>
              </a: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rPr>
                <a:t>, Cs) </a:t>
              </a:r>
            </a:p>
          </p:txBody>
        </p:sp>
        <p:grpSp>
          <p:nvGrpSpPr>
            <p:cNvPr id="25" name="Group 9">
              <a:extLst>
                <a:ext uri="{FF2B5EF4-FFF2-40B4-BE49-F238E27FC236}">
                  <a16:creationId xmlns:a16="http://schemas.microsoft.com/office/drawing/2014/main" id="{706B65C7-9BB7-4586-ACBF-CA3FC37DED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1217" y="1662115"/>
              <a:ext cx="2621097" cy="3868043"/>
              <a:chOff x="91" y="1020"/>
              <a:chExt cx="1722" cy="2329"/>
            </a:xfrm>
          </p:grpSpPr>
          <p:pic>
            <p:nvPicPr>
              <p:cNvPr id="27" name="Picture 10">
                <a:extLst>
                  <a:ext uri="{FF2B5EF4-FFF2-40B4-BE49-F238E27FC236}">
                    <a16:creationId xmlns:a16="http://schemas.microsoft.com/office/drawing/2014/main" id="{1FD0CA22-E31A-4290-9F10-215D525AE0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" y="1020"/>
                <a:ext cx="1722" cy="2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8" name="Picture 11">
                <a:extLst>
                  <a:ext uri="{FF2B5EF4-FFF2-40B4-BE49-F238E27FC236}">
                    <a16:creationId xmlns:a16="http://schemas.microsoft.com/office/drawing/2014/main" id="{90CDBEE1-95BF-467A-AE8A-E1A7B88B14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" y="1996"/>
                <a:ext cx="380" cy="1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9" name="Picture 12">
                <a:extLst>
                  <a:ext uri="{FF2B5EF4-FFF2-40B4-BE49-F238E27FC236}">
                    <a16:creationId xmlns:a16="http://schemas.microsoft.com/office/drawing/2014/main" id="{8ECC9890-BCAD-40E7-A736-F0CEFBB209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" y="2210"/>
                <a:ext cx="131" cy="1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0" name="Picture 13">
                <a:extLst>
                  <a:ext uri="{FF2B5EF4-FFF2-40B4-BE49-F238E27FC236}">
                    <a16:creationId xmlns:a16="http://schemas.microsoft.com/office/drawing/2014/main" id="{CD51808A-9A35-409E-A070-85FC96933D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" y="2229"/>
                <a:ext cx="259" cy="1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1" name="Picture 14">
                <a:extLst>
                  <a:ext uri="{FF2B5EF4-FFF2-40B4-BE49-F238E27FC236}">
                    <a16:creationId xmlns:a16="http://schemas.microsoft.com/office/drawing/2014/main" id="{1A868D33-53CC-4E40-BCD4-20503014DC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" y="2436"/>
                <a:ext cx="364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4DADBCB2-C020-464F-8E8F-5A75C91F19B1}"/>
                </a:ext>
              </a:extLst>
            </p:cNvPr>
            <p:cNvSpPr/>
            <p:nvPr/>
          </p:nvSpPr>
          <p:spPr>
            <a:xfrm>
              <a:off x="227628" y="5934551"/>
              <a:ext cx="37951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FF0000"/>
                  </a:solidFill>
                  <a:latin typeface="Times New Roman" panose="02020603050405020304" pitchFamily="18" charset="0"/>
                  <a:cs typeface="DejaVu Sans" charset="0"/>
                </a:rPr>
                <a:t>I-4m2 symmetry Group</a:t>
              </a:r>
              <a:endParaRPr lang="zh-CN" altLang="en-US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2" name="Rectangle 6">
            <a:extLst>
              <a:ext uri="{FF2B5EF4-FFF2-40B4-BE49-F238E27FC236}">
                <a16:creationId xmlns:a16="http://schemas.microsoft.com/office/drawing/2014/main" id="{2EC85F40-7723-456F-97F5-31FF43171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946" y="5332477"/>
            <a:ext cx="5184454" cy="144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华文新魏" panose="02010800040101010101" pitchFamily="2" charset="-122"/>
              </a:rPr>
              <a:t>TlFeSe</a:t>
            </a:r>
            <a:r>
              <a:rPr lang="en-US" altLang="zh-CN" sz="20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华文新魏" panose="02010800040101010101" pitchFamily="2" charset="-122"/>
              </a:rPr>
              <a:t>2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华文新魏" panose="02010800040101010101" pitchFamily="2" charset="-122"/>
              </a:rPr>
              <a:t> synthesis     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A. </a:t>
            </a:r>
            <a:r>
              <a:rPr lang="en-US" altLang="zh-C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Kutoglu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, </a:t>
            </a:r>
            <a:r>
              <a:rPr lang="en-US" altLang="zh-C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Naturwissenschaften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 61, 125 (1974)</a:t>
            </a:r>
          </a:p>
          <a:p>
            <a:pPr eaLnBrk="1"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G. D. Guseinov et al., </a:t>
            </a:r>
            <a:r>
              <a:rPr lang="en-US" altLang="zh-C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Inorg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. Mat. 27, 377 (1991)</a:t>
            </a:r>
          </a:p>
        </p:txBody>
      </p:sp>
    </p:spTree>
    <p:extLst>
      <p:ext uri="{BB962C8B-B14F-4D97-AF65-F5344CB8AC3E}">
        <p14:creationId xmlns:p14="http://schemas.microsoft.com/office/powerpoint/2010/main" val="2039918857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EDA8ABE1-C927-4348-BAA8-41951EFE79F4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Other Structures of AFeSe</a:t>
            </a:r>
            <a:r>
              <a:rPr lang="en-US" altLang="zh-CN" sz="36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3311797-8C69-4A70-87B7-134AD4082DE9}"/>
              </a:ext>
            </a:extLst>
          </p:cNvPr>
          <p:cNvGrpSpPr/>
          <p:nvPr/>
        </p:nvGrpSpPr>
        <p:grpSpPr>
          <a:xfrm>
            <a:off x="8290468" y="977317"/>
            <a:ext cx="3795103" cy="5575041"/>
            <a:chOff x="227628" y="977317"/>
            <a:chExt cx="3795103" cy="557504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473C85DA-B29A-4365-B3F5-6ED4B4BD9BD8}"/>
                </a:ext>
              </a:extLst>
            </p:cNvPr>
            <p:cNvSpPr/>
            <p:nvPr/>
          </p:nvSpPr>
          <p:spPr>
            <a:xfrm>
              <a:off x="227628" y="977317"/>
              <a:ext cx="3795103" cy="5575041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Rectangle 2">
              <a:extLst>
                <a:ext uri="{FF2B5EF4-FFF2-40B4-BE49-F238E27FC236}">
                  <a16:creationId xmlns:a16="http://schemas.microsoft.com/office/drawing/2014/main" id="{B6D621F6-C4B6-487E-99BD-9912503C5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29" y="1006844"/>
              <a:ext cx="3795102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>
                <a:lnSpc>
                  <a:spcPct val="100000"/>
                </a:lnSpc>
              </a:pP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rPr>
                <a:t>AFeSe</a:t>
              </a:r>
              <a:r>
                <a:rPr lang="en-US" altLang="zh-CN" sz="2400" b="1" baseline="-25000" dirty="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rPr>
                <a:t>2  </a:t>
              </a: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rPr>
                <a:t>(A=Tl, K, </a:t>
              </a:r>
              <a:r>
                <a:rPr lang="en-US" altLang="zh-CN" sz="2400" b="1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rPr>
                <a:t>Rb</a:t>
              </a: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rPr>
                <a:t>, Cs) </a:t>
              </a:r>
            </a:p>
          </p:txBody>
        </p:sp>
        <p:grpSp>
          <p:nvGrpSpPr>
            <p:cNvPr id="25" name="Group 9">
              <a:extLst>
                <a:ext uri="{FF2B5EF4-FFF2-40B4-BE49-F238E27FC236}">
                  <a16:creationId xmlns:a16="http://schemas.microsoft.com/office/drawing/2014/main" id="{706B65C7-9BB7-4586-ACBF-CA3FC37DED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1217" y="1662115"/>
              <a:ext cx="2621097" cy="3868043"/>
              <a:chOff x="91" y="1020"/>
              <a:chExt cx="1722" cy="2329"/>
            </a:xfrm>
          </p:grpSpPr>
          <p:pic>
            <p:nvPicPr>
              <p:cNvPr id="27" name="Picture 10">
                <a:extLst>
                  <a:ext uri="{FF2B5EF4-FFF2-40B4-BE49-F238E27FC236}">
                    <a16:creationId xmlns:a16="http://schemas.microsoft.com/office/drawing/2014/main" id="{1FD0CA22-E31A-4290-9F10-215D525AE0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" y="1020"/>
                <a:ext cx="1722" cy="2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8" name="Picture 11">
                <a:extLst>
                  <a:ext uri="{FF2B5EF4-FFF2-40B4-BE49-F238E27FC236}">
                    <a16:creationId xmlns:a16="http://schemas.microsoft.com/office/drawing/2014/main" id="{90CDBEE1-95BF-467A-AE8A-E1A7B88B14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" y="1996"/>
                <a:ext cx="380" cy="1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9" name="Picture 12">
                <a:extLst>
                  <a:ext uri="{FF2B5EF4-FFF2-40B4-BE49-F238E27FC236}">
                    <a16:creationId xmlns:a16="http://schemas.microsoft.com/office/drawing/2014/main" id="{8ECC9890-BCAD-40E7-A736-F0CEFBB209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" y="2210"/>
                <a:ext cx="131" cy="1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0" name="Picture 13">
                <a:extLst>
                  <a:ext uri="{FF2B5EF4-FFF2-40B4-BE49-F238E27FC236}">
                    <a16:creationId xmlns:a16="http://schemas.microsoft.com/office/drawing/2014/main" id="{CD51808A-9A35-409E-A070-85FC96933D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" y="2229"/>
                <a:ext cx="259" cy="1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1" name="Picture 14">
                <a:extLst>
                  <a:ext uri="{FF2B5EF4-FFF2-40B4-BE49-F238E27FC236}">
                    <a16:creationId xmlns:a16="http://schemas.microsoft.com/office/drawing/2014/main" id="{1A868D33-53CC-4E40-BCD4-20503014DC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" y="2436"/>
                <a:ext cx="364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4DADBCB2-C020-464F-8E8F-5A75C91F19B1}"/>
                </a:ext>
              </a:extLst>
            </p:cNvPr>
            <p:cNvSpPr/>
            <p:nvPr/>
          </p:nvSpPr>
          <p:spPr>
            <a:xfrm>
              <a:off x="227628" y="5934551"/>
              <a:ext cx="37951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FF0000"/>
                  </a:solidFill>
                  <a:latin typeface="Times New Roman" panose="02020603050405020304" pitchFamily="18" charset="0"/>
                  <a:cs typeface="DejaVu Sans" charset="0"/>
                </a:rPr>
                <a:t>I-4m2 symmetry Group</a:t>
              </a:r>
              <a:endParaRPr lang="zh-CN" altLang="en-US" sz="24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33" name="Picture 5">
            <a:extLst>
              <a:ext uri="{FF2B5EF4-FFF2-40B4-BE49-F238E27FC236}">
                <a16:creationId xmlns:a16="http://schemas.microsoft.com/office/drawing/2014/main" id="{7B3C64D9-B3A5-438F-832A-84A057197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824" y="2074643"/>
            <a:ext cx="2998286" cy="3111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" name="Picture 6">
            <a:extLst>
              <a:ext uri="{FF2B5EF4-FFF2-40B4-BE49-F238E27FC236}">
                <a16:creationId xmlns:a16="http://schemas.microsoft.com/office/drawing/2014/main" id="{7BB64985-D93E-4662-9329-84D3C5EA5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63" y="2099515"/>
            <a:ext cx="2765706" cy="300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Rectangle 2">
            <a:extLst>
              <a:ext uri="{FF2B5EF4-FFF2-40B4-BE49-F238E27FC236}">
                <a16:creationId xmlns:a16="http://schemas.microsoft.com/office/drawing/2014/main" id="{3087C201-388D-417F-9728-60F160585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7510" y="5376652"/>
            <a:ext cx="2842207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KFeSe</a:t>
            </a:r>
            <a:r>
              <a:rPr lang="en-US" altLang="zh-CN" sz="2000" baseline="-33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, RbFeSe</a:t>
            </a:r>
            <a:r>
              <a:rPr lang="en-US" altLang="zh-CN" sz="2000" baseline="-33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2</a:t>
            </a:r>
          </a:p>
          <a:p>
            <a:pPr eaLnBrk="1">
              <a:lnSpc>
                <a:spcPct val="100000"/>
              </a:lnSpc>
            </a:pPr>
            <a:endParaRPr lang="en-US" altLang="zh-CN" sz="1400" baseline="-33000" dirty="0">
              <a:solidFill>
                <a:srgbClr val="000000"/>
              </a:solidFill>
              <a:latin typeface="Times New Roman" panose="02020603050405020304" pitchFamily="18" charset="0"/>
              <a:cs typeface="DejaVu Sans" charset="0"/>
            </a:endParaRPr>
          </a:p>
          <a:p>
            <a:r>
              <a:rPr lang="en-US" altLang="zh-CN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Bronger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 et al., J. Solid State Chem. (1987</a:t>
            </a:r>
            <a:endParaRPr lang="en-US" altLang="zh-CN" sz="1400" baseline="33000" dirty="0">
              <a:solidFill>
                <a:srgbClr val="000000"/>
              </a:solidFill>
              <a:latin typeface="Times New Roman" panose="02020603050405020304" pitchFamily="18" charset="0"/>
              <a:cs typeface="DejaVu Sans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2E6CCA1-FF4B-4DC4-A83A-45E9E98C5633}"/>
              </a:ext>
            </a:extLst>
          </p:cNvPr>
          <p:cNvSpPr/>
          <p:nvPr/>
        </p:nvSpPr>
        <p:spPr>
          <a:xfrm>
            <a:off x="5698047" y="1557410"/>
            <a:ext cx="7649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DejaVu Sans" charset="0"/>
              </a:rPr>
              <a:t>C2/c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F729860-077A-4E6C-8E84-D14D803B0DB2}"/>
              </a:ext>
            </a:extLst>
          </p:cNvPr>
          <p:cNvSpPr/>
          <p:nvPr/>
        </p:nvSpPr>
        <p:spPr>
          <a:xfrm>
            <a:off x="669883" y="1012550"/>
            <a:ext cx="70723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Quasi-1D antiferromagnetic semiconductor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E0AEF3F-101F-41D2-815B-416727213090}"/>
              </a:ext>
            </a:extLst>
          </p:cNvPr>
          <p:cNvSpPr/>
          <p:nvPr/>
        </p:nvSpPr>
        <p:spPr>
          <a:xfrm>
            <a:off x="3545929" y="4160192"/>
            <a:ext cx="11929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2-3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zh-CN" sz="2000" b="1" baseline="-33000" dirty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/Fe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F7554396-E8C3-4F74-A8F3-F800670D32FE}"/>
              </a:ext>
            </a:extLst>
          </p:cNvPr>
          <p:cNvSpPr/>
          <p:nvPr/>
        </p:nvSpPr>
        <p:spPr>
          <a:xfrm>
            <a:off x="2053897" y="1557410"/>
            <a:ext cx="944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DejaVu Sans" charset="0"/>
              </a:rPr>
              <a:t>C2/m 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DB8167-7656-4AC3-869F-F10D4E15D806}"/>
              </a:ext>
            </a:extLst>
          </p:cNvPr>
          <p:cNvSpPr/>
          <p:nvPr/>
        </p:nvSpPr>
        <p:spPr>
          <a:xfrm>
            <a:off x="669883" y="5237049"/>
            <a:ext cx="3674691" cy="1282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TlFeSe</a:t>
            </a:r>
            <a:r>
              <a:rPr lang="en-US" altLang="zh-CN" sz="2000" baseline="-33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2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: </a:t>
            </a:r>
            <a:r>
              <a:rPr lang="en-US" altLang="zh-CN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Klepp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 and </a:t>
            </a:r>
            <a:r>
              <a:rPr lang="en-US" altLang="zh-CN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Boller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, </a:t>
            </a:r>
            <a:r>
              <a:rPr lang="en-US" altLang="zh-CN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Monatshefte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 fur </a:t>
            </a:r>
            <a:r>
              <a:rPr lang="en-US" altLang="zh-CN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Chemie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/Chemical Monthly (1979) </a:t>
            </a:r>
            <a:endParaRPr lang="en-US" altLang="zh-CN" sz="1400" baseline="33000" dirty="0">
              <a:solidFill>
                <a:srgbClr val="000000"/>
              </a:solidFill>
              <a:latin typeface="Times New Roman" panose="02020603050405020304" pitchFamily="18" charset="0"/>
              <a:cs typeface="DejaVu Sans" charset="0"/>
            </a:endParaRPr>
          </a:p>
          <a:p>
            <a:endParaRPr lang="en-US" altLang="zh-CN" sz="1400" baseline="33000" dirty="0">
              <a:solidFill>
                <a:srgbClr val="000000"/>
              </a:solidFill>
              <a:latin typeface="Times New Roman" panose="02020603050405020304" pitchFamily="18" charset="0"/>
              <a:cs typeface="DejaVu Sans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CsFeSe</a:t>
            </a:r>
            <a:r>
              <a:rPr lang="en-US" altLang="zh-CN" sz="2000" baseline="-330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2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: </a:t>
            </a:r>
            <a:r>
              <a:rPr lang="en-US" altLang="zh-CN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Stuble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 and Rohr, </a:t>
            </a:r>
            <a:r>
              <a:rPr lang="en-US" altLang="zh-CN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Zeitschrift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 </a:t>
            </a:r>
            <a:r>
              <a:rPr lang="en-US" altLang="zh-CN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fr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 </a:t>
            </a:r>
            <a:r>
              <a:rPr lang="en-US" altLang="zh-CN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anorganische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 und </a:t>
            </a:r>
            <a:r>
              <a:rPr lang="en-US" altLang="zh-CN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allgemeine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 </a:t>
            </a:r>
            <a:r>
              <a:rPr lang="en-US" altLang="zh-CN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Chemie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 (2017) </a:t>
            </a:r>
            <a:endParaRPr lang="zh-CN" altLang="en-US" sz="14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399B37E-BF3F-4D2C-9DE1-43F0E52FC475}"/>
              </a:ext>
            </a:extLst>
          </p:cNvPr>
          <p:cNvSpPr/>
          <p:nvPr/>
        </p:nvSpPr>
        <p:spPr>
          <a:xfrm>
            <a:off x="3421438" y="2874972"/>
            <a:ext cx="15584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FeSe</a:t>
            </a:r>
            <a:r>
              <a:rPr lang="en-US" altLang="zh-CN" sz="2000" b="1" baseline="-33000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chains</a:t>
            </a:r>
            <a:endParaRPr lang="zh-CN" altLang="en-US" sz="2000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A388D9EC-634D-41CE-92BE-4678715B566B}"/>
              </a:ext>
            </a:extLst>
          </p:cNvPr>
          <p:cNvSpPr/>
          <p:nvPr/>
        </p:nvSpPr>
        <p:spPr>
          <a:xfrm>
            <a:off x="340724" y="977316"/>
            <a:ext cx="7615033" cy="557504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v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7755627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9694087C-A4D8-4A52-9E1B-F0E84F9813A0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AFeSe</a:t>
            </a:r>
            <a:r>
              <a:rPr lang="en-US" altLang="zh-CN" sz="36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similar to the </a:t>
            </a:r>
            <a:r>
              <a:rPr lang="en-US" altLang="zh-CN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cuprate</a:t>
            </a: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parent compounds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4">
            <a:extLst>
              <a:ext uri="{FF2B5EF4-FFF2-40B4-BE49-F238E27FC236}">
                <a16:creationId xmlns:a16="http://schemas.microsoft.com/office/drawing/2014/main" id="{364E4237-DC38-47D4-AF12-F0B831A0A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130" y="2342112"/>
            <a:ext cx="5036163" cy="4189063"/>
          </a:xfrm>
          <a:prstGeom prst="rect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ts val="288"/>
              </a:spcBef>
              <a:spcAft>
                <a:spcPts val="288"/>
              </a:spcAft>
            </a:pPr>
            <a:r>
              <a:rPr lang="en-US" altLang="zh-CN" sz="2800" b="1" dirty="0">
                <a:latin typeface="Times New Roman" panose="02020603050405020304" pitchFamily="18" charset="0"/>
                <a:cs typeface="DejaVu Sans" charset="0"/>
              </a:rPr>
              <a:t>AFeSe</a:t>
            </a:r>
            <a:r>
              <a:rPr lang="en-US" altLang="zh-CN" sz="2800" b="1" baseline="-25000" dirty="0">
                <a:latin typeface="Times New Roman" panose="02020603050405020304" pitchFamily="18" charset="0"/>
                <a:cs typeface="DejaVu Sans" charset="0"/>
              </a:rPr>
              <a:t>2</a:t>
            </a:r>
            <a:r>
              <a:rPr lang="en-US" altLang="zh-CN" sz="2800" b="1" dirty="0">
                <a:latin typeface="Times New Roman" panose="02020603050405020304" pitchFamily="18" charset="0"/>
                <a:cs typeface="DejaVu Sans" charset="0"/>
              </a:rPr>
              <a:t>:  charge gap</a:t>
            </a:r>
          </a:p>
          <a:p>
            <a:pPr>
              <a:lnSpc>
                <a:spcPct val="150000"/>
              </a:lnSpc>
              <a:spcBef>
                <a:spcPts val="288"/>
              </a:spcBef>
              <a:spcAft>
                <a:spcPts val="288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		  Tl, K: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DejaVu Sans" charset="0"/>
              </a:rPr>
              <a:t> 		22meV</a:t>
            </a:r>
          </a:p>
          <a:p>
            <a:pPr>
              <a:lnSpc>
                <a:spcPct val="150000"/>
              </a:lnSpc>
              <a:spcBef>
                <a:spcPts val="288"/>
              </a:spcBef>
              <a:spcAft>
                <a:spcPts val="288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	    		</a:t>
            </a:r>
            <a:r>
              <a:rPr lang="en-US" altLang="zh-C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Rb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: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DejaVu Sans" charset="0"/>
              </a:rPr>
              <a:t> 		56meV     </a:t>
            </a:r>
          </a:p>
          <a:p>
            <a:pPr>
              <a:lnSpc>
                <a:spcPct val="150000"/>
              </a:lnSpc>
              <a:spcBef>
                <a:spcPts val="288"/>
              </a:spcBef>
              <a:spcAft>
                <a:spcPts val="288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t>          	  	 Cs: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DejaVu Sans" charset="0"/>
              </a:rPr>
              <a:t> 		98meV</a:t>
            </a:r>
          </a:p>
          <a:p>
            <a:pPr>
              <a:lnSpc>
                <a:spcPct val="150000"/>
              </a:lnSpc>
              <a:spcBef>
                <a:spcPts val="1800"/>
              </a:spcBef>
              <a:spcAft>
                <a:spcPts val="288"/>
              </a:spcAft>
            </a:pPr>
            <a:r>
              <a:rPr lang="en-US" altLang="zh-CN" sz="2800" b="1" dirty="0">
                <a:latin typeface="Times New Roman" panose="02020603050405020304" pitchFamily="18" charset="0"/>
                <a:cs typeface="DejaVu Sans" charset="0"/>
              </a:rPr>
              <a:t>	   </a:t>
            </a:r>
            <a:r>
              <a:rPr lang="en-US" altLang="zh-CN" sz="2800" b="1" dirty="0" err="1">
                <a:latin typeface="Times New Roman" panose="02020603050405020304" pitchFamily="18" charset="0"/>
                <a:cs typeface="DejaVu Sans" charset="0"/>
              </a:rPr>
              <a:t>Cuprate</a:t>
            </a:r>
            <a:r>
              <a:rPr lang="en-US" altLang="zh-CN" sz="2800" b="1" dirty="0">
                <a:latin typeface="Times New Roman" panose="02020603050405020304" pitchFamily="18" charset="0"/>
                <a:cs typeface="DejaVu Sans" charset="0"/>
              </a:rPr>
              <a:t>: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DejaVu Sans" charset="0"/>
              </a:rPr>
              <a:t>  	2 eV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E587DBE-BC71-4E6F-AFAC-906C91686606}"/>
              </a:ext>
            </a:extLst>
          </p:cNvPr>
          <p:cNvGrpSpPr/>
          <p:nvPr/>
        </p:nvGrpSpPr>
        <p:grpSpPr>
          <a:xfrm>
            <a:off x="404867" y="1350711"/>
            <a:ext cx="3285224" cy="5003672"/>
            <a:chOff x="604457" y="1332145"/>
            <a:chExt cx="3285224" cy="500367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880CE64-0A74-4EC7-B31F-892A042D083F}"/>
                </a:ext>
              </a:extLst>
            </p:cNvPr>
            <p:cNvSpPr/>
            <p:nvPr/>
          </p:nvSpPr>
          <p:spPr>
            <a:xfrm>
              <a:off x="604457" y="1332145"/>
              <a:ext cx="3285224" cy="500367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7DE2EECC-E5B3-4CC9-8ED5-2EC13BA266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5297" y="5250805"/>
              <a:ext cx="2376000" cy="8382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C82908DA-EDDE-4BBA-B2C0-80BE951B0C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144" y="2130327"/>
              <a:ext cx="2829057" cy="2823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04FDB51-0C77-4CC4-BEAA-F005260B8D44}"/>
                </a:ext>
              </a:extLst>
            </p:cNvPr>
            <p:cNvSpPr/>
            <p:nvPr/>
          </p:nvSpPr>
          <p:spPr>
            <a:xfrm>
              <a:off x="710169" y="1440987"/>
              <a:ext cx="3109888" cy="4654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FeSe</a:t>
              </a:r>
              <a:r>
                <a:rPr lang="en-US" altLang="zh-CN" sz="2400" baseline="-3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layer </a:t>
              </a:r>
              <a:endParaRPr lang="zh-CN" alt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324F2C06-3A41-4DD5-954F-15AB70C2D5A7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093162" y="4130275"/>
              <a:ext cx="0" cy="540000"/>
            </a:xfrm>
            <a:prstGeom prst="straightConnector1">
              <a:avLst/>
            </a:prstGeom>
            <a:ln w="38100">
              <a:solidFill>
                <a:srgbClr val="0315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BBAB9A5C-AD02-47BB-A0EF-66501B56E552}"/>
                </a:ext>
              </a:extLst>
            </p:cNvPr>
            <p:cNvCxnSpPr>
              <a:cxnSpLocks/>
            </p:cNvCxnSpPr>
            <p:nvPr/>
          </p:nvCxnSpPr>
          <p:spPr>
            <a:xfrm rot="13500000" flipV="1">
              <a:off x="3067582" y="3307934"/>
              <a:ext cx="0" cy="5400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C35956E4-3DD5-4339-8D45-22E61C9E5453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093162" y="2412104"/>
              <a:ext cx="0" cy="540000"/>
            </a:xfrm>
            <a:prstGeom prst="straightConnector1">
              <a:avLst/>
            </a:prstGeom>
            <a:ln w="38100">
              <a:solidFill>
                <a:srgbClr val="0315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DE176EA6-7345-48F7-A1A3-A085C7BA0018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1402848" y="4101653"/>
              <a:ext cx="0" cy="540000"/>
            </a:xfrm>
            <a:prstGeom prst="straightConnector1">
              <a:avLst/>
            </a:prstGeom>
            <a:ln w="38100">
              <a:solidFill>
                <a:srgbClr val="0315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1C9662CA-DA7F-4C2D-AF41-BCB2F3D731A6}"/>
                </a:ext>
              </a:extLst>
            </p:cNvPr>
            <p:cNvCxnSpPr>
              <a:cxnSpLocks/>
            </p:cNvCxnSpPr>
            <p:nvPr/>
          </p:nvCxnSpPr>
          <p:spPr>
            <a:xfrm rot="13500000" flipV="1">
              <a:off x="1363341" y="3293238"/>
              <a:ext cx="0" cy="5400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40A2FA95-9A65-44DF-AB36-76EE226455DB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1421409" y="2402050"/>
              <a:ext cx="0" cy="540000"/>
            </a:xfrm>
            <a:prstGeom prst="straightConnector1">
              <a:avLst/>
            </a:prstGeom>
            <a:ln w="38100">
              <a:solidFill>
                <a:srgbClr val="0315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2EC759CC-9A26-4388-B3D3-4F986D1286DC}"/>
                </a:ext>
              </a:extLst>
            </p:cNvPr>
            <p:cNvCxnSpPr>
              <a:cxnSpLocks/>
            </p:cNvCxnSpPr>
            <p:nvPr/>
          </p:nvCxnSpPr>
          <p:spPr>
            <a:xfrm rot="13500000" flipV="1">
              <a:off x="2217819" y="4148078"/>
              <a:ext cx="0" cy="5400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44E2649A-9C28-49D6-BDBF-D8588C26006E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2243297" y="3270028"/>
              <a:ext cx="0" cy="540000"/>
            </a:xfrm>
            <a:prstGeom prst="straightConnector1">
              <a:avLst/>
            </a:prstGeom>
            <a:ln w="38100">
              <a:solidFill>
                <a:srgbClr val="0315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374BEE7C-0FAE-454F-A800-5F6FA77C0F98}"/>
                </a:ext>
              </a:extLst>
            </p:cNvPr>
            <p:cNvCxnSpPr>
              <a:cxnSpLocks/>
            </p:cNvCxnSpPr>
            <p:nvPr/>
          </p:nvCxnSpPr>
          <p:spPr>
            <a:xfrm rot="13500000" flipV="1">
              <a:off x="2217817" y="2437876"/>
              <a:ext cx="0" cy="5400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853C0D00-497D-4B37-8DDB-3C37928944EF}"/>
              </a:ext>
            </a:extLst>
          </p:cNvPr>
          <p:cNvSpPr txBox="1"/>
          <p:nvPr/>
        </p:nvSpPr>
        <p:spPr>
          <a:xfrm>
            <a:off x="4414144" y="1247731"/>
            <a:ext cx="67720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AFeSe</a:t>
            </a:r>
            <a:r>
              <a:rPr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an antiferromagnetic insulator</a:t>
            </a:r>
          </a:p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ground state is Neel ordered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8916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3" name="Picture 63">
            <a:extLst>
              <a:ext uri="{FF2B5EF4-FFF2-40B4-BE49-F238E27FC236}">
                <a16:creationId xmlns:a16="http://schemas.microsoft.com/office/drawing/2014/main" id="{76CB4E0F-282F-46D4-98C0-1167EA369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988" y="3334894"/>
            <a:ext cx="2739989" cy="2549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D37C0867-A6C0-4D08-B549-9DF7734C607E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Antiferromagnetic coupling in AFeSe</a:t>
            </a:r>
            <a:r>
              <a:rPr lang="en-US" altLang="zh-CN" sz="36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altLang="zh-CN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088B2FCD-2670-4B69-BA01-B4D95A16C915}"/>
              </a:ext>
            </a:extLst>
          </p:cNvPr>
          <p:cNvGrpSpPr/>
          <p:nvPr/>
        </p:nvGrpSpPr>
        <p:grpSpPr>
          <a:xfrm>
            <a:off x="404867" y="1350711"/>
            <a:ext cx="3285224" cy="5003672"/>
            <a:chOff x="604457" y="1332145"/>
            <a:chExt cx="3285224" cy="500367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0462CEA-B915-4D6D-B49E-AEDB2FF365F8}"/>
                </a:ext>
              </a:extLst>
            </p:cNvPr>
            <p:cNvSpPr/>
            <p:nvPr/>
          </p:nvSpPr>
          <p:spPr>
            <a:xfrm>
              <a:off x="604457" y="1332145"/>
              <a:ext cx="3285224" cy="500367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1" name="Picture 4">
              <a:extLst>
                <a:ext uri="{FF2B5EF4-FFF2-40B4-BE49-F238E27FC236}">
                  <a16:creationId xmlns:a16="http://schemas.microsoft.com/office/drawing/2014/main" id="{0AD5BB8C-9053-466C-B84E-20C14575C6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5297" y="5250805"/>
              <a:ext cx="2376000" cy="8382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2" name="Picture 5">
              <a:extLst>
                <a:ext uri="{FF2B5EF4-FFF2-40B4-BE49-F238E27FC236}">
                  <a16:creationId xmlns:a16="http://schemas.microsoft.com/office/drawing/2014/main" id="{F6BE8B51-5E64-45F8-89B6-2CF60F569F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144" y="2130327"/>
              <a:ext cx="2829057" cy="2823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91DB8C7-4592-4D54-9E5B-A94C20995E0C}"/>
                </a:ext>
              </a:extLst>
            </p:cNvPr>
            <p:cNvSpPr/>
            <p:nvPr/>
          </p:nvSpPr>
          <p:spPr>
            <a:xfrm>
              <a:off x="710169" y="1440987"/>
              <a:ext cx="3109888" cy="4654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FeSe</a:t>
              </a:r>
              <a:r>
                <a:rPr lang="en-US" altLang="zh-CN" sz="2400" baseline="-3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layer </a:t>
              </a:r>
              <a:endParaRPr lang="zh-CN" alt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D4F225FA-4C26-4802-A183-AEFC78AB83D2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093162" y="4130275"/>
              <a:ext cx="0" cy="540000"/>
            </a:xfrm>
            <a:prstGeom prst="straightConnector1">
              <a:avLst/>
            </a:prstGeom>
            <a:ln w="38100">
              <a:solidFill>
                <a:srgbClr val="0315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436CFE7D-6012-4B9F-9A26-46D53A58F7F6}"/>
                </a:ext>
              </a:extLst>
            </p:cNvPr>
            <p:cNvCxnSpPr>
              <a:cxnSpLocks/>
            </p:cNvCxnSpPr>
            <p:nvPr/>
          </p:nvCxnSpPr>
          <p:spPr>
            <a:xfrm rot="13500000" flipV="1">
              <a:off x="3067582" y="3307934"/>
              <a:ext cx="0" cy="5400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44749E41-FF03-4B10-9A4B-3ADD66EE2420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093162" y="2412104"/>
              <a:ext cx="0" cy="540000"/>
            </a:xfrm>
            <a:prstGeom prst="straightConnector1">
              <a:avLst/>
            </a:prstGeom>
            <a:ln w="38100">
              <a:solidFill>
                <a:srgbClr val="0315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90A8126F-A64B-430A-A97E-B74C2FA333C3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1402848" y="4101653"/>
              <a:ext cx="0" cy="540000"/>
            </a:xfrm>
            <a:prstGeom prst="straightConnector1">
              <a:avLst/>
            </a:prstGeom>
            <a:ln w="38100">
              <a:solidFill>
                <a:srgbClr val="0315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939BEEB7-5030-499E-A7DF-08E1AB88373A}"/>
                </a:ext>
              </a:extLst>
            </p:cNvPr>
            <p:cNvCxnSpPr>
              <a:cxnSpLocks/>
            </p:cNvCxnSpPr>
            <p:nvPr/>
          </p:nvCxnSpPr>
          <p:spPr>
            <a:xfrm rot="13500000" flipV="1">
              <a:off x="1363341" y="3293238"/>
              <a:ext cx="0" cy="5400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AA03782B-9B5D-45DE-AF49-E6CCAD5B2691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1421409" y="2402050"/>
              <a:ext cx="0" cy="540000"/>
            </a:xfrm>
            <a:prstGeom prst="straightConnector1">
              <a:avLst/>
            </a:prstGeom>
            <a:ln w="38100">
              <a:solidFill>
                <a:srgbClr val="0315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D4F225FA-4C26-4802-A183-AEFC78AB83D2}"/>
                </a:ext>
              </a:extLst>
            </p:cNvPr>
            <p:cNvCxnSpPr>
              <a:cxnSpLocks/>
            </p:cNvCxnSpPr>
            <p:nvPr/>
          </p:nvCxnSpPr>
          <p:spPr>
            <a:xfrm rot="13500000" flipV="1">
              <a:off x="2217819" y="4148078"/>
              <a:ext cx="0" cy="5400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436CFE7D-6012-4B9F-9A26-46D53A58F7F6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2243297" y="3270028"/>
              <a:ext cx="0" cy="540000"/>
            </a:xfrm>
            <a:prstGeom prst="straightConnector1">
              <a:avLst/>
            </a:prstGeom>
            <a:ln w="38100">
              <a:solidFill>
                <a:srgbClr val="0315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44749E41-FF03-4B10-9A4B-3ADD66EE2420}"/>
                </a:ext>
              </a:extLst>
            </p:cNvPr>
            <p:cNvCxnSpPr>
              <a:cxnSpLocks/>
            </p:cNvCxnSpPr>
            <p:nvPr/>
          </p:nvCxnSpPr>
          <p:spPr>
            <a:xfrm rot="13500000" flipV="1">
              <a:off x="2217817" y="2437876"/>
              <a:ext cx="0" cy="5400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Picture 10">
            <a:extLst>
              <a:ext uri="{FF2B5EF4-FFF2-40B4-BE49-F238E27FC236}">
                <a16:creationId xmlns:a16="http://schemas.microsoft.com/office/drawing/2014/main" id="{3DE331C1-6255-45D9-A9DA-D63AE7D6A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1" t="27840" r="11209"/>
          <a:stretch>
            <a:fillRect/>
          </a:stretch>
        </p:blipFill>
        <p:spPr bwMode="auto">
          <a:xfrm>
            <a:off x="6260518" y="3373546"/>
            <a:ext cx="5808589" cy="2058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601" t="27840" r="1120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3" name="Rectangle 12">
            <a:extLst>
              <a:ext uri="{FF2B5EF4-FFF2-40B4-BE49-F238E27FC236}">
                <a16:creationId xmlns:a16="http://schemas.microsoft.com/office/drawing/2014/main" id="{F06F0480-65AD-4553-9714-E08343702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7681" y="5993699"/>
            <a:ext cx="3812212" cy="373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ts val="288"/>
              </a:spcBef>
              <a:spcAft>
                <a:spcPts val="288"/>
              </a:spcAft>
            </a:pPr>
            <a:r>
              <a:rPr lang="en-US" altLang="zh-CN" sz="2400" dirty="0">
                <a:cs typeface="Arial" panose="020B0604020202020204" pitchFamily="34" charset="0"/>
              </a:rPr>
              <a:t>comparable to </a:t>
            </a:r>
            <a:r>
              <a:rPr lang="en-US" altLang="zh-CN" sz="2400" dirty="0" err="1">
                <a:cs typeface="Arial" panose="020B0604020202020204" pitchFamily="34" charset="0"/>
              </a:rPr>
              <a:t>cuprates</a:t>
            </a:r>
            <a:endParaRPr lang="en-US" altLang="zh-CN" sz="2400" dirty="0">
              <a:cs typeface="Arial" panose="020B0604020202020204" pitchFamily="34" charset="0"/>
            </a:endParaRPr>
          </a:p>
        </p:txBody>
      </p:sp>
      <p:sp>
        <p:nvSpPr>
          <p:cNvPr id="45" name="Line 14">
            <a:extLst>
              <a:ext uri="{FF2B5EF4-FFF2-40B4-BE49-F238E27FC236}">
                <a16:creationId xmlns:a16="http://schemas.microsoft.com/office/drawing/2014/main" id="{040B7425-617D-46BE-8108-CF6952B824F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31306" y="5256827"/>
            <a:ext cx="660" cy="736872"/>
          </a:xfrm>
          <a:prstGeom prst="line">
            <a:avLst/>
          </a:prstGeom>
          <a:noFill/>
          <a:ln w="36000">
            <a:solidFill>
              <a:srgbClr val="ED1C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46750E2-5A52-48BB-B3A0-6315B088B088}"/>
                  </a:ext>
                </a:extLst>
              </p:cNvPr>
              <p:cNvSpPr txBox="1"/>
              <p:nvPr/>
            </p:nvSpPr>
            <p:spPr>
              <a:xfrm>
                <a:off x="4238335" y="1391260"/>
                <a:ext cx="7651518" cy="125598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b="0" i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altLang="zh-CN" sz="32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⟨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⟩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begChr m:val="⟨"/>
                                          <m:endChr m:val="⟩"/>
                                          <m:ctrlPr>
                                            <a:rPr lang="en-US" altLang="zh-CN" sz="3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altLang="zh-CN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altLang="zh-CN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begChr m:val="⟨"/>
                                          <m:endChr m:val="⟩"/>
                                          <m:ctrlPr>
                                            <a:rPr lang="en-US" altLang="zh-CN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32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altLang="zh-CN" sz="3200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altLang="zh-CN" sz="32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begChr m:val="⟨"/>
                                          <m:endChr m:val="⟩"/>
                                          <m:ctrlPr>
                                            <a:rPr lang="en-US" altLang="zh-CN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32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altLang="zh-CN" sz="3200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altLang="zh-CN" sz="32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46750E2-5A52-48BB-B3A0-6315B088B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335" y="1391260"/>
                <a:ext cx="7651518" cy="12559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12">
            <a:extLst>
              <a:ext uri="{FF2B5EF4-FFF2-40B4-BE49-F238E27FC236}">
                <a16:creationId xmlns:a16="http://schemas.microsoft.com/office/drawing/2014/main" id="{70B4520F-4515-4F0B-909C-3A8F9A314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8088" y="5190099"/>
            <a:ext cx="1441019" cy="373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ts val="288"/>
              </a:spcBef>
              <a:spcAft>
                <a:spcPts val="288"/>
              </a:spcAft>
            </a:pP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meV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/S</a:t>
            </a:r>
            <a:r>
              <a:rPr lang="en-US" altLang="zh-CN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53">
                <a:extLst>
                  <a:ext uri="{FF2B5EF4-FFF2-40B4-BE49-F238E27FC236}">
                    <a16:creationId xmlns:a16="http://schemas.microsoft.com/office/drawing/2014/main" id="{F7EFB474-DFED-4366-B074-17397DF20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5332" y="5466740"/>
                <a:ext cx="1526686" cy="4586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5000" rIns="90000" bIns="45000"/>
              <a:lstStyle>
                <a:lvl1pPr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449263" algn="l"/>
                    <a:tab pos="898525" algn="l"/>
                    <a:tab pos="1347788" algn="l"/>
                    <a:tab pos="1797050" algn="l"/>
                    <a:tab pos="2246313" algn="l"/>
                    <a:tab pos="2695575" algn="l"/>
                    <a:tab pos="3144838" algn="l"/>
                    <a:tab pos="3594100" algn="l"/>
                    <a:tab pos="40433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DejaVu Sans" charset="0"/>
                  </a:rPr>
                  <a:t>3.6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DejaVu Sans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DejaVu Sans" charset="0"/>
                          </a:rPr>
                          <m:t>𝜇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DejaVu Sans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DejaVu Sans" charset="0"/>
                  </a:rPr>
                  <a:t>/Fe</a:t>
                </a:r>
              </a:p>
            </p:txBody>
          </p:sp>
        </mc:Choice>
        <mc:Fallback xmlns="">
          <p:sp>
            <p:nvSpPr>
              <p:cNvPr id="48" name="Rectangle 53">
                <a:extLst>
                  <a:ext uri="{FF2B5EF4-FFF2-40B4-BE49-F238E27FC236}">
                    <a16:creationId xmlns:a16="http://schemas.microsoft.com/office/drawing/2014/main" id="{F7EFB474-DFED-4366-B074-17397DF203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25332" y="5466740"/>
                <a:ext cx="1526686" cy="458680"/>
              </a:xfrm>
              <a:prstGeom prst="rect">
                <a:avLst/>
              </a:prstGeom>
              <a:blipFill>
                <a:blip r:embed="rId8"/>
                <a:stretch>
                  <a:fillRect l="-5976" t="-10667" b="-30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>
            <a:extLst>
              <a:ext uri="{FF2B5EF4-FFF2-40B4-BE49-F238E27FC236}">
                <a16:creationId xmlns:a16="http://schemas.microsoft.com/office/drawing/2014/main" id="{D276CACA-D89E-4CFF-888A-4B4C5DDFD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5484" y="6107596"/>
            <a:ext cx="4032250" cy="909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ts val="288"/>
              </a:spcBef>
              <a:spcAft>
                <a:spcPts val="288"/>
              </a:spcAft>
            </a:pP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6" name="Picture 53">
            <a:extLst>
              <a:ext uri="{FF2B5EF4-FFF2-40B4-BE49-F238E27FC236}">
                <a16:creationId xmlns:a16="http://schemas.microsoft.com/office/drawing/2014/main" id="{DE2775E5-636D-4F6C-A2B1-4542F8276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116" y="2157546"/>
            <a:ext cx="3179443" cy="1438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7" name="Picture 54">
            <a:extLst>
              <a:ext uri="{FF2B5EF4-FFF2-40B4-BE49-F238E27FC236}">
                <a16:creationId xmlns:a16="http://schemas.microsoft.com/office/drawing/2014/main" id="{1A8CAA0D-6BBD-40F4-BB02-09FF763BE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618" y="2160589"/>
            <a:ext cx="3479065" cy="140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8" name="Rectangle 55">
            <a:extLst>
              <a:ext uri="{FF2B5EF4-FFF2-40B4-BE49-F238E27FC236}">
                <a16:creationId xmlns:a16="http://schemas.microsoft.com/office/drawing/2014/main" id="{F0862FE2-E039-4868-A3DF-FD8F9819C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1789" y="1366295"/>
            <a:ext cx="1995897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cs typeface="Arial" panose="020B0604020202020204" pitchFamily="34" charset="0"/>
              </a:rPr>
              <a:t>Spin density</a:t>
            </a:r>
          </a:p>
        </p:txBody>
      </p:sp>
      <p:sp>
        <p:nvSpPr>
          <p:cNvPr id="20489" name="Rectangle 56">
            <a:extLst>
              <a:ext uri="{FF2B5EF4-FFF2-40B4-BE49-F238E27FC236}">
                <a16:creationId xmlns:a16="http://schemas.microsoft.com/office/drawing/2014/main" id="{35D96C0C-22E6-45EC-8D4B-01D762609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3463" y="4028088"/>
            <a:ext cx="7074297" cy="2482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288"/>
              </a:spcBef>
              <a:spcAft>
                <a:spcPts val="288"/>
              </a:spcAft>
              <a:buFont typeface="Wingdings" panose="05000000000000000000" pitchFamily="2" charset="2"/>
              <a:buChar char="Ø"/>
            </a:pPr>
            <a:r>
              <a:rPr lang="en-US" altLang="zh-CN" sz="2400" dirty="0">
                <a:cs typeface="Arial" panose="020B0604020202020204" pitchFamily="34" charset="0"/>
              </a:rPr>
              <a:t>Fe-Se: Strong covalent hybridized</a:t>
            </a:r>
          </a:p>
          <a:p>
            <a:pPr marL="342900" indent="-342900">
              <a:lnSpc>
                <a:spcPct val="150000"/>
              </a:lnSpc>
              <a:spcBef>
                <a:spcPts val="288"/>
              </a:spcBef>
              <a:spcAft>
                <a:spcPts val="288"/>
              </a:spcAft>
              <a:buFont typeface="Wingdings" panose="05000000000000000000" pitchFamily="2" charset="2"/>
              <a:buChar char="Ø"/>
            </a:pPr>
            <a:r>
              <a:rPr lang="en-US" altLang="zh-CN" sz="2400" dirty="0">
                <a:cs typeface="Arial" panose="020B0604020202020204" pitchFamily="34" charset="0"/>
              </a:rPr>
              <a:t>Fe-Fe: No direct interaction</a:t>
            </a:r>
          </a:p>
          <a:p>
            <a:pPr marL="342900" indent="-342900">
              <a:lnSpc>
                <a:spcPct val="150000"/>
              </a:lnSpc>
              <a:spcBef>
                <a:spcPts val="288"/>
              </a:spcBef>
              <a:spcAft>
                <a:spcPts val="288"/>
              </a:spcAft>
              <a:buFont typeface="Wingdings" panose="05000000000000000000" pitchFamily="2" charset="2"/>
              <a:buChar char="Ø"/>
            </a:pPr>
            <a:r>
              <a:rPr lang="en-US" altLang="zh-CN" sz="2400" dirty="0">
                <a:cs typeface="Arial" panose="020B0604020202020204" pitchFamily="34" charset="0"/>
              </a:rPr>
              <a:t>Magnetic interaction between Fe moments arises from Se-bridged AFM </a:t>
            </a:r>
            <a:r>
              <a:rPr lang="en-US" altLang="zh-CN" sz="2400" dirty="0" err="1">
                <a:cs typeface="Arial" panose="020B0604020202020204" pitchFamily="34" charset="0"/>
              </a:rPr>
              <a:t>superexchange</a:t>
            </a:r>
            <a:r>
              <a:rPr lang="en-US" altLang="zh-CN" sz="2400" dirty="0"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0491" name="图片 58">
            <a:extLst>
              <a:ext uri="{FF2B5EF4-FFF2-40B4-BE49-F238E27FC236}">
                <a16:creationId xmlns:a16="http://schemas.microsoft.com/office/drawing/2014/main" id="{C88EFAE5-8866-450D-AA6A-C73368C86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013" y="188914"/>
            <a:ext cx="779462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915C966D-51EB-4937-9A6B-FEC9FD527B55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AFeSe</a:t>
            </a:r>
            <a:r>
              <a:rPr lang="en-US" altLang="zh-CN" sz="36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Charge and Spin Density Distribution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FEEB2B8E-17C3-4720-A75A-0EA92DCB0752}"/>
              </a:ext>
            </a:extLst>
          </p:cNvPr>
          <p:cNvGrpSpPr/>
          <p:nvPr/>
        </p:nvGrpSpPr>
        <p:grpSpPr>
          <a:xfrm>
            <a:off x="404867" y="1350711"/>
            <a:ext cx="3285224" cy="5003672"/>
            <a:chOff x="604457" y="1332145"/>
            <a:chExt cx="3285224" cy="5003672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EF8B8D1-E7B4-408A-B07E-8F0E108D4629}"/>
                </a:ext>
              </a:extLst>
            </p:cNvPr>
            <p:cNvSpPr/>
            <p:nvPr/>
          </p:nvSpPr>
          <p:spPr>
            <a:xfrm>
              <a:off x="604457" y="1332145"/>
              <a:ext cx="3285224" cy="500367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8" name="Picture 4">
              <a:extLst>
                <a:ext uri="{FF2B5EF4-FFF2-40B4-BE49-F238E27FC236}">
                  <a16:creationId xmlns:a16="http://schemas.microsoft.com/office/drawing/2014/main" id="{6C024C22-FD74-4B86-8B7F-48E2455A19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5297" y="5250805"/>
              <a:ext cx="2376000" cy="8382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9" name="Picture 5">
              <a:extLst>
                <a:ext uri="{FF2B5EF4-FFF2-40B4-BE49-F238E27FC236}">
                  <a16:creationId xmlns:a16="http://schemas.microsoft.com/office/drawing/2014/main" id="{06CB4B81-558E-4765-8116-D8BEDE92D3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144" y="2130327"/>
              <a:ext cx="2829057" cy="2823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A02726E0-59AF-47B6-B4FB-F076ECCDC457}"/>
                </a:ext>
              </a:extLst>
            </p:cNvPr>
            <p:cNvSpPr/>
            <p:nvPr/>
          </p:nvSpPr>
          <p:spPr>
            <a:xfrm>
              <a:off x="710169" y="1440987"/>
              <a:ext cx="3109888" cy="4654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FeSe</a:t>
              </a:r>
              <a:r>
                <a:rPr lang="en-US" altLang="zh-CN" sz="2400" baseline="-3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layer </a:t>
              </a:r>
              <a:endParaRPr lang="zh-CN" alt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1062FF1F-7364-48C9-A919-CE62B36188E2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093162" y="4130275"/>
              <a:ext cx="0" cy="540000"/>
            </a:xfrm>
            <a:prstGeom prst="straightConnector1">
              <a:avLst/>
            </a:prstGeom>
            <a:ln w="38100">
              <a:solidFill>
                <a:srgbClr val="0315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3F3E462E-D75D-4544-9244-643347460DC9}"/>
                </a:ext>
              </a:extLst>
            </p:cNvPr>
            <p:cNvCxnSpPr>
              <a:cxnSpLocks/>
            </p:cNvCxnSpPr>
            <p:nvPr/>
          </p:nvCxnSpPr>
          <p:spPr>
            <a:xfrm rot="13500000" flipV="1">
              <a:off x="3067582" y="3307934"/>
              <a:ext cx="0" cy="5400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FF276B10-76AB-4AC3-8361-67DCD82B210E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093162" y="2412104"/>
              <a:ext cx="0" cy="540000"/>
            </a:xfrm>
            <a:prstGeom prst="straightConnector1">
              <a:avLst/>
            </a:prstGeom>
            <a:ln w="38100">
              <a:solidFill>
                <a:srgbClr val="0315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9577F084-D9AF-4471-95A5-7DCC646A9583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1402848" y="4101653"/>
              <a:ext cx="0" cy="540000"/>
            </a:xfrm>
            <a:prstGeom prst="straightConnector1">
              <a:avLst/>
            </a:prstGeom>
            <a:ln w="38100">
              <a:solidFill>
                <a:srgbClr val="0315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E4FD730F-E14B-4775-B5C7-5FF509A74F86}"/>
                </a:ext>
              </a:extLst>
            </p:cNvPr>
            <p:cNvCxnSpPr>
              <a:cxnSpLocks/>
            </p:cNvCxnSpPr>
            <p:nvPr/>
          </p:nvCxnSpPr>
          <p:spPr>
            <a:xfrm rot="13500000" flipV="1">
              <a:off x="1363341" y="3293238"/>
              <a:ext cx="0" cy="5400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49EED44A-EA95-45DD-9E40-D803CD860DBC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1421409" y="2402050"/>
              <a:ext cx="0" cy="540000"/>
            </a:xfrm>
            <a:prstGeom prst="straightConnector1">
              <a:avLst/>
            </a:prstGeom>
            <a:ln w="38100">
              <a:solidFill>
                <a:srgbClr val="0315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EFC1E22A-1761-4AD9-B18F-C398FD098882}"/>
                </a:ext>
              </a:extLst>
            </p:cNvPr>
            <p:cNvCxnSpPr>
              <a:cxnSpLocks/>
            </p:cNvCxnSpPr>
            <p:nvPr/>
          </p:nvCxnSpPr>
          <p:spPr>
            <a:xfrm rot="13500000" flipV="1">
              <a:off x="2217819" y="4148078"/>
              <a:ext cx="0" cy="5400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462453B4-EF49-4451-917D-A45358B4DC75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2243297" y="3270028"/>
              <a:ext cx="0" cy="540000"/>
            </a:xfrm>
            <a:prstGeom prst="straightConnector1">
              <a:avLst/>
            </a:prstGeom>
            <a:ln w="38100">
              <a:solidFill>
                <a:srgbClr val="0315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17CED5BC-608A-4FF4-BFBC-2DC2C2E31C30}"/>
                </a:ext>
              </a:extLst>
            </p:cNvPr>
            <p:cNvCxnSpPr>
              <a:cxnSpLocks/>
            </p:cNvCxnSpPr>
            <p:nvPr/>
          </p:nvCxnSpPr>
          <p:spPr>
            <a:xfrm rot="13500000" flipV="1">
              <a:off x="2217817" y="2437876"/>
              <a:ext cx="0" cy="5400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22B9B914-7837-4F56-984C-DDF9A8141AE5}"/>
              </a:ext>
            </a:extLst>
          </p:cNvPr>
          <p:cNvSpPr/>
          <p:nvPr/>
        </p:nvSpPr>
        <p:spPr>
          <a:xfrm>
            <a:off x="4613411" y="1369381"/>
            <a:ext cx="24272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Charge density 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1C206715-B897-490B-AFEE-B32212504852}"/>
              </a:ext>
            </a:extLst>
          </p:cNvPr>
          <p:cNvSpPr/>
          <p:nvPr/>
        </p:nvSpPr>
        <p:spPr>
          <a:xfrm>
            <a:off x="3940735" y="1276448"/>
            <a:ext cx="3810774" cy="248256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57642834-07E1-42E9-B377-736EF5AD3709}"/>
              </a:ext>
            </a:extLst>
          </p:cNvPr>
          <p:cNvSpPr/>
          <p:nvPr/>
        </p:nvSpPr>
        <p:spPr>
          <a:xfrm>
            <a:off x="8038501" y="1280312"/>
            <a:ext cx="3810774" cy="2469202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3721FB4-29A8-46A2-87EE-F6155E10DD48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Summary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DEEC251-CE8D-42E8-95EC-80D4C7872311}"/>
              </a:ext>
            </a:extLst>
          </p:cNvPr>
          <p:cNvSpPr/>
          <p:nvPr/>
        </p:nvSpPr>
        <p:spPr>
          <a:xfrm>
            <a:off x="1315376" y="1214117"/>
            <a:ext cx="9561247" cy="2597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Metallizing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strong bonding electrons provides a universal route to high-Tc superconductivity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LiB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, Li3B4C2, Li2B3C, and doped AFeSe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(A=</a:t>
            </a:r>
            <a:r>
              <a:rPr lang="en-US" altLang="zh-CN" sz="2800" dirty="0" err="1">
                <a:latin typeface="Arial" panose="020B0604020202020204" pitchFamily="34" charset="0"/>
                <a:cs typeface="Arial" panose="020B0604020202020204" pitchFamily="34" charset="0"/>
              </a:rPr>
              <a:t>Tl,K,Rb,Cs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candidates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high-Tc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SC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F4F0CB90-C618-4E61-A9F1-DA76776E3269}"/>
              </a:ext>
            </a:extLst>
          </p:cNvPr>
          <p:cNvSpPr txBox="1"/>
          <p:nvPr/>
        </p:nvSpPr>
        <p:spPr>
          <a:xfrm>
            <a:off x="1246296" y="5954763"/>
            <a:ext cx="1994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Zhongyi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Lu</a:t>
            </a:r>
          </a:p>
          <a:p>
            <a:pPr algn="ctr"/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Renmin Univ China</a:t>
            </a:r>
            <a:endParaRPr lang="zh-CN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F6C56E3-1B6A-4C87-8156-9642E9899BB4}"/>
              </a:ext>
            </a:extLst>
          </p:cNvPr>
          <p:cNvGrpSpPr/>
          <p:nvPr/>
        </p:nvGrpSpPr>
        <p:grpSpPr>
          <a:xfrm>
            <a:off x="2558582" y="4863709"/>
            <a:ext cx="2746676" cy="1614274"/>
            <a:chOff x="2190383" y="4879066"/>
            <a:chExt cx="2746676" cy="1614274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60CDE256-0999-4A40-A9BF-BE44CD4F7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1644" y="4879066"/>
              <a:ext cx="771425" cy="1080000"/>
            </a:xfrm>
            <a:prstGeom prst="rect">
              <a:avLst/>
            </a:prstGeom>
          </p:spPr>
        </p:pic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ABD76454-9BBF-48CA-9498-AB5739F44A27}"/>
                </a:ext>
              </a:extLst>
            </p:cNvPr>
            <p:cNvSpPr txBox="1"/>
            <p:nvPr/>
          </p:nvSpPr>
          <p:spPr>
            <a:xfrm>
              <a:off x="2190383" y="5970120"/>
              <a:ext cx="27466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Miao Gao</a:t>
              </a:r>
            </a:p>
            <a:p>
              <a:pPr algn="ctr"/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Ningbo University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025FB98-E55D-4D43-9BBA-753F6595AB5F}"/>
              </a:ext>
            </a:extLst>
          </p:cNvPr>
          <p:cNvGrpSpPr/>
          <p:nvPr/>
        </p:nvGrpSpPr>
        <p:grpSpPr>
          <a:xfrm>
            <a:off x="7420732" y="4861830"/>
            <a:ext cx="2746676" cy="1675829"/>
            <a:chOff x="7881457" y="4879066"/>
            <a:chExt cx="2746676" cy="1675829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C03446EE-7422-40B4-9340-CA2755469F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88" t="11092" r="19490" b="13652"/>
            <a:stretch/>
          </p:blipFill>
          <p:spPr>
            <a:xfrm>
              <a:off x="8050279" y="4879066"/>
              <a:ext cx="819045" cy="1080000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AA4F5C10-C671-4ECD-B698-BB87680DF6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024" t="6502" r="23354" b="24057"/>
            <a:stretch/>
          </p:blipFill>
          <p:spPr>
            <a:xfrm>
              <a:off x="9606584" y="4879066"/>
              <a:ext cx="853485" cy="1080000"/>
            </a:xfrm>
            <a:prstGeom prst="rect">
              <a:avLst/>
            </a:prstGeom>
          </p:spPr>
        </p:pic>
        <p:sp>
          <p:nvSpPr>
            <p:cNvPr id="24" name="TextBox 7">
              <a:extLst>
                <a:ext uri="{FF2B5EF4-FFF2-40B4-BE49-F238E27FC236}">
                  <a16:creationId xmlns:a16="http://schemas.microsoft.com/office/drawing/2014/main" id="{5BF4757E-7896-4453-A979-4D4B2149277E}"/>
                </a:ext>
              </a:extLst>
            </p:cNvPr>
            <p:cNvSpPr txBox="1"/>
            <p:nvPr/>
          </p:nvSpPr>
          <p:spPr>
            <a:xfrm>
              <a:off x="7881457" y="6031675"/>
              <a:ext cx="27466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Fengjie</a:t>
              </a:r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Ma                  </a:t>
              </a:r>
              <a:r>
                <a:rPr lang="en-US" altLang="zh-CN" sz="1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Xinlei</a:t>
              </a:r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Zhao</a:t>
              </a:r>
            </a:p>
            <a:p>
              <a:pPr algn="ctr"/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Beijing Normal University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E572E32-86DD-4AFB-A933-13E6C913B1FC}"/>
              </a:ext>
            </a:extLst>
          </p:cNvPr>
          <p:cNvGrpSpPr/>
          <p:nvPr/>
        </p:nvGrpSpPr>
        <p:grpSpPr>
          <a:xfrm>
            <a:off x="4855928" y="4861830"/>
            <a:ext cx="2746676" cy="1615676"/>
            <a:chOff x="4725245" y="4879066"/>
            <a:chExt cx="2746676" cy="1615676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36173324-AE41-42E3-B3C3-0E4F794C7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4878" y="4879066"/>
              <a:ext cx="780761" cy="1080000"/>
            </a:xfrm>
            <a:prstGeom prst="rect">
              <a:avLst/>
            </a:prstGeom>
          </p:spPr>
        </p:pic>
        <p:sp>
          <p:nvSpPr>
            <p:cNvPr id="27" name="TextBox 7">
              <a:extLst>
                <a:ext uri="{FF2B5EF4-FFF2-40B4-BE49-F238E27FC236}">
                  <a16:creationId xmlns:a16="http://schemas.microsoft.com/office/drawing/2014/main" id="{7E33AFE7-30C5-4AE8-80CA-3E2F4C0CE69B}"/>
                </a:ext>
              </a:extLst>
            </p:cNvPr>
            <p:cNvSpPr txBox="1"/>
            <p:nvPr/>
          </p:nvSpPr>
          <p:spPr>
            <a:xfrm>
              <a:off x="4725245" y="5971522"/>
              <a:ext cx="27466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Xunwang</a:t>
              </a:r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Yan</a:t>
              </a:r>
            </a:p>
            <a:p>
              <a:pPr algn="ctr"/>
              <a:r>
                <a:rPr lang="en-US" altLang="zh-CN" sz="1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Qufu</a:t>
              </a:r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Normal Univ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E32300A7-6B1A-4E0B-817B-128700F1FB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995" y="4882627"/>
            <a:ext cx="81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002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53545CF-DA14-4368-94DE-51211C9CC07B}"/>
              </a:ext>
            </a:extLst>
          </p:cNvPr>
          <p:cNvSpPr txBox="1"/>
          <p:nvPr/>
        </p:nvSpPr>
        <p:spPr>
          <a:xfrm>
            <a:off x="1516299" y="2095403"/>
            <a:ext cx="8999300" cy="1184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5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 you for your attention!</a:t>
            </a:r>
            <a:endParaRPr lang="zh-CN" altLang="en-US" sz="5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879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>
            <a:extLst>
              <a:ext uri="{FF2B5EF4-FFF2-40B4-BE49-F238E27FC236}">
                <a16:creationId xmlns:a16="http://schemas.microsoft.com/office/drawing/2014/main" id="{07D8AE4C-309F-4702-8A9F-B372E4261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3000" y="6160732"/>
            <a:ext cx="5425922" cy="49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n-US" altLang="zh-CN" sz="2400" dirty="0">
                <a:solidFill>
                  <a:srgbClr val="0238BE"/>
                </a:solidFill>
                <a:latin typeface="Times New Roman" panose="02020603050405020304" pitchFamily="18" charset="0"/>
                <a:cs typeface="DejaVu Sans" charset="0"/>
              </a:rPr>
              <a:t>1, 2, 3  electron-type FS   4  hole-type FS </a:t>
            </a: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5D6851F2-2C42-4616-85C9-A22114FF7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8116" y="5206264"/>
            <a:ext cx="4106532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n-US" altLang="zh-CN" sz="2400" dirty="0">
                <a:solidFill>
                  <a:srgbClr val="0238BE"/>
                </a:solidFill>
                <a:cs typeface="Arial" panose="020B0604020202020204" pitchFamily="34" charset="0"/>
              </a:rPr>
              <a:t>No Fermi-surface nesting </a:t>
            </a:r>
          </a:p>
        </p:txBody>
      </p:sp>
      <p:pic>
        <p:nvPicPr>
          <p:cNvPr id="26630" name="Picture 6">
            <a:extLst>
              <a:ext uri="{FF2B5EF4-FFF2-40B4-BE49-F238E27FC236}">
                <a16:creationId xmlns:a16="http://schemas.microsoft.com/office/drawing/2014/main" id="{1A0D924A-1472-42CA-B2D7-78149B8AE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175" y="1601127"/>
            <a:ext cx="4510844" cy="3151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26632" name="Group 8">
            <a:extLst>
              <a:ext uri="{FF2B5EF4-FFF2-40B4-BE49-F238E27FC236}">
                <a16:creationId xmlns:a16="http://schemas.microsoft.com/office/drawing/2014/main" id="{CDEA558D-344D-4012-B602-8D2E373C430C}"/>
              </a:ext>
            </a:extLst>
          </p:cNvPr>
          <p:cNvGrpSpPr>
            <a:grpSpLocks/>
          </p:cNvGrpSpPr>
          <p:nvPr/>
        </p:nvGrpSpPr>
        <p:grpSpPr bwMode="auto">
          <a:xfrm>
            <a:off x="185577" y="1108512"/>
            <a:ext cx="6869692" cy="4833992"/>
            <a:chOff x="408" y="862"/>
            <a:chExt cx="2901" cy="1972"/>
          </a:xfrm>
        </p:grpSpPr>
        <p:pic>
          <p:nvPicPr>
            <p:cNvPr id="26639" name="Picture 9">
              <a:extLst>
                <a:ext uri="{FF2B5EF4-FFF2-40B4-BE49-F238E27FC236}">
                  <a16:creationId xmlns:a16="http://schemas.microsoft.com/office/drawing/2014/main" id="{6F98B566-26BE-48FC-8EC3-68213E4A84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" y="862"/>
              <a:ext cx="2901" cy="19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6640" name="Rectangle 10">
              <a:extLst>
                <a:ext uri="{FF2B5EF4-FFF2-40B4-BE49-F238E27FC236}">
                  <a16:creationId xmlns:a16="http://schemas.microsoft.com/office/drawing/2014/main" id="{9ADA9969-A2B3-4709-834D-E9CA70F93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" y="1679"/>
              <a:ext cx="40" cy="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/>
            <a:p>
              <a:pPr eaLnBrk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6641" name="Rectangle 11">
              <a:extLst>
                <a:ext uri="{FF2B5EF4-FFF2-40B4-BE49-F238E27FC236}">
                  <a16:creationId xmlns:a16="http://schemas.microsoft.com/office/drawing/2014/main" id="{ACB7B3F0-3259-4481-A101-4E6EDF4C07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" y="1813"/>
              <a:ext cx="40" cy="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/>
            <a:p>
              <a:pPr eaLnBrk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6642" name="Rectangle 12">
              <a:extLst>
                <a:ext uri="{FF2B5EF4-FFF2-40B4-BE49-F238E27FC236}">
                  <a16:creationId xmlns:a16="http://schemas.microsoft.com/office/drawing/2014/main" id="{08B66054-4A39-457F-95B6-BBC6301AA9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" y="1927"/>
              <a:ext cx="40" cy="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/>
            <a:p>
              <a:pPr eaLnBrk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6643" name="Rectangle 13">
              <a:extLst>
                <a:ext uri="{FF2B5EF4-FFF2-40B4-BE49-F238E27FC236}">
                  <a16:creationId xmlns:a16="http://schemas.microsoft.com/office/drawing/2014/main" id="{A3E2F5C2-CAAA-443C-90E0-3E0F52E28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9" y="1589"/>
              <a:ext cx="38" cy="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/>
            <a:p>
              <a:pPr eaLnBrk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4</a:t>
              </a: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E6A98D5C-4296-4FF5-AD76-4F9C560CCED3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TlFeSe</a:t>
            </a:r>
            <a:r>
              <a:rPr lang="en-US" altLang="zh-CN" sz="36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Band Structure in the Nonmagnetic Phase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3721FB4-29A8-46A2-87EE-F6155E10DD48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Boron doped diamond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E8FC3B45-9612-4940-B9B7-8871BEF3DDA8}"/>
              </a:ext>
            </a:extLst>
          </p:cNvPr>
          <p:cNvSpPr txBox="1"/>
          <p:nvPr/>
        </p:nvSpPr>
        <p:spPr>
          <a:xfrm>
            <a:off x="6471441" y="897720"/>
            <a:ext cx="4351557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4 K    2.8% B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1968E59B-E79B-4E94-86A8-F0286717DC5C}"/>
              </a:ext>
            </a:extLst>
          </p:cNvPr>
          <p:cNvSpPr txBox="1"/>
          <p:nvPr/>
        </p:nvSpPr>
        <p:spPr>
          <a:xfrm>
            <a:off x="6264131" y="6385250"/>
            <a:ext cx="5288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A. </a:t>
            </a:r>
            <a:r>
              <a:rPr lang="en-US" altLang="zh-CN" dirty="0" err="1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Ekimov</a:t>
            </a:r>
            <a:r>
              <a:rPr lang="en-US" altLang="zh-CN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i="1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altLang="zh-CN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, Nature (London) 428, 542 (2004).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8F5363F-7B51-4AD8-BAE4-7798C4B9C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9733" y="3950330"/>
            <a:ext cx="3513677" cy="2596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5E9E37B6-361E-4F3D-8375-71C43CB01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54528" y="1670721"/>
            <a:ext cx="5237739" cy="3516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3D13198-0BCC-4C28-B8CF-8EAEB60C5E47}"/>
              </a:ext>
            </a:extLst>
          </p:cNvPr>
          <p:cNvSpPr txBox="1"/>
          <p:nvPr/>
        </p:nvSpPr>
        <p:spPr>
          <a:xfrm>
            <a:off x="6021292" y="5573539"/>
            <a:ext cx="5537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Low density of states at Fermi level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 descr="http://www.learnthermo.com/images/ch02/Lesson-A/2A-5-diamond.png">
            <a:extLst>
              <a:ext uri="{FF2B5EF4-FFF2-40B4-BE49-F238E27FC236}">
                <a16:creationId xmlns:a16="http://schemas.microsoft.com/office/drawing/2014/main" id="{5EC2EE8D-8C92-4A17-9012-63810C164F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5961" t="12845" r="5582" b="11986"/>
          <a:stretch/>
        </p:blipFill>
        <p:spPr bwMode="auto">
          <a:xfrm>
            <a:off x="915375" y="886351"/>
            <a:ext cx="3598035" cy="30090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07679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24915" y="1837520"/>
            <a:ext cx="11464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H enriched H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S: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possible 190K superconductor at 200 </a:t>
            </a:r>
            <a:r>
              <a:rPr lang="en-US" altLang="zh-CN" sz="2800" dirty="0" err="1">
                <a:latin typeface="Arial" panose="020B0604020202020204" pitchFamily="34" charset="0"/>
                <a:cs typeface="Arial" panose="020B0604020202020204" pitchFamily="34" charset="0"/>
              </a:rPr>
              <a:t>GPa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7405" y="2567235"/>
            <a:ext cx="5512202" cy="3639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536706" y="2724089"/>
            <a:ext cx="5218908" cy="2947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resistivity is 50 times lower than the copper resistivity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2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decreases with magnetic field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strong isotope shift of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2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Tc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185 K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90 K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605764" y="6073777"/>
            <a:ext cx="491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 Drozdov, MI </a:t>
            </a:r>
            <a:r>
              <a:rPr lang="en-US" altLang="zh-CN" dirty="0" err="1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Eremets</a:t>
            </a:r>
            <a:r>
              <a:rPr lang="en-US" altLang="zh-CN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IA </a:t>
            </a:r>
            <a:r>
              <a:rPr lang="en-US" altLang="zh-CN" dirty="0" err="1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Troyan</a:t>
            </a:r>
            <a:r>
              <a:rPr lang="en-US" dirty="0">
                <a:solidFill>
                  <a:srgbClr val="0E0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Nature 2015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355C420-57A2-4558-B04C-7606F65F193C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Conventional Wisdom of Raising T</a:t>
            </a:r>
            <a:r>
              <a:rPr lang="en-US" altLang="zh-CN" sz="36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4D10350-1EFD-4112-8552-EA404DBD63B7}"/>
              </a:ext>
            </a:extLst>
          </p:cNvPr>
          <p:cNvSpPr/>
          <p:nvPr/>
        </p:nvSpPr>
        <p:spPr>
          <a:xfrm>
            <a:off x="2736127" y="1038744"/>
            <a:ext cx="65247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To apply high pressure to light elements</a:t>
            </a:r>
            <a:endParaRPr lang="zh-CN" altLang="en-US" sz="2800" dirty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1B8F21D-6D80-4B1D-868F-D4C746B85B65}"/>
              </a:ext>
            </a:extLst>
          </p:cNvPr>
          <p:cNvSpPr/>
          <p:nvPr/>
        </p:nvSpPr>
        <p:spPr>
          <a:xfrm>
            <a:off x="324915" y="1768459"/>
            <a:ext cx="11464812" cy="486613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1106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973542" y="6085622"/>
            <a:ext cx="431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en-US" altLang="zh-CN" dirty="0" err="1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Duan</a:t>
            </a:r>
            <a:r>
              <a:rPr lang="en-US" altLang="zh-CN" dirty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i="1" dirty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altLang="zh-CN" dirty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., Sci. Reports 4, 6968 (2014)</a:t>
            </a:r>
            <a:endParaRPr lang="zh-CN" altLang="en-US" dirty="0">
              <a:solidFill>
                <a:srgbClr val="0E0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3970" y="4517943"/>
            <a:ext cx="1929544" cy="200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072659" y="2817490"/>
            <a:ext cx="7083119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l-GR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             T</a:t>
            </a:r>
            <a:r>
              <a:rPr lang="en-US" altLang="zh-C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Pressure</a:t>
            </a:r>
          </a:p>
          <a:p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2.19    1334.6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0.1~0.13  191-204 K         200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GPa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0.13          184 K          250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GPa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0.13          179 K          300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GPa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2273" y="5747068"/>
            <a:ext cx="7649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43681" y="5047843"/>
            <a:ext cx="5256584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Agree with DFT prediction for H</a:t>
            </a:r>
            <a:r>
              <a:rPr lang="en-US" altLang="zh-CN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C6B2559-835E-4F6F-A2B1-2AC495FEE907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Conventional Wisdom of Raising T</a:t>
            </a:r>
            <a:r>
              <a:rPr lang="en-US" altLang="zh-CN" sz="36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69D509E-F2FB-4EC3-A481-8242489F2ECE}"/>
              </a:ext>
            </a:extLst>
          </p:cNvPr>
          <p:cNvSpPr/>
          <p:nvPr/>
        </p:nvSpPr>
        <p:spPr>
          <a:xfrm>
            <a:off x="324915" y="1768459"/>
            <a:ext cx="11464812" cy="486613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BD64FAF-8390-4318-8B5C-B0F903897260}"/>
              </a:ext>
            </a:extLst>
          </p:cNvPr>
          <p:cNvSpPr/>
          <p:nvPr/>
        </p:nvSpPr>
        <p:spPr>
          <a:xfrm>
            <a:off x="2736127" y="1038744"/>
            <a:ext cx="65247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To apply high pressure to light elements</a:t>
            </a:r>
            <a:endParaRPr lang="zh-CN" altLang="en-US" sz="2800" dirty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150B2C44-79F6-4138-B117-D55C024961EB}"/>
              </a:ext>
            </a:extLst>
          </p:cNvPr>
          <p:cNvSpPr txBox="1"/>
          <p:nvPr/>
        </p:nvSpPr>
        <p:spPr>
          <a:xfrm>
            <a:off x="324915" y="1837520"/>
            <a:ext cx="11464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H enriched H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S: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possible 190K superconductor at 200 </a:t>
            </a:r>
            <a:r>
              <a:rPr lang="en-US" altLang="zh-CN" sz="2800" dirty="0" err="1">
                <a:latin typeface="Arial" panose="020B0604020202020204" pitchFamily="34" charset="0"/>
                <a:cs typeface="Arial" panose="020B0604020202020204" pitchFamily="34" charset="0"/>
              </a:rPr>
              <a:t>GPa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881C2F6A-CF5F-489B-9592-6FF970868C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55860"/>
          <a:stretch/>
        </p:blipFill>
        <p:spPr bwMode="auto">
          <a:xfrm>
            <a:off x="9046525" y="2567235"/>
            <a:ext cx="2433081" cy="3639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851574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3721FB4-29A8-46A2-87EE-F6155E10DD48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What is a superconductor?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zerores">
            <a:extLst>
              <a:ext uri="{FF2B5EF4-FFF2-40B4-BE49-F238E27FC236}">
                <a16:creationId xmlns:a16="http://schemas.microsoft.com/office/drawing/2014/main" id="{B3AB8638-D1C9-4558-AB7E-1D402ADBF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073" y="1908905"/>
            <a:ext cx="4668848" cy="314302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A0464EF1-85A9-4197-947E-9FEDFFB47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223" y="1131299"/>
            <a:ext cx="341662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Perfect conductor</a:t>
            </a:r>
            <a:endParaRPr lang="zh-CN" altLang="en-US" sz="2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19AF77B5-28BA-40B2-B364-C57EC3FD4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4450" y="1154023"/>
            <a:ext cx="385111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Perfect diamagnet</a:t>
            </a:r>
            <a:endParaRPr lang="zh-CN" altLang="en-US" sz="2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9AF00B6-F070-4816-9168-B67342427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861" y="2010882"/>
            <a:ext cx="4543258" cy="2505891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B2EFA670-DCD7-465F-9CEA-873D330EB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21" y="5138325"/>
            <a:ext cx="4365544" cy="1305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Resistivity vanishes in the superconducting state</a:t>
            </a:r>
            <a:endParaRPr lang="zh-CN" altLang="en-US" sz="2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118E8D01-BFAE-4FA5-BF97-ACDF9BE2F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5563" y="5124186"/>
            <a:ext cx="4867484" cy="1305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Messiner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effect</a:t>
            </a:r>
          </a:p>
          <a:p>
            <a:pPr algn="ctr">
              <a:lnSpc>
                <a:spcPct val="150000"/>
              </a:lnSpc>
            </a:pPr>
            <a:r>
              <a:rPr lang="en-US" altLang="zh-CN" sz="2800" dirty="0">
                <a:solidFill>
                  <a:srgbClr val="0238BE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Anderson-Higgs Mechanism</a:t>
            </a:r>
            <a:endParaRPr lang="zh-CN" altLang="en-US" sz="2800" dirty="0">
              <a:solidFill>
                <a:srgbClr val="0238BE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1394A32-5894-4E37-BF12-4D850DACA1FD}"/>
              </a:ext>
            </a:extLst>
          </p:cNvPr>
          <p:cNvSpPr/>
          <p:nvPr/>
        </p:nvSpPr>
        <p:spPr>
          <a:xfrm>
            <a:off x="439519" y="1010387"/>
            <a:ext cx="5430829" cy="565311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FB17599-38E6-4575-A211-BC56898A3375}"/>
              </a:ext>
            </a:extLst>
          </p:cNvPr>
          <p:cNvSpPr/>
          <p:nvPr/>
        </p:nvSpPr>
        <p:spPr>
          <a:xfrm>
            <a:off x="6310679" y="996071"/>
            <a:ext cx="5430829" cy="565311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86551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0B725F7-4D91-4CF9-8D69-960356A8EE46}"/>
              </a:ext>
            </a:extLst>
          </p:cNvPr>
          <p:cNvGrpSpPr/>
          <p:nvPr/>
        </p:nvGrpSpPr>
        <p:grpSpPr>
          <a:xfrm>
            <a:off x="7986442" y="2424521"/>
            <a:ext cx="3733800" cy="2461973"/>
            <a:chOff x="7298076" y="2251606"/>
            <a:chExt cx="3733800" cy="2461973"/>
          </a:xfrm>
        </p:grpSpPr>
        <p:pic>
          <p:nvPicPr>
            <p:cNvPr id="7" name="Picture 15" descr="bardee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374276" y="2251606"/>
              <a:ext cx="1143000" cy="1611313"/>
            </a:xfrm>
            <a:prstGeom prst="rect">
              <a:avLst/>
            </a:prstGeom>
            <a:noFill/>
          </p:spPr>
        </p:pic>
        <p:pic>
          <p:nvPicPr>
            <p:cNvPr id="8" name="Picture 16" descr="coop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517276" y="2251606"/>
              <a:ext cx="1143000" cy="1611313"/>
            </a:xfrm>
            <a:prstGeom prst="rect">
              <a:avLst/>
            </a:prstGeom>
            <a:noFill/>
          </p:spPr>
        </p:pic>
        <p:pic>
          <p:nvPicPr>
            <p:cNvPr id="9" name="Picture 17" descr="schrieffer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736476" y="2251606"/>
              <a:ext cx="1143000" cy="1611313"/>
            </a:xfrm>
            <a:prstGeom prst="rect">
              <a:avLst/>
            </a:prstGeom>
            <a:noFill/>
          </p:spPr>
        </p:pic>
        <p:sp>
          <p:nvSpPr>
            <p:cNvPr id="10" name="Text Box 20"/>
            <p:cNvSpPr txBox="1">
              <a:spLocks noChangeArrowheads="1"/>
            </p:cNvSpPr>
            <p:nvPr/>
          </p:nvSpPr>
          <p:spPr bwMode="auto">
            <a:xfrm>
              <a:off x="7298076" y="3851805"/>
              <a:ext cx="3733800" cy="861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000" b="1" dirty="0">
                  <a:solidFill>
                    <a:srgbClr val="0238B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Bardeen    Cooper    Schrieffer </a:t>
              </a:r>
            </a:p>
            <a:p>
              <a:pPr algn="ctr">
                <a:spcBef>
                  <a:spcPct val="50000"/>
                </a:spcBef>
              </a:pPr>
              <a:r>
                <a:rPr lang="en-US" altLang="zh-CN" sz="2000" b="1" dirty="0">
                  <a:solidFill>
                    <a:srgbClr val="0238B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1957</a:t>
              </a:r>
            </a:p>
          </p:txBody>
        </p:sp>
      </p:grpSp>
      <p:sp>
        <p:nvSpPr>
          <p:cNvPr id="24" name="AutoShape 13"/>
          <p:cNvSpPr>
            <a:spLocks noChangeArrowheads="1"/>
          </p:cNvSpPr>
          <p:nvPr/>
        </p:nvSpPr>
        <p:spPr bwMode="auto">
          <a:xfrm>
            <a:off x="3959000" y="2548618"/>
            <a:ext cx="214314" cy="457200"/>
          </a:xfrm>
          <a:prstGeom prst="downArrow">
            <a:avLst>
              <a:gd name="adj1" fmla="val 48074"/>
              <a:gd name="adj2" fmla="val 51042"/>
            </a:avLst>
          </a:prstGeom>
          <a:solidFill>
            <a:srgbClr val="FFFF00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zh-CN" altLang="en-US">
              <a:solidFill>
                <a:srgbClr val="3333FF"/>
              </a:solidFill>
              <a:ea typeface="宋体" charset="-122"/>
            </a:endParaRPr>
          </a:p>
        </p:txBody>
      </p:sp>
      <p:sp>
        <p:nvSpPr>
          <p:cNvPr id="25" name="AutoShape 13"/>
          <p:cNvSpPr>
            <a:spLocks noChangeArrowheads="1"/>
          </p:cNvSpPr>
          <p:nvPr/>
        </p:nvSpPr>
        <p:spPr bwMode="auto">
          <a:xfrm>
            <a:off x="3949423" y="4674450"/>
            <a:ext cx="214314" cy="457200"/>
          </a:xfrm>
          <a:prstGeom prst="downArrow">
            <a:avLst>
              <a:gd name="adj1" fmla="val 48074"/>
              <a:gd name="adj2" fmla="val 51042"/>
            </a:avLst>
          </a:prstGeom>
          <a:solidFill>
            <a:srgbClr val="FFFF00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zh-CN" altLang="en-US">
              <a:solidFill>
                <a:srgbClr val="3333FF"/>
              </a:solidFill>
              <a:ea typeface="宋体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5AD2D7D-D8E8-4FD4-BA2A-69C208EC7C0B}"/>
              </a:ext>
            </a:extLst>
          </p:cNvPr>
          <p:cNvSpPr/>
          <p:nvPr/>
        </p:nvSpPr>
        <p:spPr>
          <a:xfrm>
            <a:off x="0" y="0"/>
            <a:ext cx="12192000" cy="831426"/>
          </a:xfrm>
          <a:prstGeom prst="rect">
            <a:avLst/>
          </a:prstGeom>
          <a:solidFill>
            <a:srgbClr val="0000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How to become superconducting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9E1CFA93-674C-49C8-B268-C30A3A4DD4A8}"/>
              </a:ext>
            </a:extLst>
          </p:cNvPr>
          <p:cNvSpPr/>
          <p:nvPr/>
        </p:nvSpPr>
        <p:spPr>
          <a:xfrm>
            <a:off x="636998" y="1227705"/>
            <a:ext cx="6768958" cy="1131279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Electrons form Cooper pairs </a:t>
            </a:r>
          </a:p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 electron-phonon or other interactions</a:t>
            </a: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B9DE93A0-285C-4150-9EE2-568CA222CEF0}"/>
              </a:ext>
            </a:extLst>
          </p:cNvPr>
          <p:cNvSpPr/>
          <p:nvPr/>
        </p:nvSpPr>
        <p:spPr>
          <a:xfrm>
            <a:off x="672101" y="3248450"/>
            <a:ext cx="6768958" cy="1131279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Cooper pairs condense </a:t>
            </a:r>
          </a:p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form phase coherence</a:t>
            </a: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2F1E0F5E-559D-4E00-A865-E8AEFDFBF952}"/>
              </a:ext>
            </a:extLst>
          </p:cNvPr>
          <p:cNvSpPr/>
          <p:nvPr/>
        </p:nvSpPr>
        <p:spPr>
          <a:xfrm>
            <a:off x="680665" y="5358080"/>
            <a:ext cx="6768958" cy="1131279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Superconductivity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7|25.6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4776</TotalTime>
  <Words>2097</Words>
  <Application>Microsoft Office PowerPoint</Application>
  <PresentationFormat>宽屏</PresentationFormat>
  <Paragraphs>421</Paragraphs>
  <Slides>51</Slides>
  <Notes>20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0" baseType="lpstr">
      <vt:lpstr>TeX Gyre Chorus</vt:lpstr>
      <vt:lpstr>等线</vt:lpstr>
      <vt:lpstr>等线 Light</vt:lpstr>
      <vt:lpstr>Arial</vt:lpstr>
      <vt:lpstr>Cambria Math</vt:lpstr>
      <vt:lpstr>Times New Roman</vt:lpstr>
      <vt:lpstr>Wingdings</vt:lpstr>
      <vt:lpstr>Office 主题​​</vt:lpstr>
      <vt:lpstr>Photo Editor Photo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Tao Xiang</dc:creator>
  <cp:lastModifiedBy>Tao Xiang</cp:lastModifiedBy>
  <cp:revision>341</cp:revision>
  <dcterms:created xsi:type="dcterms:W3CDTF">2019-10-14T03:37:43Z</dcterms:created>
  <dcterms:modified xsi:type="dcterms:W3CDTF">2020-11-12T14:02:22Z</dcterms:modified>
</cp:coreProperties>
</file>