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56"/>
  </p:notesMasterIdLst>
  <p:handoutMasterIdLst>
    <p:handoutMasterId r:id="rId57"/>
  </p:handoutMasterIdLst>
  <p:sldIdLst>
    <p:sldId id="630" r:id="rId2"/>
    <p:sldId id="1095" r:id="rId3"/>
    <p:sldId id="1189" r:id="rId4"/>
    <p:sldId id="1120" r:id="rId5"/>
    <p:sldId id="1190" r:id="rId6"/>
    <p:sldId id="1191" r:id="rId7"/>
    <p:sldId id="1192" r:id="rId8"/>
    <p:sldId id="1185" r:id="rId9"/>
    <p:sldId id="1194" r:id="rId10"/>
    <p:sldId id="1193" r:id="rId11"/>
    <p:sldId id="1195" r:id="rId12"/>
    <p:sldId id="1196" r:id="rId13"/>
    <p:sldId id="1197" r:id="rId14"/>
    <p:sldId id="1198" r:id="rId15"/>
    <p:sldId id="1199" r:id="rId16"/>
    <p:sldId id="371" r:id="rId17"/>
    <p:sldId id="365" r:id="rId18"/>
    <p:sldId id="366" r:id="rId19"/>
    <p:sldId id="932" r:id="rId20"/>
    <p:sldId id="1012" r:id="rId21"/>
    <p:sldId id="1001" r:id="rId22"/>
    <p:sldId id="1000" r:id="rId23"/>
    <p:sldId id="1010" r:id="rId24"/>
    <p:sldId id="1155" r:id="rId25"/>
    <p:sldId id="1074" r:id="rId26"/>
    <p:sldId id="1164" r:id="rId27"/>
    <p:sldId id="1159" r:id="rId28"/>
    <p:sldId id="454" r:id="rId29"/>
    <p:sldId id="1022" r:id="rId30"/>
    <p:sldId id="1082" r:id="rId31"/>
    <p:sldId id="1124" r:id="rId32"/>
    <p:sldId id="1145" r:id="rId33"/>
    <p:sldId id="1146" r:id="rId34"/>
    <p:sldId id="1125" r:id="rId35"/>
    <p:sldId id="1036" r:id="rId36"/>
    <p:sldId id="649" r:id="rId37"/>
    <p:sldId id="650" r:id="rId38"/>
    <p:sldId id="653" r:id="rId39"/>
    <p:sldId id="652" r:id="rId40"/>
    <p:sldId id="1087" r:id="rId41"/>
    <p:sldId id="1047" r:id="rId42"/>
    <p:sldId id="1132" r:id="rId43"/>
    <p:sldId id="1101" r:id="rId44"/>
    <p:sldId id="1102" r:id="rId45"/>
    <p:sldId id="996" r:id="rId46"/>
    <p:sldId id="1104" r:id="rId47"/>
    <p:sldId id="1049" r:id="rId48"/>
    <p:sldId id="1096" r:id="rId49"/>
    <p:sldId id="1099" r:id="rId50"/>
    <p:sldId id="1133" r:id="rId51"/>
    <p:sldId id="1134" r:id="rId52"/>
    <p:sldId id="1135" r:id="rId53"/>
    <p:sldId id="1136" r:id="rId54"/>
    <p:sldId id="1147" r:id="rId55"/>
  </p:sldIdLst>
  <p:sldSz cx="9144000" cy="6858000" type="screen4x3"/>
  <p:notesSz cx="6858000" cy="9144000"/>
  <p:defaultTextStyle>
    <a:defPPr>
      <a:defRPr lang="en-US"/>
    </a:defPPr>
    <a:lvl1pPr algn="l" rtl="0" fontAlgn="base">
      <a:spcBef>
        <a:spcPct val="0"/>
      </a:spcBef>
      <a:spcAft>
        <a:spcPct val="0"/>
      </a:spcAft>
      <a:defRPr kumimoji="1" sz="2400" kern="1200">
        <a:solidFill>
          <a:schemeClr val="tx1"/>
        </a:solidFill>
        <a:latin typeface="Times New Roman" charset="0"/>
        <a:ea typeface="宋体" charset="0"/>
        <a:cs typeface="宋体" charset="0"/>
      </a:defRPr>
    </a:lvl1pPr>
    <a:lvl2pPr marL="457200" algn="l" rtl="0" fontAlgn="base">
      <a:spcBef>
        <a:spcPct val="0"/>
      </a:spcBef>
      <a:spcAft>
        <a:spcPct val="0"/>
      </a:spcAft>
      <a:defRPr kumimoji="1" sz="2400" kern="1200">
        <a:solidFill>
          <a:schemeClr val="tx1"/>
        </a:solidFill>
        <a:latin typeface="Times New Roman" charset="0"/>
        <a:ea typeface="宋体" charset="0"/>
        <a:cs typeface="宋体" charset="0"/>
      </a:defRPr>
    </a:lvl2pPr>
    <a:lvl3pPr marL="914400" algn="l" rtl="0" fontAlgn="base">
      <a:spcBef>
        <a:spcPct val="0"/>
      </a:spcBef>
      <a:spcAft>
        <a:spcPct val="0"/>
      </a:spcAft>
      <a:defRPr kumimoji="1" sz="2400" kern="1200">
        <a:solidFill>
          <a:schemeClr val="tx1"/>
        </a:solidFill>
        <a:latin typeface="Times New Roman" charset="0"/>
        <a:ea typeface="宋体" charset="0"/>
        <a:cs typeface="宋体" charset="0"/>
      </a:defRPr>
    </a:lvl3pPr>
    <a:lvl4pPr marL="1371600" algn="l" rtl="0" fontAlgn="base">
      <a:spcBef>
        <a:spcPct val="0"/>
      </a:spcBef>
      <a:spcAft>
        <a:spcPct val="0"/>
      </a:spcAft>
      <a:defRPr kumimoji="1" sz="2400" kern="1200">
        <a:solidFill>
          <a:schemeClr val="tx1"/>
        </a:solidFill>
        <a:latin typeface="Times New Roman" charset="0"/>
        <a:ea typeface="宋体" charset="0"/>
        <a:cs typeface="宋体" charset="0"/>
      </a:defRPr>
    </a:lvl4pPr>
    <a:lvl5pPr marL="1828800" algn="l" rtl="0" fontAlgn="base">
      <a:spcBef>
        <a:spcPct val="0"/>
      </a:spcBef>
      <a:spcAft>
        <a:spcPct val="0"/>
      </a:spcAft>
      <a:defRPr kumimoji="1" sz="2400" kern="1200">
        <a:solidFill>
          <a:schemeClr val="tx1"/>
        </a:solidFill>
        <a:latin typeface="Times New Roman" charset="0"/>
        <a:ea typeface="宋体" charset="0"/>
        <a:cs typeface="宋体" charset="0"/>
      </a:defRPr>
    </a:lvl5pPr>
    <a:lvl6pPr marL="2286000" algn="l" defTabSz="457200" rtl="0" eaLnBrk="1" latinLnBrk="0" hangingPunct="1">
      <a:defRPr kumimoji="1" sz="2400" kern="1200">
        <a:solidFill>
          <a:schemeClr val="tx1"/>
        </a:solidFill>
        <a:latin typeface="Times New Roman" charset="0"/>
        <a:ea typeface="宋体" charset="0"/>
        <a:cs typeface="宋体" charset="0"/>
      </a:defRPr>
    </a:lvl6pPr>
    <a:lvl7pPr marL="2743200" algn="l" defTabSz="457200" rtl="0" eaLnBrk="1" latinLnBrk="0" hangingPunct="1">
      <a:defRPr kumimoji="1" sz="2400" kern="1200">
        <a:solidFill>
          <a:schemeClr val="tx1"/>
        </a:solidFill>
        <a:latin typeface="Times New Roman" charset="0"/>
        <a:ea typeface="宋体" charset="0"/>
        <a:cs typeface="宋体" charset="0"/>
      </a:defRPr>
    </a:lvl7pPr>
    <a:lvl8pPr marL="3200400" algn="l" defTabSz="457200" rtl="0" eaLnBrk="1" latinLnBrk="0" hangingPunct="1">
      <a:defRPr kumimoji="1" sz="2400" kern="1200">
        <a:solidFill>
          <a:schemeClr val="tx1"/>
        </a:solidFill>
        <a:latin typeface="Times New Roman" charset="0"/>
        <a:ea typeface="宋体" charset="0"/>
        <a:cs typeface="宋体" charset="0"/>
      </a:defRPr>
    </a:lvl8pPr>
    <a:lvl9pPr marL="3657600" algn="l" defTabSz="457200" rtl="0" eaLnBrk="1" latinLnBrk="0" hangingPunct="1">
      <a:defRPr kumimoji="1" sz="2400" kern="1200">
        <a:solidFill>
          <a:schemeClr val="tx1"/>
        </a:solidFill>
        <a:latin typeface="Times New Roman" charset="0"/>
        <a:ea typeface="宋体" charset="0"/>
        <a:cs typeface="宋体"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0CD8"/>
    <a:srgbClr val="66FF33"/>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49" autoAdjust="0"/>
    <p:restoredTop sz="93990" autoAdjust="0"/>
  </p:normalViewPr>
  <p:slideViewPr>
    <p:cSldViewPr>
      <p:cViewPr varScale="1">
        <p:scale>
          <a:sx n="92" d="100"/>
          <a:sy n="92" d="100"/>
        </p:scale>
        <p:origin x="304"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6" d="100"/>
        <a:sy n="106" d="100"/>
      </p:scale>
      <p:origin x="0" y="710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ea typeface="宋体" pitchFamily="2" charset="-122"/>
                <a:cs typeface="+mn-cs"/>
              </a:defRPr>
            </a:lvl1pPr>
          </a:lstStyle>
          <a:p>
            <a:pPr>
              <a:defRPr/>
            </a:pPr>
            <a:endParaRPr lang="zh-CN" altLang="en-US"/>
          </a:p>
        </p:txBody>
      </p:sp>
      <p:sp>
        <p:nvSpPr>
          <p:cNvPr id="14339"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ea typeface="宋体" pitchFamily="2" charset="-122"/>
                <a:cs typeface="+mn-cs"/>
              </a:defRPr>
            </a:lvl1pPr>
          </a:lstStyle>
          <a:p>
            <a:pPr>
              <a:defRPr/>
            </a:pPr>
            <a:endParaRPr lang="zh-CN" altLang="en-US"/>
          </a:p>
        </p:txBody>
      </p:sp>
      <p:sp>
        <p:nvSpPr>
          <p:cNvPr id="14340"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ea typeface="宋体" pitchFamily="2" charset="-122"/>
                <a:cs typeface="+mn-cs"/>
              </a:defRPr>
            </a:lvl1pPr>
          </a:lstStyle>
          <a:p>
            <a:pPr>
              <a:defRPr/>
            </a:pPr>
            <a:endParaRPr lang="zh-CN" altLang="en-US"/>
          </a:p>
        </p:txBody>
      </p:sp>
      <p:sp>
        <p:nvSpPr>
          <p:cNvPr id="14341"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24F2C0A7-D69C-A847-94F7-68D3995B6483}" type="slidenum">
              <a:rPr lang="zh-CN" altLang="en-US"/>
              <a:pPr>
                <a:defRPr/>
              </a:pPr>
              <a:t>‹#›</a:t>
            </a:fld>
            <a:endParaRPr lang="zh-CN" altLang="en-US"/>
          </a:p>
        </p:txBody>
      </p:sp>
    </p:spTree>
    <p:extLst>
      <p:ext uri="{BB962C8B-B14F-4D97-AF65-F5344CB8AC3E}">
        <p14:creationId xmlns:p14="http://schemas.microsoft.com/office/powerpoint/2010/main" val="15336126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ea typeface="宋体" pitchFamily="2" charset="-122"/>
                <a:cs typeface="+mn-cs"/>
              </a:defRPr>
            </a:lvl1pPr>
          </a:lstStyle>
          <a:p>
            <a:pPr>
              <a:defRPr/>
            </a:pPr>
            <a:endParaRPr lang="zh-CN" altLang="en-US"/>
          </a:p>
        </p:txBody>
      </p:sp>
      <p:sp>
        <p:nvSpPr>
          <p:cNvPr id="819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ea typeface="宋体" pitchFamily="2" charset="-122"/>
                <a:cs typeface="+mn-cs"/>
              </a:defRPr>
            </a:lvl1pPr>
          </a:lstStyle>
          <a:p>
            <a:pPr>
              <a:defRPr/>
            </a:pPr>
            <a:endParaRPr lang="zh-CN" altLang="en-US"/>
          </a:p>
        </p:txBody>
      </p:sp>
      <p:sp>
        <p:nvSpPr>
          <p:cNvPr id="1946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819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819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ea typeface="宋体" pitchFamily="2" charset="-122"/>
                <a:cs typeface="+mn-cs"/>
              </a:defRPr>
            </a:lvl1pPr>
          </a:lstStyle>
          <a:p>
            <a:pPr>
              <a:defRPr/>
            </a:pPr>
            <a:endParaRPr lang="zh-CN" altLang="en-US"/>
          </a:p>
        </p:txBody>
      </p:sp>
      <p:sp>
        <p:nvSpPr>
          <p:cNvPr id="819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4EBCEA16-E6B3-5D46-B372-7C5729086869}" type="slidenum">
              <a:rPr lang="zh-CN" altLang="en-US"/>
              <a:pPr>
                <a:defRPr/>
              </a:pPr>
              <a:t>‹#›</a:t>
            </a:fld>
            <a:endParaRPr lang="zh-CN" altLang="en-US"/>
          </a:p>
        </p:txBody>
      </p:sp>
    </p:spTree>
    <p:extLst>
      <p:ext uri="{BB962C8B-B14F-4D97-AF65-F5344CB8AC3E}">
        <p14:creationId xmlns:p14="http://schemas.microsoft.com/office/powerpoint/2010/main" val="173855497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Times New Roman" pitchFamily="18" charset="0"/>
        <a:ea typeface="宋体" pitchFamily="2" charset="-122"/>
        <a:cs typeface="宋体" charset="0"/>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宋体" pitchFamily="2" charset="-122"/>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宋体" pitchFamily="2" charset="-122"/>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宋体" pitchFamily="2" charset="-122"/>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fld id="{7FA0C2C1-3E87-B541-ABCD-6D5D6CEE7A85}" type="slidenum">
              <a:rPr lang="zh-CN" altLang="en-US" sz="1200"/>
              <a:pPr/>
              <a:t>1</a:t>
            </a:fld>
            <a:endParaRPr lang="zh-CN" altLang="en-US" sz="1200"/>
          </a:p>
        </p:txBody>
      </p:sp>
      <p:sp>
        <p:nvSpPr>
          <p:cNvPr id="21506" name="Rectangle 2"/>
          <p:cNvSpPr>
            <a:spLocks noGrp="1" noRot="1" noChangeAspect="1" noChangeArrowheads="1" noTextEdit="1"/>
          </p:cNvSpPr>
          <p:nvPr>
            <p:ph type="sldImg"/>
          </p:nvPr>
        </p:nvSpPr>
        <p:spPr>
          <a:solidFill>
            <a:srgbClr val="FFFFFF"/>
          </a:solidFill>
          <a:ln/>
        </p:spPr>
      </p:sp>
      <p:sp>
        <p:nvSpPr>
          <p:cNvPr id="21507"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zh-CN" altLang="en-US">
              <a:latin typeface="Times New Roman" charset="0"/>
              <a:ea typeface="宋体"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sz="2800" dirty="0"/>
              <a:t>挑战性，物理学并不限定研究范围</a:t>
            </a:r>
          </a:p>
        </p:txBody>
      </p:sp>
      <p:sp>
        <p:nvSpPr>
          <p:cNvPr id="4" name="灯片编号占位符 3"/>
          <p:cNvSpPr>
            <a:spLocks noGrp="1"/>
          </p:cNvSpPr>
          <p:nvPr>
            <p:ph type="sldNum" sz="quarter" idx="5"/>
          </p:nvPr>
        </p:nvSpPr>
        <p:spPr/>
        <p:txBody>
          <a:bodyPr/>
          <a:lstStyle/>
          <a:p>
            <a:fld id="{04F0C08A-3BAB-3F49-A939-F2E83B9994C5}" type="slidenum">
              <a:rPr lang="zh-CN" altLang="en-US" smtClean="0"/>
              <a:pPr/>
              <a:t>2</a:t>
            </a:fld>
            <a:endParaRPr lang="zh-CN" altLang="en-US"/>
          </a:p>
        </p:txBody>
      </p:sp>
    </p:spTree>
    <p:extLst>
      <p:ext uri="{BB962C8B-B14F-4D97-AF65-F5344CB8AC3E}">
        <p14:creationId xmlns:p14="http://schemas.microsoft.com/office/powerpoint/2010/main" val="10271471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sz="2400" dirty="0"/>
              <a:t>不是点粒子，是否是否实验可测？</a:t>
            </a:r>
          </a:p>
        </p:txBody>
      </p:sp>
      <p:sp>
        <p:nvSpPr>
          <p:cNvPr id="4" name="灯片编号占位符 3"/>
          <p:cNvSpPr>
            <a:spLocks noGrp="1"/>
          </p:cNvSpPr>
          <p:nvPr>
            <p:ph type="sldNum" sz="quarter" idx="5"/>
          </p:nvPr>
        </p:nvSpPr>
        <p:spPr/>
        <p:txBody>
          <a:bodyPr/>
          <a:lstStyle/>
          <a:p>
            <a:pPr>
              <a:defRPr/>
            </a:pPr>
            <a:fld id="{4EBCEA16-E6B3-5D46-B372-7C5729086869}" type="slidenum">
              <a:rPr lang="zh-CN" altLang="en-US" smtClean="0"/>
              <a:pPr>
                <a:defRPr/>
              </a:pPr>
              <a:t>15</a:t>
            </a:fld>
            <a:endParaRPr lang="zh-CN" altLang="en-US"/>
          </a:p>
        </p:txBody>
      </p:sp>
    </p:spTree>
    <p:extLst>
      <p:ext uri="{BB962C8B-B14F-4D97-AF65-F5344CB8AC3E}">
        <p14:creationId xmlns:p14="http://schemas.microsoft.com/office/powerpoint/2010/main" val="19165942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sz="2400" dirty="0"/>
              <a:t>2011</a:t>
            </a:r>
            <a:r>
              <a:rPr kumimoji="1" lang="zh-CN" altLang="en-US" sz="2400" dirty="0"/>
              <a:t>年</a:t>
            </a:r>
            <a:r>
              <a:rPr kumimoji="1" lang="en-US" altLang="zh-CN" sz="2400" dirty="0" err="1"/>
              <a:t>Brout</a:t>
            </a:r>
            <a:r>
              <a:rPr kumimoji="1" lang="zh-CN" altLang="en-US" sz="2400" dirty="0"/>
              <a:t>去世</a:t>
            </a:r>
          </a:p>
        </p:txBody>
      </p:sp>
      <p:sp>
        <p:nvSpPr>
          <p:cNvPr id="4" name="灯片编号占位符 3"/>
          <p:cNvSpPr>
            <a:spLocks noGrp="1"/>
          </p:cNvSpPr>
          <p:nvPr>
            <p:ph type="sldNum" sz="quarter" idx="5"/>
          </p:nvPr>
        </p:nvSpPr>
        <p:spPr/>
        <p:txBody>
          <a:bodyPr/>
          <a:lstStyle/>
          <a:p>
            <a:fld id="{04F0C08A-3BAB-3F49-A939-F2E83B9994C5}" type="slidenum">
              <a:rPr lang="zh-CN" altLang="en-US" smtClean="0"/>
              <a:pPr/>
              <a:t>23</a:t>
            </a:fld>
            <a:endParaRPr lang="zh-CN" altLang="en-US"/>
          </a:p>
        </p:txBody>
      </p:sp>
    </p:spTree>
    <p:extLst>
      <p:ext uri="{BB962C8B-B14F-4D97-AF65-F5344CB8AC3E}">
        <p14:creationId xmlns:p14="http://schemas.microsoft.com/office/powerpoint/2010/main" val="33849511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sz="800" dirty="0"/>
              <a:t>没有树图味道改变中性流</a:t>
            </a:r>
          </a:p>
        </p:txBody>
      </p:sp>
      <p:sp>
        <p:nvSpPr>
          <p:cNvPr id="4" name="幻灯片编号占位符 3"/>
          <p:cNvSpPr>
            <a:spLocks noGrp="1"/>
          </p:cNvSpPr>
          <p:nvPr>
            <p:ph type="sldNum" sz="quarter" idx="10"/>
          </p:nvPr>
        </p:nvSpPr>
        <p:spPr/>
        <p:txBody>
          <a:bodyPr/>
          <a:lstStyle/>
          <a:p>
            <a:pPr>
              <a:defRPr/>
            </a:pPr>
            <a:fld id="{4EBCEA16-E6B3-5D46-B372-7C5729086869}" type="slidenum">
              <a:rPr lang="zh-CN" altLang="en-US" smtClean="0"/>
              <a:pPr>
                <a:defRPr/>
              </a:pPr>
              <a:t>31</a:t>
            </a:fld>
            <a:endParaRPr lang="zh-CN" altLang="en-US"/>
          </a:p>
        </p:txBody>
      </p:sp>
    </p:spTree>
    <p:extLst>
      <p:ext uri="{BB962C8B-B14F-4D97-AF65-F5344CB8AC3E}">
        <p14:creationId xmlns:p14="http://schemas.microsoft.com/office/powerpoint/2010/main" val="25037922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sz="800" dirty="0"/>
              <a:t>没有树图味道改变中性流</a:t>
            </a:r>
          </a:p>
        </p:txBody>
      </p:sp>
      <p:sp>
        <p:nvSpPr>
          <p:cNvPr id="4" name="幻灯片编号占位符 3"/>
          <p:cNvSpPr>
            <a:spLocks noGrp="1"/>
          </p:cNvSpPr>
          <p:nvPr>
            <p:ph type="sldNum" sz="quarter" idx="10"/>
          </p:nvPr>
        </p:nvSpPr>
        <p:spPr/>
        <p:txBody>
          <a:bodyPr/>
          <a:lstStyle/>
          <a:p>
            <a:pPr>
              <a:defRPr/>
            </a:pPr>
            <a:fld id="{4EBCEA16-E6B3-5D46-B372-7C5729086869}" type="slidenum">
              <a:rPr lang="zh-CN" altLang="en-US" smtClean="0"/>
              <a:pPr>
                <a:defRPr/>
              </a:pPr>
              <a:t>33</a:t>
            </a:fld>
            <a:endParaRPr lang="zh-CN" altLang="en-US"/>
          </a:p>
        </p:txBody>
      </p:sp>
    </p:spTree>
    <p:extLst>
      <p:ext uri="{BB962C8B-B14F-4D97-AF65-F5344CB8AC3E}">
        <p14:creationId xmlns:p14="http://schemas.microsoft.com/office/powerpoint/2010/main" val="25037922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pPr>
              <a:defRPr/>
            </a:pPr>
            <a:fld id="{4EBCEA16-E6B3-5D46-B372-7C5729086869}" type="slidenum">
              <a:rPr lang="zh-CN" altLang="en-US" smtClean="0"/>
              <a:pPr>
                <a:defRPr/>
              </a:pPr>
              <a:t>34</a:t>
            </a:fld>
            <a:endParaRPr lang="zh-CN" altLang="en-US"/>
          </a:p>
        </p:txBody>
      </p:sp>
    </p:spTree>
    <p:extLst>
      <p:ext uri="{BB962C8B-B14F-4D97-AF65-F5344CB8AC3E}">
        <p14:creationId xmlns:p14="http://schemas.microsoft.com/office/powerpoint/2010/main" val="28592561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en-US" sz="2400" b="0" i="0" u="none" strike="noStrike" dirty="0">
                <a:solidFill>
                  <a:srgbClr val="333333"/>
                </a:solidFill>
                <a:effectLst/>
                <a:latin typeface="arial" panose="020B0604020202020204" pitchFamily="34" charset="0"/>
              </a:rPr>
              <a:t>施温格是一个神童，</a:t>
            </a:r>
            <a:r>
              <a:rPr lang="en-US" altLang="zh-CN" sz="2400" b="0" i="0" u="none" strike="noStrike" dirty="0">
                <a:solidFill>
                  <a:srgbClr val="333333"/>
                </a:solidFill>
                <a:effectLst/>
                <a:latin typeface="arial" panose="020B0604020202020204" pitchFamily="34" charset="0"/>
              </a:rPr>
              <a:t>14</a:t>
            </a:r>
            <a:r>
              <a:rPr lang="zh-CN" altLang="en-US" sz="2400" b="0" i="0" u="none" strike="noStrike" dirty="0">
                <a:solidFill>
                  <a:srgbClr val="333333"/>
                </a:solidFill>
                <a:effectLst/>
                <a:latin typeface="arial" panose="020B0604020202020204" pitchFamily="34" charset="0"/>
              </a:rPr>
              <a:t>岁上大学，奥本海默有一次评论说，别人做报告是为了教他人如何计算一个东西，施温格则是在证明除了他自己之外没人会。</a:t>
            </a:r>
            <a:endParaRPr kumimoji="1" lang="zh-CN" altLang="en-US" sz="2400" dirty="0"/>
          </a:p>
        </p:txBody>
      </p:sp>
      <p:sp>
        <p:nvSpPr>
          <p:cNvPr id="4" name="灯片编号占位符 3"/>
          <p:cNvSpPr>
            <a:spLocks noGrp="1"/>
          </p:cNvSpPr>
          <p:nvPr>
            <p:ph type="sldNum" sz="quarter" idx="5"/>
          </p:nvPr>
        </p:nvSpPr>
        <p:spPr/>
        <p:txBody>
          <a:bodyPr/>
          <a:lstStyle/>
          <a:p>
            <a:pPr>
              <a:defRPr/>
            </a:pPr>
            <a:fld id="{2B1160E9-950A-AE49-8F2A-F7DDC37DB868}" type="slidenum">
              <a:rPr lang="zh-CN" altLang="en-US" smtClean="0"/>
              <a:pPr>
                <a:defRPr/>
              </a:pPr>
              <a:t>38</a:t>
            </a:fld>
            <a:endParaRPr lang="zh-CN" altLang="en-US"/>
          </a:p>
        </p:txBody>
      </p:sp>
    </p:spTree>
    <p:extLst>
      <p:ext uri="{BB962C8B-B14F-4D97-AF65-F5344CB8AC3E}">
        <p14:creationId xmlns:p14="http://schemas.microsoft.com/office/powerpoint/2010/main" val="2668388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2400" b="1" dirty="0">
                <a:solidFill>
                  <a:srgbClr val="0000FF"/>
                </a:solidFill>
                <a:latin typeface="Times"/>
                <a:ea typeface="+mn-ea"/>
                <a:cs typeface="Times"/>
                <a:sym typeface="Symbol"/>
              </a:rPr>
              <a:t>朝永振一郎、施温格和费曼因为建立量子电动力学获得</a:t>
            </a:r>
            <a:r>
              <a:rPr lang="en-US" altLang="zh-CN" sz="2400" b="1" dirty="0">
                <a:solidFill>
                  <a:srgbClr val="0000FF"/>
                </a:solidFill>
                <a:latin typeface="Times"/>
                <a:ea typeface="+mn-ea"/>
                <a:cs typeface="Times"/>
                <a:sym typeface="Symbol"/>
              </a:rPr>
              <a:t>1965</a:t>
            </a:r>
            <a:r>
              <a:rPr lang="zh-CN" altLang="en-US" sz="2400" b="1" dirty="0">
                <a:solidFill>
                  <a:srgbClr val="0000FF"/>
                </a:solidFill>
                <a:latin typeface="Times"/>
                <a:ea typeface="+mn-ea"/>
                <a:cs typeface="Times"/>
                <a:sym typeface="Symbol"/>
              </a:rPr>
              <a:t>年诺贝尔物理奖</a:t>
            </a:r>
            <a:endParaRPr kumimoji="1" lang="zh-CN" altLang="en-US" sz="2400" dirty="0"/>
          </a:p>
        </p:txBody>
      </p:sp>
      <p:sp>
        <p:nvSpPr>
          <p:cNvPr id="4" name="灯片编号占位符 3"/>
          <p:cNvSpPr>
            <a:spLocks noGrp="1"/>
          </p:cNvSpPr>
          <p:nvPr>
            <p:ph type="sldNum" sz="quarter" idx="5"/>
          </p:nvPr>
        </p:nvSpPr>
        <p:spPr/>
        <p:txBody>
          <a:bodyPr/>
          <a:lstStyle/>
          <a:p>
            <a:pPr>
              <a:defRPr/>
            </a:pPr>
            <a:fld id="{4EBCEA16-E6B3-5D46-B372-7C5729086869}" type="slidenum">
              <a:rPr lang="zh-CN" altLang="en-US" smtClean="0"/>
              <a:pPr>
                <a:defRPr/>
              </a:pPr>
              <a:t>39</a:t>
            </a:fld>
            <a:endParaRPr lang="zh-CN" altLang="en-US"/>
          </a:p>
        </p:txBody>
      </p:sp>
    </p:spTree>
    <p:extLst>
      <p:ext uri="{BB962C8B-B14F-4D97-AF65-F5344CB8AC3E}">
        <p14:creationId xmlns:p14="http://schemas.microsoft.com/office/powerpoint/2010/main" val="26531081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sz="800" dirty="0"/>
              <a:t>洛伦兹不变性，时空对称性，能动量守恒等，实验可验证性</a:t>
            </a:r>
          </a:p>
        </p:txBody>
      </p:sp>
      <p:sp>
        <p:nvSpPr>
          <p:cNvPr id="4" name="幻灯片编号占位符 3"/>
          <p:cNvSpPr>
            <a:spLocks noGrp="1"/>
          </p:cNvSpPr>
          <p:nvPr>
            <p:ph type="sldNum" sz="quarter" idx="10"/>
          </p:nvPr>
        </p:nvSpPr>
        <p:spPr/>
        <p:txBody>
          <a:bodyPr/>
          <a:lstStyle/>
          <a:p>
            <a:pPr>
              <a:defRPr/>
            </a:pPr>
            <a:fld id="{4EBCEA16-E6B3-5D46-B372-7C5729086869}" type="slidenum">
              <a:rPr lang="zh-CN" altLang="en-US" smtClean="0"/>
              <a:pPr>
                <a:defRPr/>
              </a:pPr>
              <a:t>48</a:t>
            </a:fld>
            <a:endParaRPr lang="zh-CN" altLang="en-US"/>
          </a:p>
        </p:txBody>
      </p:sp>
    </p:spTree>
    <p:extLst>
      <p:ext uri="{BB962C8B-B14F-4D97-AF65-F5344CB8AC3E}">
        <p14:creationId xmlns:p14="http://schemas.microsoft.com/office/powerpoint/2010/main" val="8403111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sz="800" dirty="0"/>
              <a:t>Simple</a:t>
            </a:r>
            <a:r>
              <a:rPr kumimoji="1" lang="en-US" altLang="zh-CN" sz="800" baseline="0" dirty="0"/>
              <a:t> charged Higgs ruled out</a:t>
            </a:r>
            <a:endParaRPr kumimoji="1" lang="zh-CN" altLang="en-US" sz="800" dirty="0"/>
          </a:p>
        </p:txBody>
      </p:sp>
      <p:sp>
        <p:nvSpPr>
          <p:cNvPr id="4" name="幻灯片编号占位符 3"/>
          <p:cNvSpPr>
            <a:spLocks noGrp="1"/>
          </p:cNvSpPr>
          <p:nvPr>
            <p:ph type="sldNum" sz="quarter" idx="10"/>
          </p:nvPr>
        </p:nvSpPr>
        <p:spPr/>
        <p:txBody>
          <a:bodyPr/>
          <a:lstStyle/>
          <a:p>
            <a:pPr>
              <a:defRPr/>
            </a:pPr>
            <a:fld id="{4EBCEA16-E6B3-5D46-B372-7C5729086869}" type="slidenum">
              <a:rPr lang="zh-CN" altLang="en-US" smtClean="0"/>
              <a:pPr>
                <a:defRPr/>
              </a:pPr>
              <a:t>49</a:t>
            </a:fld>
            <a:endParaRPr lang="zh-CN" altLang="en-US"/>
          </a:p>
        </p:txBody>
      </p:sp>
    </p:spTree>
    <p:extLst>
      <p:ext uri="{BB962C8B-B14F-4D97-AF65-F5344CB8AC3E}">
        <p14:creationId xmlns:p14="http://schemas.microsoft.com/office/powerpoint/2010/main" val="35273720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5" y="1604"/>
              <a:ext cx="449"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zh-CN" altLang="en-US"/>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zh-CN" altLang="en-US"/>
              </a:p>
            </p:txBody>
          </p:sp>
        </p:grpSp>
        <p:grpSp>
          <p:nvGrpSpPr>
            <p:cNvPr id="6" name="Group 6"/>
            <p:cNvGrpSpPr>
              <a:grpSpLocks/>
            </p:cNvGrpSpPr>
            <p:nvPr/>
          </p:nvGrpSpPr>
          <p:grpSpPr bwMode="auto">
            <a:xfrm>
              <a:off x="263" y="1870"/>
              <a:ext cx="466"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zh-CN" altLang="en-US"/>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zh-CN" altLang="en-US"/>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zh-CN" altLang="en-US"/>
            </a:p>
          </p:txBody>
        </p:sp>
        <p:sp>
          <p:nvSpPr>
            <p:cNvPr id="8" name="Rectangle 10"/>
            <p:cNvSpPr>
              <a:spLocks noChangeArrowheads="1"/>
            </p:cNvSpPr>
            <p:nvPr/>
          </p:nvSpPr>
          <p:spPr bwMode="auto">
            <a:xfrm>
              <a:off x="400" y="1536"/>
              <a:ext cx="20" cy="663"/>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zh-CN" altLang="en-US"/>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zh-CN" altLang="en-US"/>
            </a:p>
          </p:txBody>
        </p:sp>
      </p:grpSp>
      <p:sp>
        <p:nvSpPr>
          <p:cNvPr id="85004" name="Rectangle 12"/>
          <p:cNvSpPr>
            <a:spLocks noGrp="1" noChangeArrowheads="1"/>
          </p:cNvSpPr>
          <p:nvPr>
            <p:ph type="ctrTitle"/>
          </p:nvPr>
        </p:nvSpPr>
        <p:spPr>
          <a:xfrm>
            <a:off x="990600" y="1828800"/>
            <a:ext cx="7772400" cy="1143000"/>
          </a:xfrm>
        </p:spPr>
        <p:txBody>
          <a:bodyPr/>
          <a:lstStyle>
            <a:lvl1pPr>
              <a:defRPr/>
            </a:lvl1pPr>
          </a:lstStyle>
          <a:p>
            <a:r>
              <a:rPr lang="zh-CN" altLang="en-US"/>
              <a:t>单击此处编辑母版标题样式</a:t>
            </a:r>
          </a:p>
        </p:txBody>
      </p:sp>
      <p:sp>
        <p:nvSpPr>
          <p:cNvPr id="85005"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zh-CN" altLang="en-US"/>
              <a:t>单击此处编辑母版副标题样式</a:t>
            </a:r>
          </a:p>
        </p:txBody>
      </p:sp>
      <p:sp>
        <p:nvSpPr>
          <p:cNvPr id="14" name="Rectangle 14"/>
          <p:cNvSpPr>
            <a:spLocks noGrp="1" noChangeArrowheads="1"/>
          </p:cNvSpPr>
          <p:nvPr>
            <p:ph type="dt" sz="half" idx="10"/>
          </p:nvPr>
        </p:nvSpPr>
        <p:spPr>
          <a:xfrm>
            <a:off x="990600" y="6248400"/>
            <a:ext cx="1905000" cy="457200"/>
          </a:xfrm>
        </p:spPr>
        <p:txBody>
          <a:bodyPr/>
          <a:lstStyle>
            <a:lvl1pPr>
              <a:defRPr>
                <a:solidFill>
                  <a:schemeClr val="bg2"/>
                </a:solidFill>
              </a:defRPr>
            </a:lvl1pPr>
          </a:lstStyle>
          <a:p>
            <a:pPr>
              <a:defRPr/>
            </a:pPr>
            <a:r>
              <a:rPr lang="en-US" altLang="zh-CN"/>
              <a:t>54</a:t>
            </a:r>
            <a:endParaRPr lang="zh-CN" altLang="en-US"/>
          </a:p>
        </p:txBody>
      </p:sp>
      <p:sp>
        <p:nvSpPr>
          <p:cNvPr id="15" name="Rectangle 15"/>
          <p:cNvSpPr>
            <a:spLocks noGrp="1" noChangeArrowheads="1"/>
          </p:cNvSpPr>
          <p:nvPr>
            <p:ph type="ftr" sz="quarter" idx="11"/>
          </p:nvPr>
        </p:nvSpPr>
        <p:spPr>
          <a:xfrm>
            <a:off x="3429000" y="6248400"/>
            <a:ext cx="2895600" cy="457200"/>
          </a:xfrm>
        </p:spPr>
        <p:txBody>
          <a:bodyPr/>
          <a:lstStyle>
            <a:lvl1pPr>
              <a:defRPr>
                <a:solidFill>
                  <a:schemeClr val="bg2"/>
                </a:solidFill>
              </a:defRPr>
            </a:lvl1pPr>
          </a:lstStyle>
          <a:p>
            <a:pPr>
              <a:defRPr/>
            </a:pPr>
            <a:endParaRPr lang="zh-CN" altLang="en-US"/>
          </a:p>
        </p:txBody>
      </p:sp>
      <p:sp>
        <p:nvSpPr>
          <p:cNvPr id="16" name="Rectangle 16"/>
          <p:cNvSpPr>
            <a:spLocks noGrp="1" noChangeArrowheads="1"/>
          </p:cNvSpPr>
          <p:nvPr>
            <p:ph type="sldNum" sz="quarter" idx="12"/>
          </p:nvPr>
        </p:nvSpPr>
        <p:spPr>
          <a:xfrm>
            <a:off x="6858000" y="6248400"/>
            <a:ext cx="1905000" cy="457200"/>
          </a:xfrm>
        </p:spPr>
        <p:txBody>
          <a:bodyPr/>
          <a:lstStyle>
            <a:lvl1pPr>
              <a:defRPr>
                <a:solidFill>
                  <a:schemeClr val="bg2"/>
                </a:solidFill>
              </a:defRPr>
            </a:lvl1pPr>
          </a:lstStyle>
          <a:p>
            <a:pPr>
              <a:defRPr/>
            </a:pPr>
            <a:fld id="{37F9F568-E670-2242-A3AF-D6EA0A8F11B1}" type="slidenum">
              <a:rPr lang="zh-CN" altLang="en-US"/>
              <a:pPr>
                <a:defRPr/>
              </a:pPr>
              <a:t>‹#›</a:t>
            </a:fld>
            <a:endParaRPr lang="zh-CN" altLang="en-US"/>
          </a:p>
        </p:txBody>
      </p:sp>
    </p:spTree>
    <p:extLst>
      <p:ext uri="{BB962C8B-B14F-4D97-AF65-F5344CB8AC3E}">
        <p14:creationId xmlns:p14="http://schemas.microsoft.com/office/powerpoint/2010/main" val="1208132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sz="3200" b="1"/>
            </a:lvl1pPr>
          </a:lstStyle>
          <a:p>
            <a:r>
              <a:rPr lang="zh-CN" altLang="en-US" dirty="0"/>
              <a:t>单击此处编辑母版标题样式</a:t>
            </a:r>
          </a:p>
        </p:txBody>
      </p:sp>
      <p:sp>
        <p:nvSpPr>
          <p:cNvPr id="3" name="内容占位符 2"/>
          <p:cNvSpPr>
            <a:spLocks noGrp="1"/>
          </p:cNvSpPr>
          <p:nvPr>
            <p:ph idx="1"/>
          </p:nvPr>
        </p:nvSpPr>
        <p:spPr/>
        <p:txBody>
          <a:bodyPr/>
          <a:lstStyle>
            <a:lvl1pPr>
              <a:lnSpc>
                <a:spcPct val="150000"/>
              </a:lnSpc>
              <a:defRPr b="1"/>
            </a:lvl1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Rectangle 11"/>
          <p:cNvSpPr>
            <a:spLocks noGrp="1" noChangeArrowheads="1"/>
          </p:cNvSpPr>
          <p:nvPr>
            <p:ph type="dt" sz="half" idx="10"/>
          </p:nvPr>
        </p:nvSpPr>
        <p:spPr>
          <a:ln/>
        </p:spPr>
        <p:txBody>
          <a:bodyPr/>
          <a:lstStyle>
            <a:lvl1pPr>
              <a:defRPr/>
            </a:lvl1pPr>
          </a:lstStyle>
          <a:p>
            <a:pPr>
              <a:defRPr/>
            </a:pPr>
            <a:r>
              <a:rPr lang="en-US" altLang="zh-CN"/>
              <a:t>54</a:t>
            </a:r>
            <a:endParaRPr lang="zh-CN" alt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zh-CN" altLang="en-US"/>
          </a:p>
        </p:txBody>
      </p:sp>
      <p:sp>
        <p:nvSpPr>
          <p:cNvPr id="6" name="Rectangle 13"/>
          <p:cNvSpPr>
            <a:spLocks noGrp="1" noChangeArrowheads="1"/>
          </p:cNvSpPr>
          <p:nvPr>
            <p:ph type="sldNum" sz="quarter" idx="12"/>
          </p:nvPr>
        </p:nvSpPr>
        <p:spPr>
          <a:ln/>
        </p:spPr>
        <p:txBody>
          <a:bodyPr/>
          <a:lstStyle>
            <a:lvl1pPr>
              <a:defRPr/>
            </a:lvl1pPr>
          </a:lstStyle>
          <a:p>
            <a:pPr>
              <a:defRPr/>
            </a:pPr>
            <a:fld id="{807D8017-9AD3-3E47-8EF1-FFF0DDEE4A55}" type="slidenum">
              <a:rPr lang="zh-CN" altLang="en-US"/>
              <a:pPr>
                <a:defRPr/>
              </a:pPr>
              <a:t>‹#›</a:t>
            </a:fld>
            <a:endParaRPr lang="zh-CN" altLang="en-US"/>
          </a:p>
        </p:txBody>
      </p:sp>
    </p:spTree>
    <p:extLst>
      <p:ext uri="{BB962C8B-B14F-4D97-AF65-F5344CB8AC3E}">
        <p14:creationId xmlns:p14="http://schemas.microsoft.com/office/powerpoint/2010/main" val="2609276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475656" y="764704"/>
            <a:ext cx="7772400" cy="1362075"/>
          </a:xfrm>
        </p:spPr>
        <p:txBody>
          <a:bodyPr anchor="t"/>
          <a:lstStyle>
            <a:lvl1pPr algn="l">
              <a:defRPr sz="4000" b="1" cap="all"/>
            </a:lvl1pPr>
          </a:lstStyle>
          <a:p>
            <a:r>
              <a:rPr lang="zh-CN" altLang="en-US" dirty="0"/>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11"/>
          <p:cNvSpPr>
            <a:spLocks noGrp="1" noChangeArrowheads="1"/>
          </p:cNvSpPr>
          <p:nvPr>
            <p:ph type="dt" sz="half" idx="10"/>
          </p:nvPr>
        </p:nvSpPr>
        <p:spPr>
          <a:ln/>
        </p:spPr>
        <p:txBody>
          <a:bodyPr/>
          <a:lstStyle>
            <a:lvl1pPr>
              <a:defRPr/>
            </a:lvl1pPr>
          </a:lstStyle>
          <a:p>
            <a:pPr>
              <a:defRPr/>
            </a:pPr>
            <a:r>
              <a:rPr lang="en-US" altLang="zh-CN"/>
              <a:t>54</a:t>
            </a:r>
            <a:endParaRPr lang="zh-CN" alt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zh-CN" altLang="en-US"/>
          </a:p>
        </p:txBody>
      </p:sp>
      <p:sp>
        <p:nvSpPr>
          <p:cNvPr id="6" name="Rectangle 13"/>
          <p:cNvSpPr>
            <a:spLocks noGrp="1" noChangeArrowheads="1"/>
          </p:cNvSpPr>
          <p:nvPr>
            <p:ph type="sldNum" sz="quarter" idx="12"/>
          </p:nvPr>
        </p:nvSpPr>
        <p:spPr>
          <a:ln/>
        </p:spPr>
        <p:txBody>
          <a:bodyPr/>
          <a:lstStyle>
            <a:lvl1pPr>
              <a:defRPr/>
            </a:lvl1pPr>
          </a:lstStyle>
          <a:p>
            <a:pPr>
              <a:defRPr/>
            </a:pPr>
            <a:fld id="{448702CD-B668-5A42-BF6B-4DDADDA9CD50}" type="slidenum">
              <a:rPr lang="zh-CN" altLang="en-US"/>
              <a:pPr>
                <a:defRPr/>
              </a:pPr>
              <a:t>‹#›</a:t>
            </a:fld>
            <a:endParaRPr lang="zh-CN" altLang="en-US"/>
          </a:p>
        </p:txBody>
      </p:sp>
    </p:spTree>
    <p:extLst>
      <p:ext uri="{BB962C8B-B14F-4D97-AF65-F5344CB8AC3E}">
        <p14:creationId xmlns:p14="http://schemas.microsoft.com/office/powerpoint/2010/main" val="17269552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981200"/>
            <a:ext cx="409575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705350" y="1981200"/>
            <a:ext cx="4097338"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11"/>
          <p:cNvSpPr>
            <a:spLocks noGrp="1" noChangeArrowheads="1"/>
          </p:cNvSpPr>
          <p:nvPr>
            <p:ph type="dt" sz="half" idx="10"/>
          </p:nvPr>
        </p:nvSpPr>
        <p:spPr>
          <a:ln/>
        </p:spPr>
        <p:txBody>
          <a:bodyPr/>
          <a:lstStyle>
            <a:lvl1pPr>
              <a:defRPr/>
            </a:lvl1pPr>
          </a:lstStyle>
          <a:p>
            <a:pPr>
              <a:defRPr/>
            </a:pPr>
            <a:r>
              <a:rPr lang="en-US" altLang="zh-CN"/>
              <a:t>54</a:t>
            </a:r>
            <a:endParaRPr lang="zh-CN" alt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zh-CN" altLang="en-US"/>
          </a:p>
        </p:txBody>
      </p:sp>
      <p:sp>
        <p:nvSpPr>
          <p:cNvPr id="7" name="Rectangle 13"/>
          <p:cNvSpPr>
            <a:spLocks noGrp="1" noChangeArrowheads="1"/>
          </p:cNvSpPr>
          <p:nvPr>
            <p:ph type="sldNum" sz="quarter" idx="12"/>
          </p:nvPr>
        </p:nvSpPr>
        <p:spPr>
          <a:ln/>
        </p:spPr>
        <p:txBody>
          <a:bodyPr/>
          <a:lstStyle>
            <a:lvl1pPr>
              <a:defRPr/>
            </a:lvl1pPr>
          </a:lstStyle>
          <a:p>
            <a:pPr>
              <a:defRPr/>
            </a:pPr>
            <a:fld id="{7B2E9B47-4CF7-274B-A01F-21E19DF64DB8}" type="slidenum">
              <a:rPr lang="zh-CN" altLang="en-US"/>
              <a:pPr>
                <a:defRPr/>
              </a:pPr>
              <a:t>‹#›</a:t>
            </a:fld>
            <a:endParaRPr lang="zh-CN" altLang="en-US"/>
          </a:p>
        </p:txBody>
      </p:sp>
    </p:spTree>
    <p:extLst>
      <p:ext uri="{BB962C8B-B14F-4D97-AF65-F5344CB8AC3E}">
        <p14:creationId xmlns:p14="http://schemas.microsoft.com/office/powerpoint/2010/main" val="1482773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11"/>
          <p:cNvSpPr>
            <a:spLocks noGrp="1" noChangeArrowheads="1"/>
          </p:cNvSpPr>
          <p:nvPr>
            <p:ph type="dt" sz="half" idx="10"/>
          </p:nvPr>
        </p:nvSpPr>
        <p:spPr>
          <a:ln/>
        </p:spPr>
        <p:txBody>
          <a:bodyPr/>
          <a:lstStyle>
            <a:lvl1pPr>
              <a:defRPr/>
            </a:lvl1pPr>
          </a:lstStyle>
          <a:p>
            <a:pPr>
              <a:defRPr/>
            </a:pPr>
            <a:r>
              <a:rPr lang="en-US" altLang="zh-CN"/>
              <a:t>54</a:t>
            </a:r>
            <a:endParaRPr lang="zh-CN" altLang="en-US"/>
          </a:p>
        </p:txBody>
      </p:sp>
      <p:sp>
        <p:nvSpPr>
          <p:cNvPr id="8" name="Rectangle 12"/>
          <p:cNvSpPr>
            <a:spLocks noGrp="1" noChangeArrowheads="1"/>
          </p:cNvSpPr>
          <p:nvPr>
            <p:ph type="ftr" sz="quarter" idx="11"/>
          </p:nvPr>
        </p:nvSpPr>
        <p:spPr>
          <a:ln/>
        </p:spPr>
        <p:txBody>
          <a:bodyPr/>
          <a:lstStyle>
            <a:lvl1pPr>
              <a:defRPr/>
            </a:lvl1pPr>
          </a:lstStyle>
          <a:p>
            <a:pPr>
              <a:defRPr/>
            </a:pPr>
            <a:endParaRPr lang="zh-CN" altLang="en-US"/>
          </a:p>
        </p:txBody>
      </p:sp>
      <p:sp>
        <p:nvSpPr>
          <p:cNvPr id="9" name="Rectangle 13"/>
          <p:cNvSpPr>
            <a:spLocks noGrp="1" noChangeArrowheads="1"/>
          </p:cNvSpPr>
          <p:nvPr>
            <p:ph type="sldNum" sz="quarter" idx="12"/>
          </p:nvPr>
        </p:nvSpPr>
        <p:spPr>
          <a:ln/>
        </p:spPr>
        <p:txBody>
          <a:bodyPr/>
          <a:lstStyle>
            <a:lvl1pPr>
              <a:defRPr/>
            </a:lvl1pPr>
          </a:lstStyle>
          <a:p>
            <a:pPr>
              <a:defRPr/>
            </a:pPr>
            <a:fld id="{3AD4C310-0A8B-244E-8C67-420CF41A6F21}" type="slidenum">
              <a:rPr lang="zh-CN" altLang="en-US"/>
              <a:pPr>
                <a:defRPr/>
              </a:pPr>
              <a:t>‹#›</a:t>
            </a:fld>
            <a:endParaRPr lang="zh-CN" altLang="en-US"/>
          </a:p>
        </p:txBody>
      </p:sp>
    </p:spTree>
    <p:extLst>
      <p:ext uri="{BB962C8B-B14F-4D97-AF65-F5344CB8AC3E}">
        <p14:creationId xmlns:p14="http://schemas.microsoft.com/office/powerpoint/2010/main" val="31390912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11"/>
          <p:cNvSpPr>
            <a:spLocks noGrp="1" noChangeArrowheads="1"/>
          </p:cNvSpPr>
          <p:nvPr>
            <p:ph type="dt" sz="half" idx="10"/>
          </p:nvPr>
        </p:nvSpPr>
        <p:spPr>
          <a:ln/>
        </p:spPr>
        <p:txBody>
          <a:bodyPr/>
          <a:lstStyle>
            <a:lvl1pPr>
              <a:defRPr/>
            </a:lvl1pPr>
          </a:lstStyle>
          <a:p>
            <a:pPr>
              <a:defRPr/>
            </a:pPr>
            <a:r>
              <a:rPr lang="en-US" altLang="zh-CN"/>
              <a:t>54</a:t>
            </a:r>
            <a:endParaRPr lang="zh-CN" altLang="en-US"/>
          </a:p>
        </p:txBody>
      </p:sp>
      <p:sp>
        <p:nvSpPr>
          <p:cNvPr id="4" name="Rectangle 12"/>
          <p:cNvSpPr>
            <a:spLocks noGrp="1" noChangeArrowheads="1"/>
          </p:cNvSpPr>
          <p:nvPr>
            <p:ph type="ftr" sz="quarter" idx="11"/>
          </p:nvPr>
        </p:nvSpPr>
        <p:spPr>
          <a:ln/>
        </p:spPr>
        <p:txBody>
          <a:bodyPr/>
          <a:lstStyle>
            <a:lvl1pPr>
              <a:defRPr/>
            </a:lvl1pPr>
          </a:lstStyle>
          <a:p>
            <a:pPr>
              <a:defRPr/>
            </a:pPr>
            <a:endParaRPr lang="zh-CN" altLang="en-US"/>
          </a:p>
        </p:txBody>
      </p:sp>
      <p:sp>
        <p:nvSpPr>
          <p:cNvPr id="5" name="Rectangle 13"/>
          <p:cNvSpPr>
            <a:spLocks noGrp="1" noChangeArrowheads="1"/>
          </p:cNvSpPr>
          <p:nvPr>
            <p:ph type="sldNum" sz="quarter" idx="12"/>
          </p:nvPr>
        </p:nvSpPr>
        <p:spPr>
          <a:ln/>
        </p:spPr>
        <p:txBody>
          <a:bodyPr/>
          <a:lstStyle>
            <a:lvl1pPr>
              <a:defRPr/>
            </a:lvl1pPr>
          </a:lstStyle>
          <a:p>
            <a:pPr>
              <a:defRPr/>
            </a:pPr>
            <a:fld id="{14BC8D37-9B31-EC46-B11F-242FA6954C65}" type="slidenum">
              <a:rPr lang="zh-CN" altLang="en-US"/>
              <a:pPr>
                <a:defRPr/>
              </a:pPr>
              <a:t>‹#›</a:t>
            </a:fld>
            <a:endParaRPr lang="zh-CN" altLang="en-US"/>
          </a:p>
        </p:txBody>
      </p:sp>
    </p:spTree>
    <p:extLst>
      <p:ext uri="{BB962C8B-B14F-4D97-AF65-F5344CB8AC3E}">
        <p14:creationId xmlns:p14="http://schemas.microsoft.com/office/powerpoint/2010/main" val="20658855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r>
              <a:rPr lang="en-US" altLang="zh-CN"/>
              <a:t>54</a:t>
            </a:r>
            <a:endParaRPr lang="zh-CN" altLang="en-US"/>
          </a:p>
        </p:txBody>
      </p:sp>
      <p:sp>
        <p:nvSpPr>
          <p:cNvPr id="3" name="Rectangle 12"/>
          <p:cNvSpPr>
            <a:spLocks noGrp="1" noChangeArrowheads="1"/>
          </p:cNvSpPr>
          <p:nvPr>
            <p:ph type="ftr" sz="quarter" idx="11"/>
          </p:nvPr>
        </p:nvSpPr>
        <p:spPr>
          <a:ln/>
        </p:spPr>
        <p:txBody>
          <a:bodyPr/>
          <a:lstStyle>
            <a:lvl1pPr>
              <a:defRPr/>
            </a:lvl1pPr>
          </a:lstStyle>
          <a:p>
            <a:pPr>
              <a:defRPr/>
            </a:pPr>
            <a:endParaRPr lang="zh-CN" altLang="en-US"/>
          </a:p>
        </p:txBody>
      </p:sp>
      <p:sp>
        <p:nvSpPr>
          <p:cNvPr id="4" name="Rectangle 13"/>
          <p:cNvSpPr>
            <a:spLocks noGrp="1" noChangeArrowheads="1"/>
          </p:cNvSpPr>
          <p:nvPr>
            <p:ph type="sldNum" sz="quarter" idx="12"/>
          </p:nvPr>
        </p:nvSpPr>
        <p:spPr>
          <a:ln/>
        </p:spPr>
        <p:txBody>
          <a:bodyPr/>
          <a:lstStyle>
            <a:lvl1pPr>
              <a:defRPr/>
            </a:lvl1pPr>
          </a:lstStyle>
          <a:p>
            <a:pPr>
              <a:defRPr/>
            </a:pPr>
            <a:fld id="{6AF691FF-242B-0742-82C9-E54AE25F76C7}" type="slidenum">
              <a:rPr lang="zh-CN" altLang="en-US"/>
              <a:pPr>
                <a:defRPr/>
              </a:pPr>
              <a:t>‹#›</a:t>
            </a:fld>
            <a:endParaRPr lang="zh-CN" altLang="en-US"/>
          </a:p>
        </p:txBody>
      </p:sp>
    </p:spTree>
    <p:extLst>
      <p:ext uri="{BB962C8B-B14F-4D97-AF65-F5344CB8AC3E}">
        <p14:creationId xmlns:p14="http://schemas.microsoft.com/office/powerpoint/2010/main" val="3094346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11"/>
          <p:cNvSpPr>
            <a:spLocks noGrp="1" noChangeArrowheads="1"/>
          </p:cNvSpPr>
          <p:nvPr>
            <p:ph type="dt" sz="half" idx="10"/>
          </p:nvPr>
        </p:nvSpPr>
        <p:spPr>
          <a:ln/>
        </p:spPr>
        <p:txBody>
          <a:bodyPr/>
          <a:lstStyle>
            <a:lvl1pPr>
              <a:defRPr/>
            </a:lvl1pPr>
          </a:lstStyle>
          <a:p>
            <a:pPr>
              <a:defRPr/>
            </a:pPr>
            <a:r>
              <a:rPr lang="en-US" altLang="zh-CN"/>
              <a:t>54</a:t>
            </a:r>
            <a:endParaRPr lang="zh-CN" alt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zh-CN" altLang="en-US"/>
          </a:p>
        </p:txBody>
      </p:sp>
      <p:sp>
        <p:nvSpPr>
          <p:cNvPr id="7" name="Rectangle 13"/>
          <p:cNvSpPr>
            <a:spLocks noGrp="1" noChangeArrowheads="1"/>
          </p:cNvSpPr>
          <p:nvPr>
            <p:ph type="sldNum" sz="quarter" idx="12"/>
          </p:nvPr>
        </p:nvSpPr>
        <p:spPr>
          <a:ln/>
        </p:spPr>
        <p:txBody>
          <a:bodyPr/>
          <a:lstStyle>
            <a:lvl1pPr>
              <a:defRPr/>
            </a:lvl1pPr>
          </a:lstStyle>
          <a:p>
            <a:pPr>
              <a:defRPr/>
            </a:pPr>
            <a:fld id="{B6BD871B-698B-4F4C-AA4D-7442C4D5C43F}" type="slidenum">
              <a:rPr lang="zh-CN" altLang="en-US"/>
              <a:pPr>
                <a:defRPr/>
              </a:pPr>
              <a:t>‹#›</a:t>
            </a:fld>
            <a:endParaRPr lang="zh-CN" altLang="en-US"/>
          </a:p>
        </p:txBody>
      </p:sp>
    </p:spTree>
    <p:extLst>
      <p:ext uri="{BB962C8B-B14F-4D97-AF65-F5344CB8AC3E}">
        <p14:creationId xmlns:p14="http://schemas.microsoft.com/office/powerpoint/2010/main" val="2499038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11"/>
          <p:cNvSpPr>
            <a:spLocks noGrp="1" noChangeArrowheads="1"/>
          </p:cNvSpPr>
          <p:nvPr>
            <p:ph type="dt" sz="half" idx="10"/>
          </p:nvPr>
        </p:nvSpPr>
        <p:spPr>
          <a:ln/>
        </p:spPr>
        <p:txBody>
          <a:bodyPr/>
          <a:lstStyle>
            <a:lvl1pPr>
              <a:defRPr/>
            </a:lvl1pPr>
          </a:lstStyle>
          <a:p>
            <a:pPr>
              <a:defRPr/>
            </a:pPr>
            <a:r>
              <a:rPr lang="en-US" altLang="zh-CN"/>
              <a:t>54</a:t>
            </a:r>
            <a:endParaRPr lang="zh-CN" alt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zh-CN" altLang="en-US"/>
          </a:p>
        </p:txBody>
      </p:sp>
      <p:sp>
        <p:nvSpPr>
          <p:cNvPr id="7" name="Rectangle 13"/>
          <p:cNvSpPr>
            <a:spLocks noGrp="1" noChangeArrowheads="1"/>
          </p:cNvSpPr>
          <p:nvPr>
            <p:ph type="sldNum" sz="quarter" idx="12"/>
          </p:nvPr>
        </p:nvSpPr>
        <p:spPr>
          <a:ln/>
        </p:spPr>
        <p:txBody>
          <a:bodyPr/>
          <a:lstStyle>
            <a:lvl1pPr>
              <a:defRPr/>
            </a:lvl1pPr>
          </a:lstStyle>
          <a:p>
            <a:pPr>
              <a:defRPr/>
            </a:pPr>
            <a:fld id="{4CBFF5C1-8D13-F649-B892-F357817D2AEC}" type="slidenum">
              <a:rPr lang="zh-CN" altLang="en-US"/>
              <a:pPr>
                <a:defRPr/>
              </a:pPr>
              <a:t>‹#›</a:t>
            </a:fld>
            <a:endParaRPr lang="zh-CN" altLang="en-US"/>
          </a:p>
        </p:txBody>
      </p:sp>
    </p:spTree>
    <p:extLst>
      <p:ext uri="{BB962C8B-B14F-4D97-AF65-F5344CB8AC3E}">
        <p14:creationId xmlns:p14="http://schemas.microsoft.com/office/powerpoint/2010/main" val="1471176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11"/>
          <p:cNvSpPr>
            <a:spLocks noGrp="1" noChangeArrowheads="1"/>
          </p:cNvSpPr>
          <p:nvPr>
            <p:ph type="dt" sz="half" idx="10"/>
          </p:nvPr>
        </p:nvSpPr>
        <p:spPr>
          <a:ln/>
        </p:spPr>
        <p:txBody>
          <a:bodyPr/>
          <a:lstStyle>
            <a:lvl1pPr>
              <a:defRPr/>
            </a:lvl1pPr>
          </a:lstStyle>
          <a:p>
            <a:pPr>
              <a:defRPr/>
            </a:pPr>
            <a:r>
              <a:rPr lang="en-US" altLang="zh-CN"/>
              <a:t>54</a:t>
            </a:r>
            <a:endParaRPr lang="zh-CN" alt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zh-CN" altLang="en-US"/>
          </a:p>
        </p:txBody>
      </p:sp>
      <p:sp>
        <p:nvSpPr>
          <p:cNvPr id="6" name="Rectangle 13"/>
          <p:cNvSpPr>
            <a:spLocks noGrp="1" noChangeArrowheads="1"/>
          </p:cNvSpPr>
          <p:nvPr>
            <p:ph type="sldNum" sz="quarter" idx="12"/>
          </p:nvPr>
        </p:nvSpPr>
        <p:spPr>
          <a:ln/>
        </p:spPr>
        <p:txBody>
          <a:bodyPr/>
          <a:lstStyle>
            <a:lvl1pPr>
              <a:defRPr/>
            </a:lvl1pPr>
          </a:lstStyle>
          <a:p>
            <a:pPr>
              <a:defRPr/>
            </a:pPr>
            <a:fld id="{B898B5E1-AA17-334F-B166-D65BF79A2D95}" type="slidenum">
              <a:rPr lang="zh-CN" altLang="en-US"/>
              <a:pPr>
                <a:defRPr/>
              </a:pPr>
              <a:t>‹#›</a:t>
            </a:fld>
            <a:endParaRPr lang="zh-CN" altLang="en-US"/>
          </a:p>
        </p:txBody>
      </p:sp>
    </p:spTree>
    <p:extLst>
      <p:ext uri="{BB962C8B-B14F-4D97-AF65-F5344CB8AC3E}">
        <p14:creationId xmlns:p14="http://schemas.microsoft.com/office/powerpoint/2010/main" val="3419880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823075" y="617538"/>
            <a:ext cx="2120900" cy="5478462"/>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617538"/>
            <a:ext cx="6213475" cy="5478462"/>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11"/>
          <p:cNvSpPr>
            <a:spLocks noGrp="1" noChangeArrowheads="1"/>
          </p:cNvSpPr>
          <p:nvPr>
            <p:ph type="dt" sz="half" idx="10"/>
          </p:nvPr>
        </p:nvSpPr>
        <p:spPr>
          <a:ln/>
        </p:spPr>
        <p:txBody>
          <a:bodyPr/>
          <a:lstStyle>
            <a:lvl1pPr>
              <a:defRPr/>
            </a:lvl1pPr>
          </a:lstStyle>
          <a:p>
            <a:pPr>
              <a:defRPr/>
            </a:pPr>
            <a:r>
              <a:rPr lang="en-US" altLang="zh-CN"/>
              <a:t>54</a:t>
            </a:r>
            <a:endParaRPr lang="zh-CN" alt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zh-CN" altLang="en-US"/>
          </a:p>
        </p:txBody>
      </p:sp>
      <p:sp>
        <p:nvSpPr>
          <p:cNvPr id="6" name="Rectangle 13"/>
          <p:cNvSpPr>
            <a:spLocks noGrp="1" noChangeArrowheads="1"/>
          </p:cNvSpPr>
          <p:nvPr>
            <p:ph type="sldNum" sz="quarter" idx="12"/>
          </p:nvPr>
        </p:nvSpPr>
        <p:spPr>
          <a:ln/>
        </p:spPr>
        <p:txBody>
          <a:bodyPr/>
          <a:lstStyle>
            <a:lvl1pPr>
              <a:defRPr/>
            </a:lvl1pPr>
          </a:lstStyle>
          <a:p>
            <a:pPr>
              <a:defRPr/>
            </a:pPr>
            <a:fld id="{DF527A64-E63D-EE4E-B187-6F4847B51253}" type="slidenum">
              <a:rPr lang="zh-CN" altLang="en-US"/>
              <a:pPr>
                <a:defRPr/>
              </a:pPr>
              <a:t>‹#›</a:t>
            </a:fld>
            <a:endParaRPr lang="zh-CN" altLang="en-US"/>
          </a:p>
        </p:txBody>
      </p:sp>
    </p:spTree>
    <p:extLst>
      <p:ext uri="{BB962C8B-B14F-4D97-AF65-F5344CB8AC3E}">
        <p14:creationId xmlns:p14="http://schemas.microsoft.com/office/powerpoint/2010/main" val="7245872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1752600" y="617538"/>
            <a:ext cx="7191375" cy="1143000"/>
          </a:xfrm>
        </p:spPr>
        <p:txBody>
          <a:bodyPr/>
          <a:lstStyle/>
          <a:p>
            <a:r>
              <a:rPr lang="zh-CN" altLang="en-US"/>
              <a:t>单击此处编辑母版标题样式</a:t>
            </a:r>
          </a:p>
        </p:txBody>
      </p:sp>
      <p:sp>
        <p:nvSpPr>
          <p:cNvPr id="3" name="文本占位符 2"/>
          <p:cNvSpPr>
            <a:spLocks noGrp="1"/>
          </p:cNvSpPr>
          <p:nvPr>
            <p:ph type="body" sz="half" idx="1"/>
          </p:nvPr>
        </p:nvSpPr>
        <p:spPr>
          <a:xfrm>
            <a:off x="457200" y="1981200"/>
            <a:ext cx="4095750" cy="41148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p:nvPr>
        </p:nvSpPr>
        <p:spPr>
          <a:xfrm>
            <a:off x="4705350" y="1981200"/>
            <a:ext cx="4097338" cy="19812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p:nvPr>
        </p:nvSpPr>
        <p:spPr>
          <a:xfrm>
            <a:off x="4705350" y="4114800"/>
            <a:ext cx="4097338" cy="19812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Rectangle 11"/>
          <p:cNvSpPr>
            <a:spLocks noGrp="1" noChangeArrowheads="1"/>
          </p:cNvSpPr>
          <p:nvPr>
            <p:ph type="dt" sz="half" idx="10"/>
          </p:nvPr>
        </p:nvSpPr>
        <p:spPr>
          <a:ln/>
        </p:spPr>
        <p:txBody>
          <a:bodyPr/>
          <a:lstStyle>
            <a:lvl1pPr>
              <a:defRPr/>
            </a:lvl1pPr>
          </a:lstStyle>
          <a:p>
            <a:pPr>
              <a:defRPr/>
            </a:pPr>
            <a:r>
              <a:rPr lang="en-US" altLang="zh-CN"/>
              <a:t>54</a:t>
            </a:r>
            <a:endParaRPr lang="zh-CN" altLang="en-US"/>
          </a:p>
        </p:txBody>
      </p:sp>
      <p:sp>
        <p:nvSpPr>
          <p:cNvPr id="7" name="Rectangle 12"/>
          <p:cNvSpPr>
            <a:spLocks noGrp="1" noChangeArrowheads="1"/>
          </p:cNvSpPr>
          <p:nvPr>
            <p:ph type="ftr" sz="quarter" idx="11"/>
          </p:nvPr>
        </p:nvSpPr>
        <p:spPr>
          <a:ln/>
        </p:spPr>
        <p:txBody>
          <a:bodyPr/>
          <a:lstStyle>
            <a:lvl1pPr>
              <a:defRPr/>
            </a:lvl1pPr>
          </a:lstStyle>
          <a:p>
            <a:pPr>
              <a:defRPr/>
            </a:pPr>
            <a:endParaRPr lang="zh-CN" altLang="en-US"/>
          </a:p>
        </p:txBody>
      </p:sp>
      <p:sp>
        <p:nvSpPr>
          <p:cNvPr id="8" name="Rectangle 13"/>
          <p:cNvSpPr>
            <a:spLocks noGrp="1" noChangeArrowheads="1"/>
          </p:cNvSpPr>
          <p:nvPr>
            <p:ph type="sldNum" sz="quarter" idx="12"/>
          </p:nvPr>
        </p:nvSpPr>
        <p:spPr>
          <a:ln/>
        </p:spPr>
        <p:txBody>
          <a:bodyPr/>
          <a:lstStyle>
            <a:lvl1pPr>
              <a:defRPr/>
            </a:lvl1pPr>
          </a:lstStyle>
          <a:p>
            <a:pPr>
              <a:defRPr/>
            </a:pPr>
            <a:fld id="{9A6ED591-DC4F-5A42-9A68-C234AE64B04E}" type="slidenum">
              <a:rPr lang="zh-CN" altLang="en-US"/>
              <a:pPr>
                <a:defRPr/>
              </a:pPr>
              <a:t>‹#›</a:t>
            </a:fld>
            <a:endParaRPr lang="zh-CN" altLang="en-US"/>
          </a:p>
        </p:txBody>
      </p:sp>
    </p:spTree>
    <p:extLst>
      <p:ext uri="{BB962C8B-B14F-4D97-AF65-F5344CB8AC3E}">
        <p14:creationId xmlns:p14="http://schemas.microsoft.com/office/powerpoint/2010/main" val="13859407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mediaAndTx" preserve="1">
  <p:cSld name="标题，媒体剪辑与文本">
    <p:spTree>
      <p:nvGrpSpPr>
        <p:cNvPr id="1" name=""/>
        <p:cNvGrpSpPr/>
        <p:nvPr/>
      </p:nvGrpSpPr>
      <p:grpSpPr>
        <a:xfrm>
          <a:off x="0" y="0"/>
          <a:ext cx="0" cy="0"/>
          <a:chOff x="0" y="0"/>
          <a:chExt cx="0" cy="0"/>
        </a:xfrm>
      </p:grpSpPr>
      <p:sp>
        <p:nvSpPr>
          <p:cNvPr id="2" name="标题 1"/>
          <p:cNvSpPr>
            <a:spLocks noGrp="1"/>
          </p:cNvSpPr>
          <p:nvPr>
            <p:ph type="title"/>
          </p:nvPr>
        </p:nvSpPr>
        <p:spPr>
          <a:xfrm>
            <a:off x="1752600" y="617538"/>
            <a:ext cx="7191375" cy="1143000"/>
          </a:xfrm>
        </p:spPr>
        <p:txBody>
          <a:bodyPr/>
          <a:lstStyle/>
          <a:p>
            <a:r>
              <a:rPr lang="zh-CN" altLang="en-US"/>
              <a:t>单击此处编辑母版标题样式</a:t>
            </a:r>
          </a:p>
        </p:txBody>
      </p:sp>
      <p:sp>
        <p:nvSpPr>
          <p:cNvPr id="3" name="媒体占位符 2"/>
          <p:cNvSpPr>
            <a:spLocks noGrp="1"/>
          </p:cNvSpPr>
          <p:nvPr>
            <p:ph type="media" sz="half" idx="1"/>
          </p:nvPr>
        </p:nvSpPr>
        <p:spPr>
          <a:xfrm>
            <a:off x="457200" y="1981200"/>
            <a:ext cx="4095750" cy="4114800"/>
          </a:xfrm>
        </p:spPr>
        <p:txBody>
          <a:bodyPr/>
          <a:lstStyle/>
          <a:p>
            <a:pPr lvl="0"/>
            <a:endParaRPr lang="zh-CN" altLang="en-US" noProof="0"/>
          </a:p>
        </p:txBody>
      </p:sp>
      <p:sp>
        <p:nvSpPr>
          <p:cNvPr id="4" name="文本占位符 3"/>
          <p:cNvSpPr>
            <a:spLocks noGrp="1"/>
          </p:cNvSpPr>
          <p:nvPr>
            <p:ph type="body" sz="half" idx="2"/>
          </p:nvPr>
        </p:nvSpPr>
        <p:spPr>
          <a:xfrm>
            <a:off x="4705350" y="1981200"/>
            <a:ext cx="4097338" cy="41148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11"/>
          <p:cNvSpPr>
            <a:spLocks noGrp="1" noChangeArrowheads="1"/>
          </p:cNvSpPr>
          <p:nvPr>
            <p:ph type="dt" sz="half" idx="10"/>
          </p:nvPr>
        </p:nvSpPr>
        <p:spPr>
          <a:ln/>
        </p:spPr>
        <p:txBody>
          <a:bodyPr/>
          <a:lstStyle>
            <a:lvl1pPr>
              <a:defRPr/>
            </a:lvl1pPr>
          </a:lstStyle>
          <a:p>
            <a:pPr>
              <a:defRPr/>
            </a:pPr>
            <a:r>
              <a:rPr lang="en-US" altLang="zh-CN"/>
              <a:t>54</a:t>
            </a:r>
            <a:endParaRPr lang="zh-CN" alt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zh-CN" altLang="en-US"/>
          </a:p>
        </p:txBody>
      </p:sp>
      <p:sp>
        <p:nvSpPr>
          <p:cNvPr id="7" name="Rectangle 13"/>
          <p:cNvSpPr>
            <a:spLocks noGrp="1" noChangeArrowheads="1"/>
          </p:cNvSpPr>
          <p:nvPr>
            <p:ph type="sldNum" sz="quarter" idx="12"/>
          </p:nvPr>
        </p:nvSpPr>
        <p:spPr>
          <a:ln/>
        </p:spPr>
        <p:txBody>
          <a:bodyPr/>
          <a:lstStyle>
            <a:lvl1pPr>
              <a:defRPr/>
            </a:lvl1pPr>
          </a:lstStyle>
          <a:p>
            <a:pPr>
              <a:defRPr/>
            </a:pPr>
            <a:fld id="{75056467-D675-4E4B-A055-BB016C2CE463}" type="slidenum">
              <a:rPr lang="zh-CN" altLang="en-US"/>
              <a:pPr>
                <a:defRPr/>
              </a:pPr>
              <a:t>‹#›</a:t>
            </a:fld>
            <a:endParaRPr lang="zh-CN" altLang="en-US"/>
          </a:p>
        </p:txBody>
      </p:sp>
    </p:spTree>
    <p:extLst>
      <p:ext uri="{BB962C8B-B14F-4D97-AF65-F5344CB8AC3E}">
        <p14:creationId xmlns:p14="http://schemas.microsoft.com/office/powerpoint/2010/main" val="9364781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reserve="1">
  <p:cSld name="标题，一项大型内容和两项小型内容">
    <p:spTree>
      <p:nvGrpSpPr>
        <p:cNvPr id="1" name=""/>
        <p:cNvGrpSpPr/>
        <p:nvPr/>
      </p:nvGrpSpPr>
      <p:grpSpPr>
        <a:xfrm>
          <a:off x="0" y="0"/>
          <a:ext cx="0" cy="0"/>
          <a:chOff x="0" y="0"/>
          <a:chExt cx="0" cy="0"/>
        </a:xfrm>
      </p:grpSpPr>
      <p:sp>
        <p:nvSpPr>
          <p:cNvPr id="2" name="标题 1"/>
          <p:cNvSpPr>
            <a:spLocks noGrp="1"/>
          </p:cNvSpPr>
          <p:nvPr>
            <p:ph type="title"/>
          </p:nvPr>
        </p:nvSpPr>
        <p:spPr>
          <a:xfrm>
            <a:off x="1752600" y="617538"/>
            <a:ext cx="7191375" cy="1143000"/>
          </a:xfrm>
        </p:spPr>
        <p:txBody>
          <a:bodyPr/>
          <a:lstStyle/>
          <a:p>
            <a:r>
              <a:rPr lang="zh-CN" altLang="en-US"/>
              <a:t>单击此处编辑母版标题样式</a:t>
            </a:r>
          </a:p>
        </p:txBody>
      </p:sp>
      <p:sp>
        <p:nvSpPr>
          <p:cNvPr id="3" name="内容占位符 2"/>
          <p:cNvSpPr>
            <a:spLocks noGrp="1"/>
          </p:cNvSpPr>
          <p:nvPr>
            <p:ph sz="half" idx="1"/>
          </p:nvPr>
        </p:nvSpPr>
        <p:spPr>
          <a:xfrm>
            <a:off x="457200" y="1981200"/>
            <a:ext cx="4095750" cy="41148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p:nvPr>
        </p:nvSpPr>
        <p:spPr>
          <a:xfrm>
            <a:off x="4705350" y="1981200"/>
            <a:ext cx="4097338" cy="19812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p:nvPr>
        </p:nvSpPr>
        <p:spPr>
          <a:xfrm>
            <a:off x="4705350" y="4114800"/>
            <a:ext cx="4097338" cy="19812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Rectangle 11"/>
          <p:cNvSpPr>
            <a:spLocks noGrp="1" noChangeArrowheads="1"/>
          </p:cNvSpPr>
          <p:nvPr>
            <p:ph type="dt" sz="half" idx="10"/>
          </p:nvPr>
        </p:nvSpPr>
        <p:spPr>
          <a:ln/>
        </p:spPr>
        <p:txBody>
          <a:bodyPr/>
          <a:lstStyle>
            <a:lvl1pPr>
              <a:defRPr/>
            </a:lvl1pPr>
          </a:lstStyle>
          <a:p>
            <a:pPr>
              <a:defRPr/>
            </a:pPr>
            <a:r>
              <a:rPr lang="en-US" altLang="zh-CN"/>
              <a:t>54</a:t>
            </a:r>
            <a:endParaRPr lang="zh-CN" altLang="en-US"/>
          </a:p>
        </p:txBody>
      </p:sp>
      <p:sp>
        <p:nvSpPr>
          <p:cNvPr id="7" name="Rectangle 12"/>
          <p:cNvSpPr>
            <a:spLocks noGrp="1" noChangeArrowheads="1"/>
          </p:cNvSpPr>
          <p:nvPr>
            <p:ph type="ftr" sz="quarter" idx="11"/>
          </p:nvPr>
        </p:nvSpPr>
        <p:spPr>
          <a:ln/>
        </p:spPr>
        <p:txBody>
          <a:bodyPr/>
          <a:lstStyle>
            <a:lvl1pPr>
              <a:defRPr/>
            </a:lvl1pPr>
          </a:lstStyle>
          <a:p>
            <a:pPr>
              <a:defRPr/>
            </a:pPr>
            <a:endParaRPr lang="zh-CN" altLang="en-US"/>
          </a:p>
        </p:txBody>
      </p:sp>
      <p:sp>
        <p:nvSpPr>
          <p:cNvPr id="8" name="Rectangle 13"/>
          <p:cNvSpPr>
            <a:spLocks noGrp="1" noChangeArrowheads="1"/>
          </p:cNvSpPr>
          <p:nvPr>
            <p:ph type="sldNum" sz="quarter" idx="12"/>
          </p:nvPr>
        </p:nvSpPr>
        <p:spPr>
          <a:ln/>
        </p:spPr>
        <p:txBody>
          <a:bodyPr/>
          <a:lstStyle>
            <a:lvl1pPr>
              <a:defRPr/>
            </a:lvl1pPr>
          </a:lstStyle>
          <a:p>
            <a:pPr>
              <a:defRPr/>
            </a:pPr>
            <a:fld id="{5C9A2E74-9D81-5D41-B556-8D1B9BE51ED3}" type="slidenum">
              <a:rPr lang="zh-CN" altLang="en-US"/>
              <a:pPr>
                <a:defRPr/>
              </a:pPr>
              <a:t>‹#›</a:t>
            </a:fld>
            <a:endParaRPr lang="zh-CN" altLang="en-US"/>
          </a:p>
        </p:txBody>
      </p:sp>
    </p:spTree>
    <p:extLst>
      <p:ext uri="{BB962C8B-B14F-4D97-AF65-F5344CB8AC3E}">
        <p14:creationId xmlns:p14="http://schemas.microsoft.com/office/powerpoint/2010/main" val="40020766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fourObj" preserve="1">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1752600" y="617538"/>
            <a:ext cx="7191375" cy="1143000"/>
          </a:xfrm>
        </p:spPr>
        <p:txBody>
          <a:bodyPr/>
          <a:lstStyle/>
          <a:p>
            <a:r>
              <a:rPr lang="zh-CN" altLang="en-US"/>
              <a:t>单击此处编辑母版标题样式</a:t>
            </a:r>
          </a:p>
        </p:txBody>
      </p:sp>
      <p:sp>
        <p:nvSpPr>
          <p:cNvPr id="3" name="内容占位符 2"/>
          <p:cNvSpPr>
            <a:spLocks noGrp="1"/>
          </p:cNvSpPr>
          <p:nvPr>
            <p:ph sz="quarter" idx="1"/>
          </p:nvPr>
        </p:nvSpPr>
        <p:spPr>
          <a:xfrm>
            <a:off x="457200" y="1981200"/>
            <a:ext cx="4095750" cy="19812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p:nvPr>
        </p:nvSpPr>
        <p:spPr>
          <a:xfrm>
            <a:off x="4705350" y="1981200"/>
            <a:ext cx="4097338" cy="19812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p:nvPr>
        </p:nvSpPr>
        <p:spPr>
          <a:xfrm>
            <a:off x="457200" y="4114800"/>
            <a:ext cx="4095750" cy="19812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内容占位符 5"/>
          <p:cNvSpPr>
            <a:spLocks noGrp="1"/>
          </p:cNvSpPr>
          <p:nvPr>
            <p:ph sz="quarter" idx="4"/>
          </p:nvPr>
        </p:nvSpPr>
        <p:spPr>
          <a:xfrm>
            <a:off x="4705350" y="4114800"/>
            <a:ext cx="4097338" cy="19812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11"/>
          <p:cNvSpPr>
            <a:spLocks noGrp="1" noChangeArrowheads="1"/>
          </p:cNvSpPr>
          <p:nvPr>
            <p:ph type="dt" sz="half" idx="10"/>
          </p:nvPr>
        </p:nvSpPr>
        <p:spPr>
          <a:ln/>
        </p:spPr>
        <p:txBody>
          <a:bodyPr/>
          <a:lstStyle>
            <a:lvl1pPr>
              <a:defRPr/>
            </a:lvl1pPr>
          </a:lstStyle>
          <a:p>
            <a:pPr>
              <a:defRPr/>
            </a:pPr>
            <a:r>
              <a:rPr lang="en-US" altLang="zh-CN"/>
              <a:t>54</a:t>
            </a:r>
            <a:endParaRPr lang="zh-CN" altLang="en-US"/>
          </a:p>
        </p:txBody>
      </p:sp>
      <p:sp>
        <p:nvSpPr>
          <p:cNvPr id="8" name="Rectangle 12"/>
          <p:cNvSpPr>
            <a:spLocks noGrp="1" noChangeArrowheads="1"/>
          </p:cNvSpPr>
          <p:nvPr>
            <p:ph type="ftr" sz="quarter" idx="11"/>
          </p:nvPr>
        </p:nvSpPr>
        <p:spPr>
          <a:ln/>
        </p:spPr>
        <p:txBody>
          <a:bodyPr/>
          <a:lstStyle>
            <a:lvl1pPr>
              <a:defRPr/>
            </a:lvl1pPr>
          </a:lstStyle>
          <a:p>
            <a:pPr>
              <a:defRPr/>
            </a:pPr>
            <a:endParaRPr lang="zh-CN" altLang="en-US"/>
          </a:p>
        </p:txBody>
      </p:sp>
      <p:sp>
        <p:nvSpPr>
          <p:cNvPr id="9" name="Rectangle 13"/>
          <p:cNvSpPr>
            <a:spLocks noGrp="1" noChangeArrowheads="1"/>
          </p:cNvSpPr>
          <p:nvPr>
            <p:ph type="sldNum" sz="quarter" idx="12"/>
          </p:nvPr>
        </p:nvSpPr>
        <p:spPr>
          <a:ln/>
        </p:spPr>
        <p:txBody>
          <a:bodyPr/>
          <a:lstStyle>
            <a:lvl1pPr>
              <a:defRPr/>
            </a:lvl1pPr>
          </a:lstStyle>
          <a:p>
            <a:pPr>
              <a:defRPr/>
            </a:pPr>
            <a:fld id="{CA8E94F9-E651-2243-AD66-90A51D5186C6}" type="slidenum">
              <a:rPr lang="zh-CN" altLang="en-US"/>
              <a:pPr>
                <a:defRPr/>
              </a:pPr>
              <a:t>‹#›</a:t>
            </a:fld>
            <a:endParaRPr lang="zh-CN" altLang="en-US"/>
          </a:p>
        </p:txBody>
      </p:sp>
    </p:spTree>
    <p:extLst>
      <p:ext uri="{BB962C8B-B14F-4D97-AF65-F5344CB8AC3E}">
        <p14:creationId xmlns:p14="http://schemas.microsoft.com/office/powerpoint/2010/main" val="12689833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a:gradFill>
            <a:gsLst>
              <a:gs pos="70000">
                <a:schemeClr val="tx1">
                  <a:lumMod val="85000"/>
                  <a:lumOff val="15000"/>
                </a:schemeClr>
              </a:gs>
              <a:gs pos="43000">
                <a:schemeClr val="tx1">
                  <a:lumMod val="85000"/>
                  <a:lumOff val="15000"/>
                </a:schemeClr>
              </a:gs>
              <a:gs pos="0">
                <a:schemeClr val="tx1">
                  <a:lumMod val="50000"/>
                  <a:lumOff val="50000"/>
                </a:schemeClr>
              </a:gs>
              <a:gs pos="100000">
                <a:schemeClr val="tx1">
                  <a:lumMod val="50000"/>
                  <a:lumOff val="50000"/>
                </a:schemeClr>
              </a:gs>
            </a:gsLst>
            <a:lin ang="5400000" scaled="0"/>
          </a:gradFill>
        </p:spPr>
        <p:txBody>
          <a:bodyPr>
            <a:normAutofit/>
          </a:bodyPr>
          <a:lstStyle>
            <a:lvl1pPr algn="ctr">
              <a:defRPr sz="3200" b="1">
                <a:solidFill>
                  <a:schemeClr val="bg1"/>
                </a:solidFill>
                <a:effectLst/>
                <a:latin typeface="Times" pitchFamily="18" charset="0"/>
                <a:cs typeface="Times" pitchFamily="18" charset="0"/>
              </a:defRPr>
            </a:lvl1pPr>
          </a:lstStyle>
          <a:p>
            <a:r>
              <a:rPr lang="en-US" altLang="zh-CN"/>
              <a:t>Click to edit Master title style</a:t>
            </a:r>
            <a:endParaRPr lang="en-US" dirty="0"/>
          </a:p>
        </p:txBody>
      </p:sp>
      <p:sp>
        <p:nvSpPr>
          <p:cNvPr id="9" name="Text Placeholder 8"/>
          <p:cNvSpPr>
            <a:spLocks noGrp="1"/>
          </p:cNvSpPr>
          <p:nvPr>
            <p:ph type="body" sz="quarter" idx="13"/>
          </p:nvPr>
        </p:nvSpPr>
        <p:spPr>
          <a:xfrm>
            <a:off x="228600" y="762000"/>
            <a:ext cx="8763000" cy="5715000"/>
          </a:xfrm>
        </p:spPr>
        <p:txBody>
          <a:bodyPr/>
          <a:lstStyle>
            <a:lvl1pPr marL="365760" indent="-256032">
              <a:buClr>
                <a:schemeClr val="tx1"/>
              </a:buClr>
              <a:buFont typeface="Wingdings" pitchFamily="2" charset="2"/>
              <a:buChar char="q"/>
              <a:defRPr sz="2600">
                <a:solidFill>
                  <a:schemeClr val="tx1"/>
                </a:solidFill>
                <a:latin typeface="Times" pitchFamily="18" charset="0"/>
              </a:defRPr>
            </a:lvl1pPr>
            <a:lvl2pPr marL="658368" indent="-246888">
              <a:buClr>
                <a:schemeClr val="tx1"/>
              </a:buClr>
              <a:buFont typeface="Georgia" pitchFamily="18" charset="0"/>
              <a:buChar char="–"/>
              <a:defRPr sz="2400">
                <a:solidFill>
                  <a:schemeClr val="tx1"/>
                </a:solidFill>
                <a:latin typeface="Times" pitchFamily="18" charset="0"/>
              </a:defRPr>
            </a:lvl2pPr>
            <a:lvl3pPr marL="1046988" indent="-342900">
              <a:buClr>
                <a:schemeClr val="tx1"/>
              </a:buClr>
              <a:buFont typeface="Wingdings" pitchFamily="2" charset="2"/>
              <a:buChar char="v"/>
              <a:defRPr sz="2000">
                <a:solidFill>
                  <a:schemeClr val="tx1"/>
                </a:solidFill>
                <a:latin typeface="Times" pitchFamily="18" charset="0"/>
              </a:defRPr>
            </a:lvl3pPr>
          </a:lstStyle>
          <a:p>
            <a:pPr lvl="0"/>
            <a:r>
              <a:rPr lang="en-US"/>
              <a:t>Click to edit Master text styles</a:t>
            </a:r>
          </a:p>
          <a:p>
            <a:pPr lvl="1"/>
            <a:r>
              <a:rPr lang="en-US"/>
              <a:t>Second level</a:t>
            </a:r>
          </a:p>
          <a:p>
            <a:pPr lvl="2"/>
            <a:r>
              <a:rPr lang="en-US"/>
              <a:t>Third level</a:t>
            </a:r>
          </a:p>
        </p:txBody>
      </p:sp>
      <p:sp>
        <p:nvSpPr>
          <p:cNvPr id="3" name="Date Placeholder 2">
            <a:extLst>
              <a:ext uri="{FF2B5EF4-FFF2-40B4-BE49-F238E27FC236}">
                <a16:creationId xmlns:a16="http://schemas.microsoft.com/office/drawing/2014/main" id="{D7698688-6D12-39BF-05C8-ADFA02C44105}"/>
              </a:ext>
            </a:extLst>
          </p:cNvPr>
          <p:cNvSpPr>
            <a:spLocks noGrp="1"/>
          </p:cNvSpPr>
          <p:nvPr>
            <p:ph type="dt" sz="half" idx="14"/>
          </p:nvPr>
        </p:nvSpPr>
        <p:spPr>
          <a:xfrm>
            <a:off x="0" y="6553200"/>
            <a:ext cx="3048000" cy="304800"/>
          </a:xfrm>
          <a:gradFill>
            <a:gsLst>
              <a:gs pos="0">
                <a:schemeClr val="bg1"/>
              </a:gs>
              <a:gs pos="95000">
                <a:schemeClr val="tx1">
                  <a:lumMod val="65000"/>
                  <a:lumOff val="35000"/>
                </a:schemeClr>
              </a:gs>
            </a:gsLst>
            <a:lin ang="5400000" scaled="0"/>
          </a:gradFill>
        </p:spPr>
        <p:txBody>
          <a:bodyPr/>
          <a:lstStyle>
            <a:lvl1pPr>
              <a:defRPr sz="1200">
                <a:solidFill>
                  <a:srgbClr val="934C22"/>
                </a:solidFill>
                <a:latin typeface="Times New Roman" charset="0"/>
                <a:ea typeface="宋体" charset="0"/>
                <a:cs typeface="宋体" charset="0"/>
              </a:defRPr>
            </a:lvl1pPr>
          </a:lstStyle>
          <a:p>
            <a:pPr>
              <a:defRPr/>
            </a:pPr>
            <a:r>
              <a:rPr lang="en-US" altLang="zh-CN"/>
              <a:t>54</a:t>
            </a:r>
            <a:endParaRPr lang="zh-CN" altLang="en-US"/>
          </a:p>
        </p:txBody>
      </p:sp>
      <p:sp>
        <p:nvSpPr>
          <p:cNvPr id="4" name="Footer Placeholder 3">
            <a:extLst>
              <a:ext uri="{FF2B5EF4-FFF2-40B4-BE49-F238E27FC236}">
                <a16:creationId xmlns:a16="http://schemas.microsoft.com/office/drawing/2014/main" id="{29A59A18-2A1E-CF35-EDEE-FE03B4EDA1AB}"/>
              </a:ext>
            </a:extLst>
          </p:cNvPr>
          <p:cNvSpPr>
            <a:spLocks noGrp="1"/>
          </p:cNvSpPr>
          <p:nvPr>
            <p:ph type="ftr" sz="quarter" idx="15"/>
          </p:nvPr>
        </p:nvSpPr>
        <p:spPr>
          <a:xfrm>
            <a:off x="3048000" y="6553200"/>
            <a:ext cx="5410200" cy="304800"/>
          </a:xfrm>
          <a:gradFill>
            <a:gsLst>
              <a:gs pos="0">
                <a:schemeClr val="bg1"/>
              </a:gs>
              <a:gs pos="98000">
                <a:schemeClr val="tx1">
                  <a:lumMod val="65000"/>
                  <a:lumOff val="35000"/>
                </a:schemeClr>
              </a:gs>
            </a:gsLst>
            <a:lin ang="5400000" scaled="0"/>
          </a:gradFill>
        </p:spPr>
        <p:txBody>
          <a:bodyPr/>
          <a:lstStyle>
            <a:lvl1pPr algn="l">
              <a:defRPr sz="1200">
                <a:solidFill>
                  <a:srgbClr val="8B5D3D"/>
                </a:solidFill>
                <a:latin typeface="Times New Roman" charset="0"/>
                <a:ea typeface="宋体" charset="0"/>
                <a:cs typeface="宋体" charset="0"/>
              </a:defRPr>
            </a:lvl1pPr>
          </a:lstStyle>
          <a:p>
            <a:pPr>
              <a:defRPr/>
            </a:pPr>
            <a:endParaRPr lang="zh-CN" altLang="en-US"/>
          </a:p>
        </p:txBody>
      </p:sp>
      <p:sp>
        <p:nvSpPr>
          <p:cNvPr id="5" name="Slide Number Placeholder 4">
            <a:extLst>
              <a:ext uri="{FF2B5EF4-FFF2-40B4-BE49-F238E27FC236}">
                <a16:creationId xmlns:a16="http://schemas.microsoft.com/office/drawing/2014/main" id="{67AD95BF-0A88-7EC2-1573-5713D26618BE}"/>
              </a:ext>
            </a:extLst>
          </p:cNvPr>
          <p:cNvSpPr>
            <a:spLocks noGrp="1"/>
          </p:cNvSpPr>
          <p:nvPr>
            <p:ph type="sldNum" sz="quarter" idx="16"/>
          </p:nvPr>
        </p:nvSpPr>
        <p:spPr>
          <a:xfrm>
            <a:off x="8458200" y="6553200"/>
            <a:ext cx="685800" cy="304800"/>
          </a:xfrm>
          <a:gradFill>
            <a:gsLst>
              <a:gs pos="0">
                <a:schemeClr val="bg1"/>
              </a:gs>
              <a:gs pos="98000">
                <a:schemeClr val="tx1">
                  <a:lumMod val="65000"/>
                  <a:lumOff val="35000"/>
                </a:schemeClr>
              </a:gs>
            </a:gsLst>
            <a:lin ang="5400000" scaled="0"/>
          </a:gradFill>
        </p:spPr>
        <p:txBody>
          <a:bodyPr/>
          <a:lstStyle>
            <a:lvl1pPr>
              <a:defRPr>
                <a:solidFill>
                  <a:srgbClr val="8B5D3D"/>
                </a:solidFill>
              </a:defRPr>
            </a:lvl1pPr>
          </a:lstStyle>
          <a:p>
            <a:fld id="{91AB1A0A-7827-B54C-9EF6-D6AAE3EBE7BF}" type="slidenum">
              <a:rPr lang="zh-CN" altLang="en-US"/>
              <a:pPr/>
              <a:t>‹#›</a:t>
            </a:fld>
            <a:endParaRPr lang="zh-CN" altLang="en-US"/>
          </a:p>
        </p:txBody>
      </p:sp>
    </p:spTree>
    <p:extLst>
      <p:ext uri="{BB962C8B-B14F-4D97-AF65-F5344CB8AC3E}">
        <p14:creationId xmlns:p14="http://schemas.microsoft.com/office/powerpoint/2010/main" val="2061893172"/>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a:endParaRPr lang="zh-CN" altLang="en-US">
              <a:latin typeface="Tahoma" charset="0"/>
            </a:endParaRPr>
          </a:p>
        </p:txBody>
      </p:sp>
      <p:sp>
        <p:nvSpPr>
          <p:cNvPr id="1027" name="Rectangle 9"/>
          <p:cNvSpPr>
            <a:spLocks noGrp="1" noChangeArrowheads="1"/>
          </p:cNvSpPr>
          <p:nvPr>
            <p:ph type="title"/>
          </p:nvPr>
        </p:nvSpPr>
        <p:spPr bwMode="auto">
          <a:xfrm>
            <a:off x="1752600" y="617538"/>
            <a:ext cx="7191375" cy="939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p>
            <a:pPr lvl="0"/>
            <a:r>
              <a:rPr lang="zh-CN" altLang="en-US"/>
              <a:t>单击此处编辑母版标题样式</a:t>
            </a:r>
          </a:p>
        </p:txBody>
      </p:sp>
      <p:sp>
        <p:nvSpPr>
          <p:cNvPr id="1028" name="Rectangle 10"/>
          <p:cNvSpPr>
            <a:spLocks noGrp="1" noChangeArrowheads="1"/>
          </p:cNvSpPr>
          <p:nvPr>
            <p:ph type="body" idx="1"/>
          </p:nvPr>
        </p:nvSpPr>
        <p:spPr bwMode="auto">
          <a:xfrm>
            <a:off x="457200" y="1981200"/>
            <a:ext cx="8345488" cy="411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83979" name="Rectangle 11"/>
          <p:cNvSpPr>
            <a:spLocks noGrp="1" noChangeArrowheads="1"/>
          </p:cNvSpPr>
          <p:nvPr>
            <p:ph type="dt" sz="half" idx="2"/>
          </p:nvPr>
        </p:nvSpPr>
        <p:spPr bwMode="auto">
          <a:xfrm>
            <a:off x="914400" y="63246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kumimoji="0" sz="1400">
                <a:latin typeface="+mn-lt"/>
                <a:ea typeface="宋体" pitchFamily="2" charset="-122"/>
                <a:cs typeface="+mn-cs"/>
              </a:defRPr>
            </a:lvl1pPr>
          </a:lstStyle>
          <a:p>
            <a:pPr>
              <a:defRPr/>
            </a:pPr>
            <a:r>
              <a:rPr lang="en-US" altLang="zh-CN"/>
              <a:t>54</a:t>
            </a:r>
            <a:endParaRPr lang="zh-CN" altLang="en-US"/>
          </a:p>
        </p:txBody>
      </p:sp>
      <p:sp>
        <p:nvSpPr>
          <p:cNvPr id="83980" name="Rectangle 12"/>
          <p:cNvSpPr>
            <a:spLocks noGrp="1" noChangeArrowheads="1"/>
          </p:cNvSpPr>
          <p:nvPr>
            <p:ph type="ftr" sz="quarter" idx="3"/>
          </p:nvPr>
        </p:nvSpPr>
        <p:spPr bwMode="auto">
          <a:xfrm>
            <a:off x="3352800" y="63246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kumimoji="0" sz="1400">
                <a:latin typeface="+mn-lt"/>
                <a:ea typeface="宋体" pitchFamily="2" charset="-122"/>
                <a:cs typeface="+mn-cs"/>
              </a:defRPr>
            </a:lvl1pPr>
          </a:lstStyle>
          <a:p>
            <a:pPr>
              <a:defRPr/>
            </a:pPr>
            <a:endParaRPr lang="zh-CN" altLang="en-US"/>
          </a:p>
        </p:txBody>
      </p:sp>
      <p:sp>
        <p:nvSpPr>
          <p:cNvPr id="83981" name="Rectangle 13"/>
          <p:cNvSpPr>
            <a:spLocks noGrp="1" noChangeArrowheads="1"/>
          </p:cNvSpPr>
          <p:nvPr>
            <p:ph type="sldNum" sz="quarter" idx="4"/>
          </p:nvPr>
        </p:nvSpPr>
        <p:spPr bwMode="auto">
          <a:xfrm>
            <a:off x="6781800" y="63246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400"/>
            </a:lvl1pPr>
          </a:lstStyle>
          <a:p>
            <a:pPr>
              <a:defRPr/>
            </a:pPr>
            <a:fld id="{C8A914AB-7B30-5147-9413-44B78910AF4E}" type="slidenum">
              <a:rPr lang="zh-CN" altLang="en-US"/>
              <a:pPr>
                <a:defRPr/>
              </a:pPr>
              <a:t>‹#›</a:t>
            </a:fld>
            <a:endParaRPr lang="zh-CN" altLang="en-US"/>
          </a:p>
        </p:txBody>
      </p:sp>
      <p:pic>
        <p:nvPicPr>
          <p:cNvPr id="1032" name="Picture 14" descr="C:\Documents and Settings\lucd1\My Documents\Transparenc\weblogo.gif"/>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0" y="0"/>
            <a:ext cx="1577975" cy="1063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386" r:id="rId1"/>
    <p:sldLayoutId id="2147484372" r:id="rId2"/>
    <p:sldLayoutId id="2147484373" r:id="rId3"/>
    <p:sldLayoutId id="2147484374" r:id="rId4"/>
    <p:sldLayoutId id="2147484375" r:id="rId5"/>
    <p:sldLayoutId id="2147484376" r:id="rId6"/>
    <p:sldLayoutId id="2147484377" r:id="rId7"/>
    <p:sldLayoutId id="2147484378" r:id="rId8"/>
    <p:sldLayoutId id="2147484379" r:id="rId9"/>
    <p:sldLayoutId id="2147484380" r:id="rId10"/>
    <p:sldLayoutId id="2147484381" r:id="rId11"/>
    <p:sldLayoutId id="2147484382" r:id="rId12"/>
    <p:sldLayoutId id="2147484383" r:id="rId13"/>
    <p:sldLayoutId id="2147484384" r:id="rId14"/>
    <p:sldLayoutId id="2147484385" r:id="rId15"/>
    <p:sldLayoutId id="2147484387" r:id="rId16"/>
  </p:sldLayoutIdLst>
  <p:hf hdr="0" ftr="0"/>
  <p:txStyles>
    <p:titleStyle>
      <a:lvl1pPr algn="l" rtl="0" eaLnBrk="0" fontAlgn="base" hangingPunct="0">
        <a:spcBef>
          <a:spcPct val="0"/>
        </a:spcBef>
        <a:spcAft>
          <a:spcPct val="0"/>
        </a:spcAft>
        <a:defRPr kumimoji="1" sz="3600">
          <a:solidFill>
            <a:schemeClr val="tx2"/>
          </a:solidFill>
          <a:latin typeface="+mj-lt"/>
          <a:ea typeface="+mj-ea"/>
          <a:cs typeface="宋体" charset="0"/>
        </a:defRPr>
      </a:lvl1pPr>
      <a:lvl2pPr algn="l" rtl="0" eaLnBrk="0" fontAlgn="base" hangingPunct="0">
        <a:spcBef>
          <a:spcPct val="0"/>
        </a:spcBef>
        <a:spcAft>
          <a:spcPct val="0"/>
        </a:spcAft>
        <a:defRPr kumimoji="1" sz="3600">
          <a:solidFill>
            <a:schemeClr val="tx2"/>
          </a:solidFill>
          <a:latin typeface="Times New Roman" charset="0"/>
          <a:ea typeface="宋体" pitchFamily="2" charset="-122"/>
          <a:cs typeface="宋体" charset="0"/>
        </a:defRPr>
      </a:lvl2pPr>
      <a:lvl3pPr algn="l" rtl="0" eaLnBrk="0" fontAlgn="base" hangingPunct="0">
        <a:spcBef>
          <a:spcPct val="0"/>
        </a:spcBef>
        <a:spcAft>
          <a:spcPct val="0"/>
        </a:spcAft>
        <a:defRPr kumimoji="1" sz="3600">
          <a:solidFill>
            <a:schemeClr val="tx2"/>
          </a:solidFill>
          <a:latin typeface="Times New Roman" charset="0"/>
          <a:ea typeface="宋体" pitchFamily="2" charset="-122"/>
          <a:cs typeface="宋体" charset="0"/>
        </a:defRPr>
      </a:lvl3pPr>
      <a:lvl4pPr algn="l" rtl="0" eaLnBrk="0" fontAlgn="base" hangingPunct="0">
        <a:spcBef>
          <a:spcPct val="0"/>
        </a:spcBef>
        <a:spcAft>
          <a:spcPct val="0"/>
        </a:spcAft>
        <a:defRPr kumimoji="1" sz="3600">
          <a:solidFill>
            <a:schemeClr val="tx2"/>
          </a:solidFill>
          <a:latin typeface="Times New Roman" charset="0"/>
          <a:ea typeface="宋体" pitchFamily="2" charset="-122"/>
          <a:cs typeface="宋体" charset="0"/>
        </a:defRPr>
      </a:lvl4pPr>
      <a:lvl5pPr algn="l" rtl="0" eaLnBrk="0" fontAlgn="base" hangingPunct="0">
        <a:spcBef>
          <a:spcPct val="0"/>
        </a:spcBef>
        <a:spcAft>
          <a:spcPct val="0"/>
        </a:spcAft>
        <a:defRPr kumimoji="1" sz="3600">
          <a:solidFill>
            <a:schemeClr val="tx2"/>
          </a:solidFill>
          <a:latin typeface="Times New Roman" charset="0"/>
          <a:ea typeface="宋体" pitchFamily="2" charset="-122"/>
          <a:cs typeface="宋体" charset="0"/>
        </a:defRPr>
      </a:lvl5pPr>
      <a:lvl6pPr marL="457200" algn="l" rtl="0" fontAlgn="base">
        <a:spcBef>
          <a:spcPct val="0"/>
        </a:spcBef>
        <a:spcAft>
          <a:spcPct val="0"/>
        </a:spcAft>
        <a:defRPr kumimoji="1" sz="4400">
          <a:solidFill>
            <a:schemeClr val="tx2"/>
          </a:solidFill>
          <a:latin typeface="Tahoma" pitchFamily="34" charset="0"/>
          <a:ea typeface="宋体" pitchFamily="2" charset="-122"/>
        </a:defRPr>
      </a:lvl6pPr>
      <a:lvl7pPr marL="914400" algn="l" rtl="0" fontAlgn="base">
        <a:spcBef>
          <a:spcPct val="0"/>
        </a:spcBef>
        <a:spcAft>
          <a:spcPct val="0"/>
        </a:spcAft>
        <a:defRPr kumimoji="1" sz="4400">
          <a:solidFill>
            <a:schemeClr val="tx2"/>
          </a:solidFill>
          <a:latin typeface="Tahoma" pitchFamily="34" charset="0"/>
          <a:ea typeface="宋体" pitchFamily="2" charset="-122"/>
        </a:defRPr>
      </a:lvl7pPr>
      <a:lvl8pPr marL="1371600" algn="l" rtl="0" fontAlgn="base">
        <a:spcBef>
          <a:spcPct val="0"/>
        </a:spcBef>
        <a:spcAft>
          <a:spcPct val="0"/>
        </a:spcAft>
        <a:defRPr kumimoji="1" sz="4400">
          <a:solidFill>
            <a:schemeClr val="tx2"/>
          </a:solidFill>
          <a:latin typeface="Tahoma" pitchFamily="34" charset="0"/>
          <a:ea typeface="宋体" pitchFamily="2" charset="-122"/>
        </a:defRPr>
      </a:lvl8pPr>
      <a:lvl9pPr marL="1828800" algn="l" rtl="0" fontAlgn="base">
        <a:spcBef>
          <a:spcPct val="0"/>
        </a:spcBef>
        <a:spcAft>
          <a:spcPct val="0"/>
        </a:spcAft>
        <a:defRPr kumimoji="1" sz="4400">
          <a:solidFill>
            <a:schemeClr val="tx2"/>
          </a:solidFill>
          <a:latin typeface="Tahoma" pitchFamily="34" charset="0"/>
          <a:ea typeface="宋体" pitchFamily="2" charset="-122"/>
        </a:defRPr>
      </a:lvl9pPr>
    </p:titleStyle>
    <p:bodyStyle>
      <a:lvl1pPr marL="342900" indent="-342900" algn="l" rtl="0" eaLnBrk="0" fontAlgn="base" hangingPunct="0">
        <a:spcBef>
          <a:spcPct val="20000"/>
        </a:spcBef>
        <a:spcAft>
          <a:spcPct val="0"/>
        </a:spcAft>
        <a:buClr>
          <a:schemeClr val="folHlink"/>
        </a:buClr>
        <a:buSzPct val="60000"/>
        <a:buFont typeface="Wingdings" charset="0"/>
        <a:buChar char="n"/>
        <a:defRPr kumimoji="1" sz="2800">
          <a:solidFill>
            <a:schemeClr val="tx1"/>
          </a:solidFill>
          <a:latin typeface="+mn-lt"/>
          <a:ea typeface="+mn-ea"/>
          <a:cs typeface="宋体" charset="0"/>
        </a:defRPr>
      </a:lvl1pPr>
      <a:lvl2pPr marL="742950" indent="-285750" algn="l" rtl="0" eaLnBrk="0" fontAlgn="base" hangingPunct="0">
        <a:spcBef>
          <a:spcPct val="20000"/>
        </a:spcBef>
        <a:spcAft>
          <a:spcPct val="0"/>
        </a:spcAft>
        <a:buClr>
          <a:schemeClr val="hlink"/>
        </a:buClr>
        <a:buSzPct val="55000"/>
        <a:buFont typeface="Wingdings" charset="0"/>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charset="0"/>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charset="0"/>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charset="0"/>
        <a:buChar char="n"/>
        <a:defRPr kumimoji="1" sz="2000">
          <a:solidFill>
            <a:schemeClr val="tx1"/>
          </a:solidFill>
          <a:latin typeface="+mn-lt"/>
          <a:ea typeface="+mn-ea"/>
        </a:defRPr>
      </a:lvl5pPr>
      <a:lvl6pPr marL="2514600" indent="-228600" algn="l" rtl="0" fontAlgn="base">
        <a:spcBef>
          <a:spcPct val="20000"/>
        </a:spcBef>
        <a:spcAft>
          <a:spcPct val="0"/>
        </a:spcAft>
        <a:buClr>
          <a:schemeClr val="accent1"/>
        </a:buClr>
        <a:buSzPct val="50000"/>
        <a:buFont typeface="Wingdings" pitchFamily="2" charset="2"/>
        <a:buChar char="n"/>
        <a:defRPr kumimoji="1" sz="20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pitchFamily="2" charset="2"/>
        <a:buChar char="n"/>
        <a:defRPr kumimoji="1" sz="20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pitchFamily="2" charset="2"/>
        <a:buChar char="n"/>
        <a:defRPr kumimoji="1" sz="20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pitchFamily="2" charset="2"/>
        <a:buChar char="n"/>
        <a:defRPr kumimoji="1"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16.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16.xml"/><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32.xml.rels><?xml version="1.0" encoding="UTF-8" standalone="yes"?>
<Relationships xmlns="http://schemas.openxmlformats.org/package/2006/relationships"><Relationship Id="rId8" Type="http://schemas.openxmlformats.org/officeDocument/2006/relationships/image" Target="../media/image40.emf"/><Relationship Id="rId3" Type="http://schemas.openxmlformats.org/officeDocument/2006/relationships/image" Target="../media/image37.wmf"/><Relationship Id="rId7" Type="http://schemas.openxmlformats.org/officeDocument/2006/relationships/oleObject" Target="../embeddings/oleObject2.bin"/><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39.wmf"/><Relationship Id="rId5" Type="http://schemas.openxmlformats.org/officeDocument/2006/relationships/oleObject" Target="../embeddings/oleObject1.bin"/><Relationship Id="rId4" Type="http://schemas.openxmlformats.org/officeDocument/2006/relationships/image" Target="../media/image38.wmf"/></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34.xml.rels><?xml version="1.0" encoding="UTF-8" standalone="yes"?>
<Relationships xmlns="http://schemas.openxmlformats.org/package/2006/relationships"><Relationship Id="rId8" Type="http://schemas.openxmlformats.org/officeDocument/2006/relationships/image" Target="../media/image44.emf"/><Relationship Id="rId3" Type="http://schemas.openxmlformats.org/officeDocument/2006/relationships/image" Target="../media/image41.png"/><Relationship Id="rId7" Type="http://schemas.openxmlformats.org/officeDocument/2006/relationships/oleObject" Target="../embeddings/oleObject4.bin"/><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emf"/><Relationship Id="rId4" Type="http://schemas.openxmlformats.org/officeDocument/2006/relationships/oleObject" Target="../embeddings/oleObject3.bin"/></Relationships>
</file>

<file path=ppt/slides/_rels/slide3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6.emf"/><Relationship Id="rId7" Type="http://schemas.openxmlformats.org/officeDocument/2006/relationships/image" Target="../media/image48.emf"/><Relationship Id="rId2" Type="http://schemas.openxmlformats.org/officeDocument/2006/relationships/oleObject" Target="../embeddings/oleObject5.bin"/><Relationship Id="rId1" Type="http://schemas.openxmlformats.org/officeDocument/2006/relationships/slideLayout" Target="../slideLayouts/slideLayout7.xml"/><Relationship Id="rId6" Type="http://schemas.openxmlformats.org/officeDocument/2006/relationships/oleObject" Target="../embeddings/oleObject7.bin"/><Relationship Id="rId5" Type="http://schemas.openxmlformats.org/officeDocument/2006/relationships/image" Target="../media/image47.emf"/><Relationship Id="rId4" Type="http://schemas.openxmlformats.org/officeDocument/2006/relationships/oleObject" Target="../embeddings/oleObject6.bin"/></Relationships>
</file>

<file path=ppt/slides/_rels/slide37.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oleObject" Target="../embeddings/oleObject8.bin"/><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NULL"/><Relationship Id="rId4" Type="http://schemas.openxmlformats.org/officeDocument/2006/relationships/image" Target="../media/image51.png"/></Relationships>
</file>

<file path=ppt/slides/_rels/slide3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4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image" Target="../media/image56.png"/><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44.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5" Type="http://schemas.openxmlformats.org/officeDocument/2006/relationships/image" Target="../media/image64.svg"/><Relationship Id="rId4" Type="http://schemas.openxmlformats.org/officeDocument/2006/relationships/image" Target="../media/image63.png"/></Relationships>
</file>

<file path=ppt/slides/_rels/slide47.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5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灯片编号占位符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fld id="{BD5B6786-A3D3-E646-9F82-FA63881AE273}" type="slidenum">
              <a:rPr kumimoji="0" lang="zh-CN" altLang="en-US" sz="1400"/>
              <a:pPr/>
              <a:t>1</a:t>
            </a:fld>
            <a:endParaRPr kumimoji="0" lang="zh-CN" altLang="en-US" sz="1400"/>
          </a:p>
        </p:txBody>
      </p:sp>
      <p:sp>
        <p:nvSpPr>
          <p:cNvPr id="20482" name="Rectangle 3"/>
          <p:cNvSpPr>
            <a:spLocks noGrp="1" noChangeArrowheads="1"/>
          </p:cNvSpPr>
          <p:nvPr>
            <p:ph type="title"/>
          </p:nvPr>
        </p:nvSpPr>
        <p:spPr>
          <a:xfrm>
            <a:off x="1331640" y="908720"/>
            <a:ext cx="6768752" cy="720080"/>
          </a:xfrm>
        </p:spPr>
        <p:txBody>
          <a:bodyPr/>
          <a:lstStyle/>
          <a:p>
            <a:pPr algn="ctr"/>
            <a:r>
              <a:rPr lang="zh-CN" altLang="en-US" sz="3600" dirty="0">
                <a:effectLst/>
                <a:latin typeface="PingFang SC"/>
              </a:rPr>
              <a:t>寻找超出标准模型新物理之路</a:t>
            </a:r>
          </a:p>
        </p:txBody>
      </p:sp>
      <p:sp>
        <p:nvSpPr>
          <p:cNvPr id="20483" name="Rectangle 4"/>
          <p:cNvSpPr>
            <a:spLocks noGrp="1" noChangeArrowheads="1"/>
          </p:cNvSpPr>
          <p:nvPr>
            <p:ph type="body" idx="1"/>
          </p:nvPr>
        </p:nvSpPr>
        <p:spPr>
          <a:xfrm>
            <a:off x="899206" y="2456892"/>
            <a:ext cx="7051699" cy="2952328"/>
          </a:xfrm>
        </p:spPr>
        <p:txBody>
          <a:bodyPr/>
          <a:lstStyle/>
          <a:p>
            <a:pPr algn="ctr" eaLnBrk="1" hangingPunct="1">
              <a:buFont typeface="Wingdings" charset="0"/>
              <a:buNone/>
            </a:pPr>
            <a:r>
              <a:rPr lang="zh-CN" altLang="en-US" b="1" dirty="0">
                <a:latin typeface="Times New Roman" charset="0"/>
                <a:ea typeface="宋体" charset="0"/>
              </a:rPr>
              <a:t> 吕才典</a:t>
            </a:r>
            <a:endParaRPr lang="en-US" altLang="zh-CN" b="1" dirty="0">
              <a:latin typeface="Times New Roman" charset="0"/>
              <a:ea typeface="宋体" charset="0"/>
            </a:endParaRPr>
          </a:p>
          <a:p>
            <a:pPr algn="ctr" eaLnBrk="1" hangingPunct="1">
              <a:buFont typeface="Wingdings" charset="0"/>
              <a:buNone/>
            </a:pPr>
            <a:r>
              <a:rPr lang="en-US" altLang="zh-CN" b="1" dirty="0" err="1">
                <a:latin typeface="Times New Roman" charset="0"/>
                <a:ea typeface="宋体" charset="0"/>
              </a:rPr>
              <a:t>lucd@ihep.ac.cn</a:t>
            </a:r>
            <a:endParaRPr lang="en-US" altLang="zh-CN" b="1" dirty="0">
              <a:latin typeface="Times New Roman" charset="0"/>
              <a:ea typeface="宋体" charset="0"/>
            </a:endParaRPr>
          </a:p>
          <a:p>
            <a:pPr algn="ctr" eaLnBrk="1" hangingPunct="1">
              <a:buFont typeface="Wingdings" charset="0"/>
              <a:buNone/>
            </a:pPr>
            <a:endParaRPr lang="en-US" altLang="zh-CN" b="1" dirty="0">
              <a:latin typeface="Times New Roman" charset="0"/>
              <a:ea typeface="宋体" charset="0"/>
            </a:endParaRPr>
          </a:p>
          <a:p>
            <a:pPr algn="ctr" eaLnBrk="1" hangingPunct="1">
              <a:buFont typeface="Wingdings" charset="0"/>
              <a:buNone/>
            </a:pPr>
            <a:r>
              <a:rPr lang="zh-CN" altLang="en-US" b="1" dirty="0">
                <a:latin typeface="Times New Roman" charset="0"/>
                <a:ea typeface="宋体" charset="0"/>
              </a:rPr>
              <a:t>中国科学院高能物理研究所</a:t>
            </a:r>
          </a:p>
        </p:txBody>
      </p:sp>
      <p:sp>
        <p:nvSpPr>
          <p:cNvPr id="2" name="日期占位符 1"/>
          <p:cNvSpPr>
            <a:spLocks noGrp="1"/>
          </p:cNvSpPr>
          <p:nvPr>
            <p:ph type="dt" sz="quarter" idx="10"/>
          </p:nvPr>
        </p:nvSpPr>
        <p:spPr/>
        <p:txBody>
          <a:bodyPr/>
          <a:lstStyle/>
          <a:p>
            <a:pPr>
              <a:defRPr/>
            </a:pPr>
            <a:r>
              <a:rPr lang="en-US" altLang="zh-CN"/>
              <a:t>54</a:t>
            </a:r>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29" name="幻灯片编号占位符 5">
            <a:extLst>
              <a:ext uri="{FF2B5EF4-FFF2-40B4-BE49-F238E27FC236}">
                <a16:creationId xmlns:a16="http://schemas.microsoft.com/office/drawing/2014/main" id="{88977BBF-C17D-C68D-4752-4E34C78B5C92}"/>
              </a:ext>
            </a:extLst>
          </p:cNvPr>
          <p:cNvSpPr>
            <a:spLocks noGrp="1"/>
          </p:cNvSpPr>
          <p:nvPr>
            <p:ph type="sldNum" sz="quarter" idx="11"/>
          </p:nvPr>
        </p:nvSpPr>
        <p:spPr>
          <a:xfrm>
            <a:off x="6721475" y="6380163"/>
            <a:ext cx="2289175" cy="3238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fld id="{FD7E69EF-E71B-3643-87F4-F9871ED403F5}" type="slidenum">
              <a:rPr kumimoji="0" lang="zh-CN" altLang="en-US" sz="1400">
                <a:latin typeface="Tahoma" panose="020B0604030504040204" pitchFamily="34" charset="0"/>
              </a:rPr>
              <a:pPr/>
              <a:t>2</a:t>
            </a:fld>
            <a:endParaRPr kumimoji="0" lang="zh-CN" altLang="en-US" sz="1400">
              <a:latin typeface="Tahoma" panose="020B0604030504040204" pitchFamily="34" charset="0"/>
            </a:endParaRPr>
          </a:p>
        </p:txBody>
      </p:sp>
      <p:sp>
        <p:nvSpPr>
          <p:cNvPr id="22530" name="Rectangle 2050">
            <a:extLst>
              <a:ext uri="{FF2B5EF4-FFF2-40B4-BE49-F238E27FC236}">
                <a16:creationId xmlns:a16="http://schemas.microsoft.com/office/drawing/2014/main" id="{581C242B-5709-4290-D780-D854420F0D1F}"/>
              </a:ext>
            </a:extLst>
          </p:cNvPr>
          <p:cNvSpPr>
            <a:spLocks noGrp="1" noChangeArrowheads="1"/>
          </p:cNvSpPr>
          <p:nvPr>
            <p:ph type="title"/>
          </p:nvPr>
        </p:nvSpPr>
        <p:spPr>
          <a:xfrm>
            <a:off x="1116013" y="476250"/>
            <a:ext cx="3743325" cy="722313"/>
          </a:xfrm>
        </p:spPr>
        <p:txBody>
          <a:bodyPr/>
          <a:lstStyle/>
          <a:p>
            <a:r>
              <a:rPr lang="zh-CN" altLang="en-US" sz="2800" b="1"/>
              <a:t>各种学科的研究尺度</a:t>
            </a:r>
          </a:p>
        </p:txBody>
      </p:sp>
      <p:sp>
        <p:nvSpPr>
          <p:cNvPr id="22531" name="Line 2052">
            <a:extLst>
              <a:ext uri="{FF2B5EF4-FFF2-40B4-BE49-F238E27FC236}">
                <a16:creationId xmlns:a16="http://schemas.microsoft.com/office/drawing/2014/main" id="{74D8CA3D-39BA-5F24-BD05-35B7134AFBB9}"/>
              </a:ext>
            </a:extLst>
          </p:cNvPr>
          <p:cNvSpPr>
            <a:spLocks noChangeShapeType="1"/>
          </p:cNvSpPr>
          <p:nvPr/>
        </p:nvSpPr>
        <p:spPr bwMode="auto">
          <a:xfrm>
            <a:off x="533400" y="3962400"/>
            <a:ext cx="8077200" cy="0"/>
          </a:xfrm>
          <a:prstGeom prst="line">
            <a:avLst/>
          </a:prstGeom>
          <a:noFill/>
          <a:ln w="22225">
            <a:solidFill>
              <a:schemeClr val="accent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13381" name="Line 2053">
            <a:extLst>
              <a:ext uri="{FF2B5EF4-FFF2-40B4-BE49-F238E27FC236}">
                <a16:creationId xmlns:a16="http://schemas.microsoft.com/office/drawing/2014/main" id="{039FDD02-19B6-4545-C066-97A5B9446EF1}"/>
              </a:ext>
            </a:extLst>
          </p:cNvPr>
          <p:cNvSpPr>
            <a:spLocks noChangeShapeType="1"/>
          </p:cNvSpPr>
          <p:nvPr/>
        </p:nvSpPr>
        <p:spPr bwMode="auto">
          <a:xfrm>
            <a:off x="1524000" y="3810000"/>
            <a:ext cx="0" cy="304800"/>
          </a:xfrm>
          <a:prstGeom prst="line">
            <a:avLst/>
          </a:prstGeom>
          <a:noFill/>
          <a:ln w="38100">
            <a:solidFill>
              <a:srgbClr val="FFCC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13382" name="Line 2054">
            <a:extLst>
              <a:ext uri="{FF2B5EF4-FFF2-40B4-BE49-F238E27FC236}">
                <a16:creationId xmlns:a16="http://schemas.microsoft.com/office/drawing/2014/main" id="{F27D3A66-9285-9FAB-B5DF-8134F4579038}"/>
              </a:ext>
            </a:extLst>
          </p:cNvPr>
          <p:cNvSpPr>
            <a:spLocks noChangeShapeType="1"/>
          </p:cNvSpPr>
          <p:nvPr/>
        </p:nvSpPr>
        <p:spPr bwMode="auto">
          <a:xfrm>
            <a:off x="2438400" y="3810000"/>
            <a:ext cx="0" cy="304800"/>
          </a:xfrm>
          <a:prstGeom prst="line">
            <a:avLst/>
          </a:prstGeom>
          <a:noFill/>
          <a:ln w="38100">
            <a:solidFill>
              <a:srgbClr val="FFCC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13383" name="Line 2055">
            <a:extLst>
              <a:ext uri="{FF2B5EF4-FFF2-40B4-BE49-F238E27FC236}">
                <a16:creationId xmlns:a16="http://schemas.microsoft.com/office/drawing/2014/main" id="{F2D04E42-CEFF-AD9B-C1F3-99577811DFBC}"/>
              </a:ext>
            </a:extLst>
          </p:cNvPr>
          <p:cNvSpPr>
            <a:spLocks noChangeShapeType="1"/>
          </p:cNvSpPr>
          <p:nvPr/>
        </p:nvSpPr>
        <p:spPr bwMode="auto">
          <a:xfrm>
            <a:off x="5181600" y="3810000"/>
            <a:ext cx="0" cy="304800"/>
          </a:xfrm>
          <a:prstGeom prst="line">
            <a:avLst/>
          </a:prstGeom>
          <a:noFill/>
          <a:ln w="38100">
            <a:solidFill>
              <a:srgbClr val="FFCC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13384" name="Line 2056">
            <a:extLst>
              <a:ext uri="{FF2B5EF4-FFF2-40B4-BE49-F238E27FC236}">
                <a16:creationId xmlns:a16="http://schemas.microsoft.com/office/drawing/2014/main" id="{55151F6F-F1CC-4A1A-AD23-0C27431F9998}"/>
              </a:ext>
            </a:extLst>
          </p:cNvPr>
          <p:cNvSpPr>
            <a:spLocks noChangeShapeType="1"/>
          </p:cNvSpPr>
          <p:nvPr/>
        </p:nvSpPr>
        <p:spPr bwMode="auto">
          <a:xfrm>
            <a:off x="7391400" y="3810000"/>
            <a:ext cx="0" cy="304800"/>
          </a:xfrm>
          <a:prstGeom prst="line">
            <a:avLst/>
          </a:prstGeom>
          <a:noFill/>
          <a:ln w="38100">
            <a:solidFill>
              <a:srgbClr val="FFCC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2536" name="Line 2057">
            <a:extLst>
              <a:ext uri="{FF2B5EF4-FFF2-40B4-BE49-F238E27FC236}">
                <a16:creationId xmlns:a16="http://schemas.microsoft.com/office/drawing/2014/main" id="{8DD7A1F5-871D-29EA-3A2E-E46ED442AB5C}"/>
              </a:ext>
            </a:extLst>
          </p:cNvPr>
          <p:cNvSpPr>
            <a:spLocks noChangeShapeType="1"/>
          </p:cNvSpPr>
          <p:nvPr/>
        </p:nvSpPr>
        <p:spPr bwMode="auto">
          <a:xfrm>
            <a:off x="4191000" y="3810000"/>
            <a:ext cx="0" cy="304800"/>
          </a:xfrm>
          <a:prstGeom prst="line">
            <a:avLst/>
          </a:prstGeom>
          <a:noFill/>
          <a:ln w="38100">
            <a:solidFill>
              <a:srgbClr val="FFCC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13386" name="Line 2058">
            <a:extLst>
              <a:ext uri="{FF2B5EF4-FFF2-40B4-BE49-F238E27FC236}">
                <a16:creationId xmlns:a16="http://schemas.microsoft.com/office/drawing/2014/main" id="{9238CE09-B246-DB7C-7DE3-15CAAB0597F3}"/>
              </a:ext>
            </a:extLst>
          </p:cNvPr>
          <p:cNvSpPr>
            <a:spLocks noChangeShapeType="1"/>
          </p:cNvSpPr>
          <p:nvPr/>
        </p:nvSpPr>
        <p:spPr bwMode="auto">
          <a:xfrm>
            <a:off x="762000" y="3810000"/>
            <a:ext cx="0" cy="304800"/>
          </a:xfrm>
          <a:prstGeom prst="line">
            <a:avLst/>
          </a:prstGeom>
          <a:noFill/>
          <a:ln w="38100">
            <a:solidFill>
              <a:srgbClr val="FFCC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13388" name="Line 2060">
            <a:extLst>
              <a:ext uri="{FF2B5EF4-FFF2-40B4-BE49-F238E27FC236}">
                <a16:creationId xmlns:a16="http://schemas.microsoft.com/office/drawing/2014/main" id="{2D611CBB-9771-9247-44C2-AFEF7D6BD2DD}"/>
              </a:ext>
            </a:extLst>
          </p:cNvPr>
          <p:cNvSpPr>
            <a:spLocks noChangeShapeType="1"/>
          </p:cNvSpPr>
          <p:nvPr/>
        </p:nvSpPr>
        <p:spPr bwMode="auto">
          <a:xfrm>
            <a:off x="8229600" y="3810000"/>
            <a:ext cx="0" cy="304800"/>
          </a:xfrm>
          <a:prstGeom prst="line">
            <a:avLst/>
          </a:prstGeom>
          <a:noFill/>
          <a:ln w="38100">
            <a:solidFill>
              <a:srgbClr val="FFCC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13391" name="Line 2063">
            <a:extLst>
              <a:ext uri="{FF2B5EF4-FFF2-40B4-BE49-F238E27FC236}">
                <a16:creationId xmlns:a16="http://schemas.microsoft.com/office/drawing/2014/main" id="{B7F9E02F-C2A1-BF8D-440C-1D8D59D53226}"/>
              </a:ext>
            </a:extLst>
          </p:cNvPr>
          <p:cNvSpPr>
            <a:spLocks noChangeShapeType="1"/>
          </p:cNvSpPr>
          <p:nvPr/>
        </p:nvSpPr>
        <p:spPr bwMode="auto">
          <a:xfrm>
            <a:off x="6324600" y="3810000"/>
            <a:ext cx="0" cy="304800"/>
          </a:xfrm>
          <a:prstGeom prst="line">
            <a:avLst/>
          </a:prstGeom>
          <a:noFill/>
          <a:ln w="38100">
            <a:solidFill>
              <a:srgbClr val="FFCC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13392" name="Oval 2064">
            <a:extLst>
              <a:ext uri="{FF2B5EF4-FFF2-40B4-BE49-F238E27FC236}">
                <a16:creationId xmlns:a16="http://schemas.microsoft.com/office/drawing/2014/main" id="{645F1939-6685-F3B2-4910-E44DB17E221D}"/>
              </a:ext>
            </a:extLst>
          </p:cNvPr>
          <p:cNvSpPr>
            <a:spLocks noChangeArrowheads="1"/>
          </p:cNvSpPr>
          <p:nvPr/>
        </p:nvSpPr>
        <p:spPr bwMode="auto">
          <a:xfrm>
            <a:off x="3505199" y="2819399"/>
            <a:ext cx="1514467" cy="3200399"/>
          </a:xfrm>
          <a:prstGeom prst="ellipse">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a:latin typeface="Times New Roman" charset="0"/>
              <a:ea typeface="宋体" charset="0"/>
              <a:cs typeface="宋体" charset="0"/>
            </a:endParaRPr>
          </a:p>
        </p:txBody>
      </p:sp>
      <p:sp>
        <p:nvSpPr>
          <p:cNvPr id="613393" name="Line 2065">
            <a:extLst>
              <a:ext uri="{FF2B5EF4-FFF2-40B4-BE49-F238E27FC236}">
                <a16:creationId xmlns:a16="http://schemas.microsoft.com/office/drawing/2014/main" id="{7BA7D628-6264-FD55-9657-7437CB106578}"/>
              </a:ext>
            </a:extLst>
          </p:cNvPr>
          <p:cNvSpPr>
            <a:spLocks noChangeShapeType="1"/>
          </p:cNvSpPr>
          <p:nvPr/>
        </p:nvSpPr>
        <p:spPr bwMode="auto">
          <a:xfrm flipH="1">
            <a:off x="304800" y="3962400"/>
            <a:ext cx="304800" cy="0"/>
          </a:xfrm>
          <a:prstGeom prst="line">
            <a:avLst/>
          </a:prstGeom>
          <a:noFill/>
          <a:ln w="9525">
            <a:solidFill>
              <a:schemeClr val="accent1"/>
            </a:solidFill>
            <a:miter lim="800000"/>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zh-CN" altLang="en-US">
              <a:latin typeface="Times New Roman" charset="0"/>
              <a:ea typeface="宋体" charset="0"/>
              <a:cs typeface="宋体" charset="0"/>
            </a:endParaRPr>
          </a:p>
        </p:txBody>
      </p:sp>
      <p:sp>
        <p:nvSpPr>
          <p:cNvPr id="613394" name="Text Box 2066">
            <a:extLst>
              <a:ext uri="{FF2B5EF4-FFF2-40B4-BE49-F238E27FC236}">
                <a16:creationId xmlns:a16="http://schemas.microsoft.com/office/drawing/2014/main" id="{A3291012-5BD7-707F-EB1C-E924B4AA1D7B}"/>
              </a:ext>
            </a:extLst>
          </p:cNvPr>
          <p:cNvSpPr txBox="1">
            <a:spLocks noChangeArrowheads="1"/>
          </p:cNvSpPr>
          <p:nvPr/>
        </p:nvSpPr>
        <p:spPr bwMode="auto">
          <a:xfrm>
            <a:off x="6324600" y="1546225"/>
            <a:ext cx="1560513" cy="461963"/>
          </a:xfrm>
          <a:prstGeom prst="rect">
            <a:avLst/>
          </a:prstGeom>
          <a:noFill/>
          <a:ln w="9525">
            <a:solidFill>
              <a:srgbClr val="00FF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zh-CN" altLang="en-US" b="1" dirty="0">
                <a:solidFill>
                  <a:srgbClr val="FF3300"/>
                </a:solidFill>
                <a:latin typeface="Times New Roman" charset="0"/>
                <a:ea typeface="宋体" charset="0"/>
                <a:cs typeface="宋体" charset="0"/>
              </a:rPr>
              <a:t>纳米科技</a:t>
            </a:r>
          </a:p>
        </p:txBody>
      </p:sp>
      <p:sp>
        <p:nvSpPr>
          <p:cNvPr id="613395" name="Line 2067">
            <a:extLst>
              <a:ext uri="{FF2B5EF4-FFF2-40B4-BE49-F238E27FC236}">
                <a16:creationId xmlns:a16="http://schemas.microsoft.com/office/drawing/2014/main" id="{A3957FB1-0097-EDAF-BF91-665A637718F3}"/>
              </a:ext>
            </a:extLst>
          </p:cNvPr>
          <p:cNvSpPr>
            <a:spLocks noChangeShapeType="1"/>
          </p:cNvSpPr>
          <p:nvPr/>
        </p:nvSpPr>
        <p:spPr bwMode="auto">
          <a:xfrm flipH="1">
            <a:off x="6486525" y="2070100"/>
            <a:ext cx="234950" cy="1739900"/>
          </a:xfrm>
          <a:prstGeom prst="line">
            <a:avLst/>
          </a:prstGeom>
          <a:noFill/>
          <a:ln w="28575">
            <a:solidFill>
              <a:schemeClr val="tx2"/>
            </a:solidFill>
            <a:miter lim="800000"/>
            <a:headEnd type="stealth" w="lg" len="lg"/>
            <a:tailEnd type="none" w="lg"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zh-CN" altLang="en-US">
              <a:latin typeface="Times New Roman" charset="0"/>
              <a:ea typeface="宋体" charset="0"/>
              <a:cs typeface="宋体" charset="0"/>
            </a:endParaRPr>
          </a:p>
        </p:txBody>
      </p:sp>
      <p:sp>
        <p:nvSpPr>
          <p:cNvPr id="613399" name="Text Box 2071">
            <a:extLst>
              <a:ext uri="{FF2B5EF4-FFF2-40B4-BE49-F238E27FC236}">
                <a16:creationId xmlns:a16="http://schemas.microsoft.com/office/drawing/2014/main" id="{8AF1DA73-A2AC-2F46-5D1E-0078179BB63D}"/>
              </a:ext>
            </a:extLst>
          </p:cNvPr>
          <p:cNvSpPr txBox="1">
            <a:spLocks noChangeArrowheads="1"/>
          </p:cNvSpPr>
          <p:nvPr/>
        </p:nvSpPr>
        <p:spPr bwMode="auto">
          <a:xfrm>
            <a:off x="6091238" y="4114800"/>
            <a:ext cx="554037" cy="1600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eaVert">
            <a:spAutoFit/>
          </a:bodyPr>
          <a:lstStyle/>
          <a:p>
            <a:pPr>
              <a:spcBef>
                <a:spcPct val="50000"/>
              </a:spcBef>
              <a:defRPr/>
            </a:pPr>
            <a:r>
              <a:rPr lang="zh-CN" altLang="en-US" b="1">
                <a:latin typeface="Times New Roman" charset="0"/>
                <a:ea typeface="宋体" charset="0"/>
                <a:cs typeface="宋体" charset="0"/>
              </a:rPr>
              <a:t>原子物理</a:t>
            </a:r>
          </a:p>
        </p:txBody>
      </p:sp>
      <p:sp>
        <p:nvSpPr>
          <p:cNvPr id="613400" name="Text Box 2072">
            <a:extLst>
              <a:ext uri="{FF2B5EF4-FFF2-40B4-BE49-F238E27FC236}">
                <a16:creationId xmlns:a16="http://schemas.microsoft.com/office/drawing/2014/main" id="{B5941ECB-AD6E-BEEB-8F0A-DEB8844A4DC7}"/>
              </a:ext>
            </a:extLst>
          </p:cNvPr>
          <p:cNvSpPr txBox="1">
            <a:spLocks noChangeArrowheads="1"/>
          </p:cNvSpPr>
          <p:nvPr/>
        </p:nvSpPr>
        <p:spPr bwMode="auto">
          <a:xfrm>
            <a:off x="7996238" y="4114800"/>
            <a:ext cx="554037" cy="1600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eaVert">
            <a:spAutoFit/>
          </a:bodyPr>
          <a:lstStyle/>
          <a:p>
            <a:pPr>
              <a:spcBef>
                <a:spcPct val="50000"/>
              </a:spcBef>
              <a:defRPr/>
            </a:pPr>
            <a:r>
              <a:rPr lang="zh-CN" altLang="en-US" b="1">
                <a:latin typeface="Times New Roman" charset="0"/>
                <a:ea typeface="宋体" charset="0"/>
                <a:cs typeface="宋体" charset="0"/>
              </a:rPr>
              <a:t>粒子物理</a:t>
            </a:r>
          </a:p>
        </p:txBody>
      </p:sp>
      <p:sp>
        <p:nvSpPr>
          <p:cNvPr id="613401" name="Text Box 2073">
            <a:extLst>
              <a:ext uri="{FF2B5EF4-FFF2-40B4-BE49-F238E27FC236}">
                <a16:creationId xmlns:a16="http://schemas.microsoft.com/office/drawing/2014/main" id="{E840EC01-1B2A-1BFE-8EFE-2893E9118783}"/>
              </a:ext>
            </a:extLst>
          </p:cNvPr>
          <p:cNvSpPr txBox="1">
            <a:spLocks noChangeArrowheads="1"/>
          </p:cNvSpPr>
          <p:nvPr/>
        </p:nvSpPr>
        <p:spPr bwMode="auto">
          <a:xfrm>
            <a:off x="7158038" y="4191000"/>
            <a:ext cx="554037"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eaVert">
            <a:spAutoFit/>
          </a:bodyPr>
          <a:lstStyle/>
          <a:p>
            <a:pPr>
              <a:spcBef>
                <a:spcPct val="50000"/>
              </a:spcBef>
              <a:defRPr/>
            </a:pPr>
            <a:r>
              <a:rPr lang="zh-CN" altLang="en-US" b="1">
                <a:solidFill>
                  <a:srgbClr val="FF3300"/>
                </a:solidFill>
                <a:latin typeface="Times New Roman" charset="0"/>
                <a:ea typeface="宋体" charset="0"/>
                <a:cs typeface="宋体" charset="0"/>
              </a:rPr>
              <a:t>核物理</a:t>
            </a:r>
          </a:p>
        </p:txBody>
      </p:sp>
      <p:sp>
        <p:nvSpPr>
          <p:cNvPr id="613402" name="Text Box 2074">
            <a:extLst>
              <a:ext uri="{FF2B5EF4-FFF2-40B4-BE49-F238E27FC236}">
                <a16:creationId xmlns:a16="http://schemas.microsoft.com/office/drawing/2014/main" id="{2E42FA58-91C4-B337-94CF-7B3F16634E0C}"/>
              </a:ext>
            </a:extLst>
          </p:cNvPr>
          <p:cNvSpPr txBox="1">
            <a:spLocks noChangeArrowheads="1"/>
          </p:cNvSpPr>
          <p:nvPr/>
        </p:nvSpPr>
        <p:spPr bwMode="auto">
          <a:xfrm>
            <a:off x="528638" y="4191000"/>
            <a:ext cx="554037" cy="1219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eaVert">
            <a:spAutoFit/>
          </a:bodyPr>
          <a:lstStyle/>
          <a:p>
            <a:pPr>
              <a:spcBef>
                <a:spcPct val="50000"/>
              </a:spcBef>
              <a:defRPr/>
            </a:pPr>
            <a:r>
              <a:rPr lang="zh-CN" altLang="en-US" b="1">
                <a:solidFill>
                  <a:srgbClr val="FF3300"/>
                </a:solidFill>
                <a:latin typeface="Times New Roman" charset="0"/>
                <a:ea typeface="宋体" charset="0"/>
                <a:cs typeface="宋体" charset="0"/>
              </a:rPr>
              <a:t>宇宙学</a:t>
            </a:r>
          </a:p>
        </p:txBody>
      </p:sp>
      <p:sp>
        <p:nvSpPr>
          <p:cNvPr id="613403" name="Text Box 2075">
            <a:extLst>
              <a:ext uri="{FF2B5EF4-FFF2-40B4-BE49-F238E27FC236}">
                <a16:creationId xmlns:a16="http://schemas.microsoft.com/office/drawing/2014/main" id="{50D3BCCA-1F10-CD10-4F5F-690A8772AFED}"/>
              </a:ext>
            </a:extLst>
          </p:cNvPr>
          <p:cNvSpPr txBox="1">
            <a:spLocks noChangeArrowheads="1"/>
          </p:cNvSpPr>
          <p:nvPr/>
        </p:nvSpPr>
        <p:spPr bwMode="auto">
          <a:xfrm>
            <a:off x="1290638" y="4114800"/>
            <a:ext cx="554037" cy="1219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eaVert">
            <a:spAutoFit/>
          </a:bodyPr>
          <a:lstStyle/>
          <a:p>
            <a:pPr>
              <a:spcBef>
                <a:spcPct val="50000"/>
              </a:spcBef>
              <a:defRPr/>
            </a:pPr>
            <a:r>
              <a:rPr lang="zh-CN" altLang="en-US" b="1">
                <a:latin typeface="Times New Roman" charset="0"/>
                <a:ea typeface="宋体" charset="0"/>
                <a:cs typeface="宋体" charset="0"/>
              </a:rPr>
              <a:t>天文学</a:t>
            </a:r>
          </a:p>
        </p:txBody>
      </p:sp>
      <p:sp>
        <p:nvSpPr>
          <p:cNvPr id="613404" name="Text Box 2076">
            <a:extLst>
              <a:ext uri="{FF2B5EF4-FFF2-40B4-BE49-F238E27FC236}">
                <a16:creationId xmlns:a16="http://schemas.microsoft.com/office/drawing/2014/main" id="{4EA3EF4B-F9A3-AE63-F158-8A4A787157D3}"/>
              </a:ext>
            </a:extLst>
          </p:cNvPr>
          <p:cNvSpPr txBox="1">
            <a:spLocks noChangeArrowheads="1"/>
          </p:cNvSpPr>
          <p:nvPr/>
        </p:nvSpPr>
        <p:spPr bwMode="auto">
          <a:xfrm>
            <a:off x="3957677" y="4114799"/>
            <a:ext cx="553998" cy="160019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eaVert" wrap="square">
            <a:spAutoFit/>
          </a:bodyPr>
          <a:lstStyle/>
          <a:p>
            <a:pPr>
              <a:spcBef>
                <a:spcPct val="50000"/>
              </a:spcBef>
              <a:defRPr/>
            </a:pPr>
            <a:r>
              <a:rPr lang="zh-CN" altLang="en-US" b="1" dirty="0">
                <a:latin typeface="Times New Roman" charset="0"/>
                <a:ea typeface="宋体" charset="0"/>
                <a:cs typeface="宋体" charset="0"/>
              </a:rPr>
              <a:t>人(生物学)</a:t>
            </a:r>
          </a:p>
        </p:txBody>
      </p:sp>
      <p:sp>
        <p:nvSpPr>
          <p:cNvPr id="613405" name="Text Box 2077">
            <a:extLst>
              <a:ext uri="{FF2B5EF4-FFF2-40B4-BE49-F238E27FC236}">
                <a16:creationId xmlns:a16="http://schemas.microsoft.com/office/drawing/2014/main" id="{4EC895B9-5620-F295-0352-E3C37658DAA7}"/>
              </a:ext>
            </a:extLst>
          </p:cNvPr>
          <p:cNvSpPr txBox="1">
            <a:spLocks noChangeArrowheads="1"/>
          </p:cNvSpPr>
          <p:nvPr/>
        </p:nvSpPr>
        <p:spPr bwMode="auto">
          <a:xfrm>
            <a:off x="2205038" y="4114800"/>
            <a:ext cx="554037" cy="1905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eaVert">
            <a:spAutoFit/>
          </a:bodyPr>
          <a:lstStyle/>
          <a:p>
            <a:pPr>
              <a:spcBef>
                <a:spcPct val="50000"/>
              </a:spcBef>
              <a:defRPr/>
            </a:pPr>
            <a:r>
              <a:rPr lang="zh-CN" altLang="en-US" dirty="0">
                <a:solidFill>
                  <a:srgbClr val="FF3300"/>
                </a:solidFill>
                <a:latin typeface="Times New Roman" charset="0"/>
                <a:ea typeface="宋体" charset="0"/>
                <a:cs typeface="宋体" charset="0"/>
              </a:rPr>
              <a:t>地球物理学</a:t>
            </a:r>
          </a:p>
        </p:txBody>
      </p:sp>
      <p:sp>
        <p:nvSpPr>
          <p:cNvPr id="613406" name="Text Box 2078">
            <a:extLst>
              <a:ext uri="{FF2B5EF4-FFF2-40B4-BE49-F238E27FC236}">
                <a16:creationId xmlns:a16="http://schemas.microsoft.com/office/drawing/2014/main" id="{BAE6F1AA-D3A8-AEEF-8D0A-A0A894F756F6}"/>
              </a:ext>
            </a:extLst>
          </p:cNvPr>
          <p:cNvSpPr txBox="1">
            <a:spLocks noChangeArrowheads="1"/>
          </p:cNvSpPr>
          <p:nvPr/>
        </p:nvSpPr>
        <p:spPr bwMode="auto">
          <a:xfrm>
            <a:off x="4948238" y="4114800"/>
            <a:ext cx="554037" cy="1752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eaVert">
            <a:spAutoFit/>
          </a:bodyPr>
          <a:lstStyle/>
          <a:p>
            <a:pPr>
              <a:spcBef>
                <a:spcPct val="50000"/>
              </a:spcBef>
              <a:defRPr/>
            </a:pPr>
            <a:r>
              <a:rPr lang="zh-CN" altLang="en-US" b="1">
                <a:solidFill>
                  <a:srgbClr val="FF3300"/>
                </a:solidFill>
                <a:latin typeface="Times New Roman" charset="0"/>
                <a:ea typeface="宋体" charset="0"/>
                <a:cs typeface="宋体" charset="0"/>
              </a:rPr>
              <a:t>分子(</a:t>
            </a:r>
            <a:r>
              <a:rPr lang="zh-CN" altLang="en-US" b="1">
                <a:solidFill>
                  <a:schemeClr val="tx2"/>
                </a:solidFill>
                <a:latin typeface="Times New Roman" charset="0"/>
                <a:ea typeface="宋体" charset="0"/>
                <a:cs typeface="宋体" charset="0"/>
              </a:rPr>
              <a:t>化学</a:t>
            </a:r>
            <a:r>
              <a:rPr lang="zh-CN" altLang="en-US" b="1">
                <a:solidFill>
                  <a:srgbClr val="FF3300"/>
                </a:solidFill>
                <a:latin typeface="Times New Roman" charset="0"/>
                <a:ea typeface="宋体" charset="0"/>
                <a:cs typeface="宋体" charset="0"/>
              </a:rPr>
              <a:t>)</a:t>
            </a:r>
          </a:p>
        </p:txBody>
      </p:sp>
      <p:sp>
        <p:nvSpPr>
          <p:cNvPr id="613407" name="Line 2079">
            <a:extLst>
              <a:ext uri="{FF2B5EF4-FFF2-40B4-BE49-F238E27FC236}">
                <a16:creationId xmlns:a16="http://schemas.microsoft.com/office/drawing/2014/main" id="{9D9E1E87-201B-80DD-D95E-B0AB39BC4337}"/>
              </a:ext>
            </a:extLst>
          </p:cNvPr>
          <p:cNvSpPr>
            <a:spLocks noChangeShapeType="1"/>
          </p:cNvSpPr>
          <p:nvPr/>
        </p:nvSpPr>
        <p:spPr bwMode="auto">
          <a:xfrm>
            <a:off x="3276600" y="3810000"/>
            <a:ext cx="0" cy="304800"/>
          </a:xfrm>
          <a:prstGeom prst="line">
            <a:avLst/>
          </a:prstGeom>
          <a:noFill/>
          <a:ln w="38100">
            <a:solidFill>
              <a:srgbClr val="FFCC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13408" name="Text Box 2080">
            <a:extLst>
              <a:ext uri="{FF2B5EF4-FFF2-40B4-BE49-F238E27FC236}">
                <a16:creationId xmlns:a16="http://schemas.microsoft.com/office/drawing/2014/main" id="{BDB57CDB-4AD5-E888-A67B-D38E5965D286}"/>
              </a:ext>
            </a:extLst>
          </p:cNvPr>
          <p:cNvSpPr txBox="1">
            <a:spLocks noChangeArrowheads="1"/>
          </p:cNvSpPr>
          <p:nvPr/>
        </p:nvSpPr>
        <p:spPr bwMode="auto">
          <a:xfrm>
            <a:off x="3027363" y="4114800"/>
            <a:ext cx="554037" cy="137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eaVert">
            <a:spAutoFit/>
          </a:bodyPr>
          <a:lstStyle/>
          <a:p>
            <a:pPr>
              <a:spcBef>
                <a:spcPct val="50000"/>
              </a:spcBef>
              <a:defRPr/>
            </a:pPr>
            <a:r>
              <a:rPr lang="zh-CN" altLang="en-US" b="1">
                <a:solidFill>
                  <a:srgbClr val="FF3300"/>
                </a:solidFill>
                <a:latin typeface="Times New Roman" charset="0"/>
                <a:ea typeface="宋体" charset="0"/>
                <a:cs typeface="宋体" charset="0"/>
              </a:rPr>
              <a:t>地理学</a:t>
            </a:r>
          </a:p>
        </p:txBody>
      </p:sp>
      <p:sp>
        <p:nvSpPr>
          <p:cNvPr id="613409" name="Rectangle 2081">
            <a:extLst>
              <a:ext uri="{FF2B5EF4-FFF2-40B4-BE49-F238E27FC236}">
                <a16:creationId xmlns:a16="http://schemas.microsoft.com/office/drawing/2014/main" id="{B359DBEC-43A1-6B33-B7FD-D236E305316F}"/>
              </a:ext>
            </a:extLst>
          </p:cNvPr>
          <p:cNvSpPr>
            <a:spLocks noChangeArrowheads="1"/>
          </p:cNvSpPr>
          <p:nvPr/>
        </p:nvSpPr>
        <p:spPr bwMode="auto">
          <a:xfrm>
            <a:off x="323850" y="3068638"/>
            <a:ext cx="1944688" cy="609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lgn="just">
              <a:spcBef>
                <a:spcPct val="20000"/>
              </a:spcBef>
              <a:buClr>
                <a:srgbClr val="CCFF33"/>
              </a:buClr>
              <a:buSzPct val="70000"/>
              <a:buFont typeface="Wingdings" charset="0"/>
              <a:buNone/>
              <a:defRPr/>
            </a:pPr>
            <a:r>
              <a:rPr lang="zh-CN" altLang="en-US" dirty="0">
                <a:solidFill>
                  <a:srgbClr val="FF3300"/>
                </a:solidFill>
                <a:latin typeface="Times New Roman" charset="0"/>
                <a:ea typeface="宋体" charset="0"/>
                <a:cs typeface="宋体" charset="0"/>
              </a:rPr>
              <a:t> </a:t>
            </a:r>
            <a:r>
              <a:rPr lang="en-US" altLang="zh-CN" dirty="0">
                <a:solidFill>
                  <a:srgbClr val="FF3300"/>
                </a:solidFill>
                <a:latin typeface="Times New Roman" charset="0"/>
                <a:ea typeface="宋体" charset="0"/>
                <a:cs typeface="宋体" charset="0"/>
              </a:rPr>
              <a:t>  </a:t>
            </a:r>
            <a:r>
              <a:rPr lang="zh-CN" altLang="en-US" dirty="0">
                <a:solidFill>
                  <a:srgbClr val="FF3300"/>
                </a:solidFill>
                <a:latin typeface="Times New Roman" charset="0"/>
                <a:ea typeface="宋体" charset="0"/>
                <a:cs typeface="宋体" charset="0"/>
              </a:rPr>
              <a:t>∞</a:t>
            </a:r>
            <a:r>
              <a:rPr lang="en-US" altLang="zh-CN" dirty="0">
                <a:solidFill>
                  <a:srgbClr val="FF3300"/>
                </a:solidFill>
                <a:latin typeface="Times New Roman" charset="0"/>
                <a:ea typeface="宋体" charset="0"/>
                <a:cs typeface="宋体" charset="0"/>
              </a:rPr>
              <a:t>  </a:t>
            </a:r>
            <a:r>
              <a:rPr lang="en-US" altLang="zh-CN" baseline="30000" dirty="0">
                <a:solidFill>
                  <a:srgbClr val="FF3300"/>
                </a:solidFill>
                <a:latin typeface="Times New Roman" charset="0"/>
                <a:ea typeface="宋体" charset="0"/>
                <a:cs typeface="宋体" charset="0"/>
              </a:rPr>
              <a:t> </a:t>
            </a:r>
            <a:r>
              <a:rPr lang="zh-CN" altLang="en-US" dirty="0">
                <a:latin typeface="Times New Roman" charset="0"/>
                <a:ea typeface="宋体" charset="0"/>
                <a:cs typeface="宋体" charset="0"/>
              </a:rPr>
              <a:t>光年</a:t>
            </a:r>
            <a:endParaRPr lang="en-US" altLang="zh-CN" dirty="0">
              <a:latin typeface="Times New Roman" charset="0"/>
              <a:ea typeface="宋体" charset="0"/>
              <a:cs typeface="宋体" charset="0"/>
            </a:endParaRPr>
          </a:p>
        </p:txBody>
      </p:sp>
      <p:sp>
        <p:nvSpPr>
          <p:cNvPr id="4" name="文本框 3">
            <a:extLst>
              <a:ext uri="{FF2B5EF4-FFF2-40B4-BE49-F238E27FC236}">
                <a16:creationId xmlns:a16="http://schemas.microsoft.com/office/drawing/2014/main" id="{44D52272-A172-2415-BE04-9C69BEA8FA41}"/>
              </a:ext>
            </a:extLst>
          </p:cNvPr>
          <p:cNvSpPr txBox="1">
            <a:spLocks noChangeArrowheads="1"/>
          </p:cNvSpPr>
          <p:nvPr/>
        </p:nvSpPr>
        <p:spPr bwMode="auto">
          <a:xfrm>
            <a:off x="528638" y="1752600"/>
            <a:ext cx="52800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zh-CN" altLang="en-US" b="1"/>
              <a:t>物理变化、化学变化，近代物理</a:t>
            </a:r>
          </a:p>
        </p:txBody>
      </p:sp>
      <p:cxnSp>
        <p:nvCxnSpPr>
          <p:cNvPr id="6" name="直线连接符 5">
            <a:extLst>
              <a:ext uri="{FF2B5EF4-FFF2-40B4-BE49-F238E27FC236}">
                <a16:creationId xmlns:a16="http://schemas.microsoft.com/office/drawing/2014/main" id="{D5EF9F2C-4E7C-1EFB-3210-2DADD1AB7BBD}"/>
              </a:ext>
            </a:extLst>
          </p:cNvPr>
          <p:cNvCxnSpPr>
            <a:cxnSpLocks noChangeShapeType="1"/>
          </p:cNvCxnSpPr>
          <p:nvPr/>
        </p:nvCxnSpPr>
        <p:spPr bwMode="auto">
          <a:xfrm>
            <a:off x="3738563" y="2214563"/>
            <a:ext cx="1209675" cy="0"/>
          </a:xfrm>
          <a:prstGeom prst="line">
            <a:avLst/>
          </a:prstGeom>
          <a:noFill/>
          <a:ln w="25400">
            <a:solidFill>
              <a:srgbClr val="FF0000"/>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9" name="直线箭头连接符 8">
            <a:extLst>
              <a:ext uri="{FF2B5EF4-FFF2-40B4-BE49-F238E27FC236}">
                <a16:creationId xmlns:a16="http://schemas.microsoft.com/office/drawing/2014/main" id="{E30D6898-3A95-D594-5E6E-092653391F28}"/>
              </a:ext>
            </a:extLst>
          </p:cNvPr>
          <p:cNvCxnSpPr>
            <a:cxnSpLocks noChangeShapeType="1"/>
            <a:endCxn id="16" idx="1"/>
          </p:cNvCxnSpPr>
          <p:nvPr/>
        </p:nvCxnSpPr>
        <p:spPr bwMode="auto">
          <a:xfrm>
            <a:off x="4410075" y="2214563"/>
            <a:ext cx="2820988" cy="604837"/>
          </a:xfrm>
          <a:prstGeom prst="straightConnector1">
            <a:avLst/>
          </a:prstGeom>
          <a:noFill/>
          <a:ln w="25400">
            <a:solidFill>
              <a:srgbClr val="FF0000"/>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16" name="左大括号 15">
            <a:extLst>
              <a:ext uri="{FF2B5EF4-FFF2-40B4-BE49-F238E27FC236}">
                <a16:creationId xmlns:a16="http://schemas.microsoft.com/office/drawing/2014/main" id="{34E2D954-81B5-B094-7657-D2F5FC3A5AFA}"/>
              </a:ext>
            </a:extLst>
          </p:cNvPr>
          <p:cNvSpPr>
            <a:spLocks/>
          </p:cNvSpPr>
          <p:nvPr/>
        </p:nvSpPr>
        <p:spPr bwMode="auto">
          <a:xfrm rot="5400000">
            <a:off x="7034213" y="2019300"/>
            <a:ext cx="395288" cy="1995487"/>
          </a:xfrm>
          <a:prstGeom prst="leftBrace">
            <a:avLst>
              <a:gd name="adj1" fmla="val 0"/>
              <a:gd name="adj2" fmla="val 50000"/>
            </a:avLst>
          </a:prstGeom>
          <a:noFill/>
          <a:ln w="38100">
            <a:solidFill>
              <a:srgbClr val="FF0000"/>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zh-CN" altLang="en-US">
              <a:solidFill>
                <a:srgbClr val="FF0000"/>
              </a:solidFill>
              <a:latin typeface="+mn-lt"/>
              <a:ea typeface="+mn-ea"/>
            </a:endParaRPr>
          </a:p>
        </p:txBody>
      </p:sp>
      <p:sp>
        <p:nvSpPr>
          <p:cNvPr id="19" name="日期占位符 18">
            <a:extLst>
              <a:ext uri="{FF2B5EF4-FFF2-40B4-BE49-F238E27FC236}">
                <a16:creationId xmlns:a16="http://schemas.microsoft.com/office/drawing/2014/main" id="{43E86CBF-99E3-DECB-4C17-B5C2BBD3729B}"/>
              </a:ext>
            </a:extLst>
          </p:cNvPr>
          <p:cNvSpPr>
            <a:spLocks noGrp="1"/>
          </p:cNvSpPr>
          <p:nvPr>
            <p:ph type="dt" sz="quarter" idx="10"/>
          </p:nvPr>
        </p:nvSpPr>
        <p:spPr/>
        <p:txBody>
          <a:bodyPr/>
          <a:lstStyle/>
          <a:p>
            <a:pPr>
              <a:defRPr/>
            </a:pPr>
            <a:r>
              <a:rPr lang="en-US" altLang="zh-CN"/>
              <a:t>54</a:t>
            </a:r>
            <a:endParaRPr lang="en-US"/>
          </a:p>
        </p:txBody>
      </p:sp>
      <p:sp>
        <p:nvSpPr>
          <p:cNvPr id="33" name="Rectangle 2081">
            <a:extLst>
              <a:ext uri="{FF2B5EF4-FFF2-40B4-BE49-F238E27FC236}">
                <a16:creationId xmlns:a16="http://schemas.microsoft.com/office/drawing/2014/main" id="{5EEA7F7F-8BAA-1A13-4974-4D1B27582808}"/>
              </a:ext>
            </a:extLst>
          </p:cNvPr>
          <p:cNvSpPr>
            <a:spLocks noChangeArrowheads="1"/>
          </p:cNvSpPr>
          <p:nvPr/>
        </p:nvSpPr>
        <p:spPr bwMode="auto">
          <a:xfrm>
            <a:off x="4787900" y="3068638"/>
            <a:ext cx="4356100" cy="609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just">
              <a:spcBef>
                <a:spcPct val="20000"/>
              </a:spcBef>
              <a:buClr>
                <a:srgbClr val="CCFF33"/>
              </a:buClr>
              <a:buSzPct val="70000"/>
              <a:buFont typeface="Wingdings" pitchFamily="2" charset="2"/>
              <a:buNone/>
            </a:pPr>
            <a:r>
              <a:rPr lang="en-US" altLang="zh-CN">
                <a:solidFill>
                  <a:srgbClr val="FF3300"/>
                </a:solidFill>
              </a:rPr>
              <a:t>10</a:t>
            </a:r>
            <a:r>
              <a:rPr lang="en-US" altLang="zh-CN" baseline="30000">
                <a:solidFill>
                  <a:srgbClr val="FF3300"/>
                </a:solidFill>
              </a:rPr>
              <a:t>–6</a:t>
            </a:r>
            <a:r>
              <a:rPr lang="en-US" altLang="zh-CN">
                <a:solidFill>
                  <a:srgbClr val="FF3300"/>
                </a:solidFill>
              </a:rPr>
              <a:t>m</a:t>
            </a:r>
            <a:r>
              <a:rPr lang="en-US" altLang="zh-CN"/>
              <a:t>     10</a:t>
            </a:r>
            <a:r>
              <a:rPr lang="en-US" altLang="zh-CN" baseline="30000"/>
              <a:t>–9</a:t>
            </a:r>
            <a:r>
              <a:rPr lang="en-US" altLang="zh-CN"/>
              <a:t>m    </a:t>
            </a:r>
            <a:r>
              <a:rPr lang="en-US" altLang="zh-CN">
                <a:solidFill>
                  <a:srgbClr val="FF3300"/>
                </a:solidFill>
              </a:rPr>
              <a:t>10</a:t>
            </a:r>
            <a:r>
              <a:rPr lang="en-US" altLang="zh-CN" baseline="30000">
                <a:solidFill>
                  <a:srgbClr val="FF3300"/>
                </a:solidFill>
              </a:rPr>
              <a:t>–14</a:t>
            </a:r>
            <a:r>
              <a:rPr lang="en-US" altLang="zh-CN">
                <a:solidFill>
                  <a:srgbClr val="FF3300"/>
                </a:solidFill>
              </a:rPr>
              <a:t>m</a:t>
            </a:r>
            <a:r>
              <a:rPr lang="en-US" altLang="zh-CN"/>
              <a:t>  10</a:t>
            </a:r>
            <a:r>
              <a:rPr lang="en-US" altLang="zh-CN" baseline="30000"/>
              <a:t>–17</a:t>
            </a:r>
            <a:r>
              <a:rPr lang="en-US" altLang="zh-CN"/>
              <a:t>m </a:t>
            </a:r>
          </a:p>
        </p:txBody>
      </p:sp>
      <p:sp>
        <p:nvSpPr>
          <p:cNvPr id="34" name="Rectangle 2081">
            <a:extLst>
              <a:ext uri="{FF2B5EF4-FFF2-40B4-BE49-F238E27FC236}">
                <a16:creationId xmlns:a16="http://schemas.microsoft.com/office/drawing/2014/main" id="{5AA14BF0-F4D7-E93A-BB17-90A6031B44F6}"/>
              </a:ext>
            </a:extLst>
          </p:cNvPr>
          <p:cNvSpPr>
            <a:spLocks noChangeArrowheads="1"/>
          </p:cNvSpPr>
          <p:nvPr/>
        </p:nvSpPr>
        <p:spPr bwMode="auto">
          <a:xfrm>
            <a:off x="2124075" y="3068638"/>
            <a:ext cx="2816225" cy="609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lgn="just">
              <a:spcBef>
                <a:spcPct val="20000"/>
              </a:spcBef>
              <a:buClr>
                <a:srgbClr val="CCFF33"/>
              </a:buClr>
              <a:buSzPct val="70000"/>
              <a:buFont typeface="Wingdings" charset="0"/>
              <a:buNone/>
              <a:defRPr/>
            </a:pPr>
            <a:r>
              <a:rPr lang="zh-CN" altLang="en-US" dirty="0">
                <a:solidFill>
                  <a:srgbClr val="FF3300"/>
                </a:solidFill>
                <a:latin typeface="Times New Roman" charset="0"/>
                <a:ea typeface="宋体" charset="0"/>
                <a:cs typeface="宋体" charset="0"/>
              </a:rPr>
              <a:t>10</a:t>
            </a:r>
            <a:r>
              <a:rPr lang="zh-CN" altLang="en-US" baseline="30000" dirty="0">
                <a:solidFill>
                  <a:srgbClr val="FF3300"/>
                </a:solidFill>
                <a:latin typeface="Times New Roman" charset="0"/>
                <a:ea typeface="宋体" charset="0"/>
                <a:cs typeface="宋体" charset="0"/>
              </a:rPr>
              <a:t>6</a:t>
            </a:r>
            <a:r>
              <a:rPr lang="en-US" altLang="zh-CN" dirty="0">
                <a:solidFill>
                  <a:srgbClr val="FF3300"/>
                </a:solidFill>
                <a:latin typeface="Times New Roman" charset="0"/>
                <a:ea typeface="宋体" charset="0"/>
                <a:cs typeface="宋体" charset="0"/>
              </a:rPr>
              <a:t>m    </a:t>
            </a:r>
            <a:r>
              <a:rPr lang="zh-CN" altLang="en-US" dirty="0">
                <a:solidFill>
                  <a:srgbClr val="FF3300"/>
                </a:solidFill>
                <a:latin typeface="Times New Roman" charset="0"/>
                <a:ea typeface="宋体" charset="0"/>
                <a:cs typeface="宋体" charset="0"/>
              </a:rPr>
              <a:t>10</a:t>
            </a:r>
            <a:r>
              <a:rPr lang="zh-CN" altLang="en-US" baseline="30000" dirty="0">
                <a:solidFill>
                  <a:srgbClr val="FF3300"/>
                </a:solidFill>
                <a:latin typeface="Times New Roman" charset="0"/>
                <a:ea typeface="宋体" charset="0"/>
                <a:cs typeface="宋体" charset="0"/>
              </a:rPr>
              <a:t>3</a:t>
            </a:r>
            <a:r>
              <a:rPr lang="en-US" altLang="zh-CN" dirty="0">
                <a:solidFill>
                  <a:srgbClr val="FF3300"/>
                </a:solidFill>
                <a:latin typeface="Times New Roman" charset="0"/>
                <a:ea typeface="宋体" charset="0"/>
                <a:cs typeface="宋体" charset="0"/>
              </a:rPr>
              <a:t>m</a:t>
            </a:r>
            <a:r>
              <a:rPr lang="en-US" altLang="zh-CN" dirty="0">
                <a:latin typeface="Times New Roman" charset="0"/>
                <a:ea typeface="宋体" charset="0"/>
                <a:cs typeface="宋体" charset="0"/>
              </a:rPr>
              <a:t>    1m</a:t>
            </a:r>
          </a:p>
        </p:txBody>
      </p:sp>
      <p:sp>
        <p:nvSpPr>
          <p:cNvPr id="2" name="矩形 1">
            <a:extLst>
              <a:ext uri="{FF2B5EF4-FFF2-40B4-BE49-F238E27FC236}">
                <a16:creationId xmlns:a16="http://schemas.microsoft.com/office/drawing/2014/main" id="{02AA5347-A232-F56A-1D35-B70AB4A0EB07}"/>
              </a:ext>
            </a:extLst>
          </p:cNvPr>
          <p:cNvSpPr>
            <a:spLocks noChangeArrowheads="1"/>
          </p:cNvSpPr>
          <p:nvPr/>
        </p:nvSpPr>
        <p:spPr bwMode="auto">
          <a:xfrm>
            <a:off x="4572000" y="188913"/>
            <a:ext cx="4572000" cy="1169987"/>
          </a:xfrm>
          <a:prstGeom prst="rect">
            <a:avLst/>
          </a:prstGeom>
          <a:noFill/>
          <a:ln w="9525">
            <a:solidFill>
              <a:srgbClr val="00E4A8"/>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nSpc>
                <a:spcPct val="150000"/>
              </a:lnSpc>
            </a:pPr>
            <a:r>
              <a:rPr lang="zh-CN" altLang="en-US" b="1">
                <a:solidFill>
                  <a:srgbClr val="0000FF"/>
                </a:solidFill>
              </a:rPr>
              <a:t>粒子物理是研究物质最深层次结构及基本相互作用的科学</a:t>
            </a:r>
            <a:r>
              <a:rPr lang="zh-CN" altLang="en-US" b="1">
                <a:solidFill>
                  <a:srgbClr val="FF0000"/>
                </a:solidFill>
              </a:rPr>
              <a:t>最前沿</a:t>
            </a:r>
            <a:endParaRPr lang="en-US" altLang="zh-CN" b="1">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613407"/>
                                        </p:tgtEl>
                                        <p:attrNameLst>
                                          <p:attrName>style.visibility</p:attrName>
                                        </p:attrNameLst>
                                      </p:cBhvr>
                                      <p:to>
                                        <p:strVal val="visible"/>
                                      </p:to>
                                    </p:set>
                                    <p:animEffect transition="in" filter="wipe(left)">
                                      <p:cBhvr>
                                        <p:cTn id="7" dur="500"/>
                                        <p:tgtEl>
                                          <p:spTgt spid="613407"/>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613408">
                                            <p:txEl>
                                              <p:pRg st="0" end="0"/>
                                            </p:txEl>
                                          </p:spTgt>
                                        </p:tgtEl>
                                        <p:attrNameLst>
                                          <p:attrName>style.visibility</p:attrName>
                                        </p:attrNameLst>
                                      </p:cBhvr>
                                      <p:to>
                                        <p:strVal val="visible"/>
                                      </p:to>
                                    </p:set>
                                    <p:animEffect transition="in" filter="wipe(left)">
                                      <p:cBhvr>
                                        <p:cTn id="11" dur="500"/>
                                        <p:tgtEl>
                                          <p:spTgt spid="613408">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613382"/>
                                        </p:tgtEl>
                                        <p:attrNameLst>
                                          <p:attrName>style.visibility</p:attrName>
                                        </p:attrNameLst>
                                      </p:cBhvr>
                                      <p:to>
                                        <p:strVal val="visible"/>
                                      </p:to>
                                    </p:set>
                                    <p:animEffect transition="in" filter="wipe(left)">
                                      <p:cBhvr>
                                        <p:cTn id="16" dur="500"/>
                                        <p:tgtEl>
                                          <p:spTgt spid="613382"/>
                                        </p:tgtEl>
                                      </p:cBhvr>
                                    </p:animEffect>
                                  </p:childTnLst>
                                </p:cTn>
                              </p:par>
                            </p:childTnLst>
                          </p:cTn>
                        </p:par>
                        <p:par>
                          <p:cTn id="17" fill="hold" nodeType="afterGroup">
                            <p:stCondLst>
                              <p:cond delay="500"/>
                            </p:stCondLst>
                            <p:childTnLst>
                              <p:par>
                                <p:cTn id="18" presetID="22" presetClass="entr" presetSubtype="8" fill="hold" nodeType="afterEffect">
                                  <p:stCondLst>
                                    <p:cond delay="0"/>
                                  </p:stCondLst>
                                  <p:childTnLst>
                                    <p:set>
                                      <p:cBhvr>
                                        <p:cTn id="19" dur="1" fill="hold">
                                          <p:stCondLst>
                                            <p:cond delay="0"/>
                                          </p:stCondLst>
                                        </p:cTn>
                                        <p:tgtEl>
                                          <p:spTgt spid="613405">
                                            <p:txEl>
                                              <p:pRg st="0" end="0"/>
                                            </p:txEl>
                                          </p:spTgt>
                                        </p:tgtEl>
                                        <p:attrNameLst>
                                          <p:attrName>style.visibility</p:attrName>
                                        </p:attrNameLst>
                                      </p:cBhvr>
                                      <p:to>
                                        <p:strVal val="visible"/>
                                      </p:to>
                                    </p:set>
                                    <p:animEffect transition="in" filter="wipe(left)">
                                      <p:cBhvr>
                                        <p:cTn id="20" dur="500"/>
                                        <p:tgtEl>
                                          <p:spTgt spid="613405">
                                            <p:txEl>
                                              <p:pRg st="0" end="0"/>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nodeType="clickEffect">
                                  <p:stCondLst>
                                    <p:cond delay="0"/>
                                  </p:stCondLst>
                                  <p:childTnLst>
                                    <p:set>
                                      <p:cBhvr>
                                        <p:cTn id="24" dur="1" fill="hold">
                                          <p:stCondLst>
                                            <p:cond delay="0"/>
                                          </p:stCondLst>
                                        </p:cTn>
                                        <p:tgtEl>
                                          <p:spTgt spid="613381"/>
                                        </p:tgtEl>
                                        <p:attrNameLst>
                                          <p:attrName>style.visibility</p:attrName>
                                        </p:attrNameLst>
                                      </p:cBhvr>
                                      <p:to>
                                        <p:strVal val="visible"/>
                                      </p:to>
                                    </p:set>
                                    <p:animEffect transition="in" filter="wipe(left)">
                                      <p:cBhvr>
                                        <p:cTn id="25" dur="500"/>
                                        <p:tgtEl>
                                          <p:spTgt spid="613381"/>
                                        </p:tgtEl>
                                      </p:cBhvr>
                                    </p:animEffect>
                                  </p:childTnLst>
                                </p:cTn>
                              </p:par>
                            </p:childTnLst>
                          </p:cTn>
                        </p:par>
                        <p:par>
                          <p:cTn id="26" fill="hold" nodeType="afterGroup">
                            <p:stCondLst>
                              <p:cond delay="500"/>
                            </p:stCondLst>
                            <p:childTnLst>
                              <p:par>
                                <p:cTn id="27" presetID="22" presetClass="entr" presetSubtype="8" fill="hold" nodeType="afterEffect">
                                  <p:stCondLst>
                                    <p:cond delay="0"/>
                                  </p:stCondLst>
                                  <p:childTnLst>
                                    <p:set>
                                      <p:cBhvr>
                                        <p:cTn id="28" dur="1" fill="hold">
                                          <p:stCondLst>
                                            <p:cond delay="0"/>
                                          </p:stCondLst>
                                        </p:cTn>
                                        <p:tgtEl>
                                          <p:spTgt spid="613403">
                                            <p:txEl>
                                              <p:pRg st="0" end="0"/>
                                            </p:txEl>
                                          </p:spTgt>
                                        </p:tgtEl>
                                        <p:attrNameLst>
                                          <p:attrName>style.visibility</p:attrName>
                                        </p:attrNameLst>
                                      </p:cBhvr>
                                      <p:to>
                                        <p:strVal val="visible"/>
                                      </p:to>
                                    </p:set>
                                    <p:animEffect transition="in" filter="wipe(left)">
                                      <p:cBhvr>
                                        <p:cTn id="29" dur="500"/>
                                        <p:tgtEl>
                                          <p:spTgt spid="613403">
                                            <p:txEl>
                                              <p:pRg st="0" end="0"/>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8" fill="hold" nodeType="clickEffect">
                                  <p:stCondLst>
                                    <p:cond delay="0"/>
                                  </p:stCondLst>
                                  <p:childTnLst>
                                    <p:set>
                                      <p:cBhvr>
                                        <p:cTn id="33" dur="1" fill="hold">
                                          <p:stCondLst>
                                            <p:cond delay="0"/>
                                          </p:stCondLst>
                                        </p:cTn>
                                        <p:tgtEl>
                                          <p:spTgt spid="613386"/>
                                        </p:tgtEl>
                                        <p:attrNameLst>
                                          <p:attrName>style.visibility</p:attrName>
                                        </p:attrNameLst>
                                      </p:cBhvr>
                                      <p:to>
                                        <p:strVal val="visible"/>
                                      </p:to>
                                    </p:set>
                                    <p:animEffect transition="in" filter="wipe(left)">
                                      <p:cBhvr>
                                        <p:cTn id="34" dur="500"/>
                                        <p:tgtEl>
                                          <p:spTgt spid="613386"/>
                                        </p:tgtEl>
                                      </p:cBhvr>
                                    </p:animEffect>
                                  </p:childTnLst>
                                </p:cTn>
                              </p:par>
                            </p:childTnLst>
                          </p:cTn>
                        </p:par>
                        <p:par>
                          <p:cTn id="35" fill="hold" nodeType="afterGroup">
                            <p:stCondLst>
                              <p:cond delay="500"/>
                            </p:stCondLst>
                            <p:childTnLst>
                              <p:par>
                                <p:cTn id="36" presetID="22" presetClass="entr" presetSubtype="8" fill="hold" nodeType="afterEffect">
                                  <p:stCondLst>
                                    <p:cond delay="0"/>
                                  </p:stCondLst>
                                  <p:childTnLst>
                                    <p:set>
                                      <p:cBhvr>
                                        <p:cTn id="37" dur="1" fill="hold">
                                          <p:stCondLst>
                                            <p:cond delay="0"/>
                                          </p:stCondLst>
                                        </p:cTn>
                                        <p:tgtEl>
                                          <p:spTgt spid="613393"/>
                                        </p:tgtEl>
                                        <p:attrNameLst>
                                          <p:attrName>style.visibility</p:attrName>
                                        </p:attrNameLst>
                                      </p:cBhvr>
                                      <p:to>
                                        <p:strVal val="visible"/>
                                      </p:to>
                                    </p:set>
                                    <p:animEffect transition="in" filter="wipe(left)">
                                      <p:cBhvr>
                                        <p:cTn id="38" dur="500"/>
                                        <p:tgtEl>
                                          <p:spTgt spid="613393"/>
                                        </p:tgtEl>
                                      </p:cBhvr>
                                    </p:animEffect>
                                  </p:childTnLst>
                                </p:cTn>
                              </p:par>
                            </p:childTnLst>
                          </p:cTn>
                        </p:par>
                        <p:par>
                          <p:cTn id="39" fill="hold" nodeType="afterGroup">
                            <p:stCondLst>
                              <p:cond delay="1000"/>
                            </p:stCondLst>
                            <p:childTnLst>
                              <p:par>
                                <p:cTn id="40" presetID="22" presetClass="entr" presetSubtype="8" fill="hold" nodeType="afterEffect">
                                  <p:stCondLst>
                                    <p:cond delay="0"/>
                                  </p:stCondLst>
                                  <p:childTnLst>
                                    <p:set>
                                      <p:cBhvr>
                                        <p:cTn id="41" dur="1" fill="hold">
                                          <p:stCondLst>
                                            <p:cond delay="0"/>
                                          </p:stCondLst>
                                        </p:cTn>
                                        <p:tgtEl>
                                          <p:spTgt spid="613402">
                                            <p:txEl>
                                              <p:pRg st="0" end="0"/>
                                            </p:txEl>
                                          </p:spTgt>
                                        </p:tgtEl>
                                        <p:attrNameLst>
                                          <p:attrName>style.visibility</p:attrName>
                                        </p:attrNameLst>
                                      </p:cBhvr>
                                      <p:to>
                                        <p:strVal val="visible"/>
                                      </p:to>
                                    </p:set>
                                    <p:animEffect transition="in" filter="wipe(left)">
                                      <p:cBhvr>
                                        <p:cTn id="42" dur="500"/>
                                        <p:tgtEl>
                                          <p:spTgt spid="613402">
                                            <p:txEl>
                                              <p:pRg st="0" end="0"/>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nodeType="clickEffect">
                                  <p:stCondLst>
                                    <p:cond delay="0"/>
                                  </p:stCondLst>
                                  <p:childTnLst>
                                    <p:set>
                                      <p:cBhvr>
                                        <p:cTn id="46" dur="1" fill="hold">
                                          <p:stCondLst>
                                            <p:cond delay="0"/>
                                          </p:stCondLst>
                                        </p:cTn>
                                        <p:tgtEl>
                                          <p:spTgt spid="613383"/>
                                        </p:tgtEl>
                                        <p:attrNameLst>
                                          <p:attrName>style.visibility</p:attrName>
                                        </p:attrNameLst>
                                      </p:cBhvr>
                                      <p:to>
                                        <p:strVal val="visible"/>
                                      </p:to>
                                    </p:set>
                                    <p:animEffect transition="in" filter="wipe(left)">
                                      <p:cBhvr>
                                        <p:cTn id="47" dur="500"/>
                                        <p:tgtEl>
                                          <p:spTgt spid="613383"/>
                                        </p:tgtEl>
                                      </p:cBhvr>
                                    </p:animEffect>
                                  </p:childTnLst>
                                </p:cTn>
                              </p:par>
                            </p:childTnLst>
                          </p:cTn>
                        </p:par>
                        <p:par>
                          <p:cTn id="48" fill="hold" nodeType="afterGroup">
                            <p:stCondLst>
                              <p:cond delay="500"/>
                            </p:stCondLst>
                            <p:childTnLst>
                              <p:par>
                                <p:cTn id="49" presetID="22" presetClass="entr" presetSubtype="8" fill="hold" nodeType="afterEffect">
                                  <p:stCondLst>
                                    <p:cond delay="0"/>
                                  </p:stCondLst>
                                  <p:childTnLst>
                                    <p:set>
                                      <p:cBhvr>
                                        <p:cTn id="50" dur="1" fill="hold">
                                          <p:stCondLst>
                                            <p:cond delay="0"/>
                                          </p:stCondLst>
                                        </p:cTn>
                                        <p:tgtEl>
                                          <p:spTgt spid="613406">
                                            <p:txEl>
                                              <p:pRg st="0" end="0"/>
                                            </p:txEl>
                                          </p:spTgt>
                                        </p:tgtEl>
                                        <p:attrNameLst>
                                          <p:attrName>style.visibility</p:attrName>
                                        </p:attrNameLst>
                                      </p:cBhvr>
                                      <p:to>
                                        <p:strVal val="visible"/>
                                      </p:to>
                                    </p:set>
                                    <p:animEffect transition="in" filter="wipe(left)">
                                      <p:cBhvr>
                                        <p:cTn id="51" dur="500"/>
                                        <p:tgtEl>
                                          <p:spTgt spid="613406">
                                            <p:txEl>
                                              <p:pRg st="0" end="0"/>
                                            </p:txEl>
                                          </p:spTgt>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22" presetClass="entr" presetSubtype="8" fill="hold" nodeType="clickEffect">
                                  <p:stCondLst>
                                    <p:cond delay="0"/>
                                  </p:stCondLst>
                                  <p:childTnLst>
                                    <p:set>
                                      <p:cBhvr>
                                        <p:cTn id="55" dur="1" fill="hold">
                                          <p:stCondLst>
                                            <p:cond delay="0"/>
                                          </p:stCondLst>
                                        </p:cTn>
                                        <p:tgtEl>
                                          <p:spTgt spid="613391"/>
                                        </p:tgtEl>
                                        <p:attrNameLst>
                                          <p:attrName>style.visibility</p:attrName>
                                        </p:attrNameLst>
                                      </p:cBhvr>
                                      <p:to>
                                        <p:strVal val="visible"/>
                                      </p:to>
                                    </p:set>
                                    <p:animEffect transition="in" filter="wipe(left)">
                                      <p:cBhvr>
                                        <p:cTn id="56" dur="500"/>
                                        <p:tgtEl>
                                          <p:spTgt spid="613391"/>
                                        </p:tgtEl>
                                      </p:cBhvr>
                                    </p:animEffect>
                                  </p:childTnLst>
                                </p:cTn>
                              </p:par>
                            </p:childTnLst>
                          </p:cTn>
                        </p:par>
                        <p:par>
                          <p:cTn id="57" fill="hold" nodeType="afterGroup">
                            <p:stCondLst>
                              <p:cond delay="500"/>
                            </p:stCondLst>
                            <p:childTnLst>
                              <p:par>
                                <p:cTn id="58" presetID="22" presetClass="entr" presetSubtype="8" fill="hold" nodeType="afterEffect">
                                  <p:stCondLst>
                                    <p:cond delay="0"/>
                                  </p:stCondLst>
                                  <p:childTnLst>
                                    <p:set>
                                      <p:cBhvr>
                                        <p:cTn id="59" dur="1" fill="hold">
                                          <p:stCondLst>
                                            <p:cond delay="0"/>
                                          </p:stCondLst>
                                        </p:cTn>
                                        <p:tgtEl>
                                          <p:spTgt spid="613399">
                                            <p:txEl>
                                              <p:pRg st="0" end="0"/>
                                            </p:txEl>
                                          </p:spTgt>
                                        </p:tgtEl>
                                        <p:attrNameLst>
                                          <p:attrName>style.visibility</p:attrName>
                                        </p:attrNameLst>
                                      </p:cBhvr>
                                      <p:to>
                                        <p:strVal val="visible"/>
                                      </p:to>
                                    </p:set>
                                    <p:animEffect transition="in" filter="wipe(left)">
                                      <p:cBhvr>
                                        <p:cTn id="60" dur="500"/>
                                        <p:tgtEl>
                                          <p:spTgt spid="613399">
                                            <p:txEl>
                                              <p:pRg st="0" end="0"/>
                                            </p:txEl>
                                          </p:spTgt>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22" presetClass="entr" presetSubtype="8" fill="hold" nodeType="clickEffect">
                                  <p:stCondLst>
                                    <p:cond delay="0"/>
                                  </p:stCondLst>
                                  <p:childTnLst>
                                    <p:set>
                                      <p:cBhvr>
                                        <p:cTn id="64" dur="1" fill="hold">
                                          <p:stCondLst>
                                            <p:cond delay="0"/>
                                          </p:stCondLst>
                                        </p:cTn>
                                        <p:tgtEl>
                                          <p:spTgt spid="613384"/>
                                        </p:tgtEl>
                                        <p:attrNameLst>
                                          <p:attrName>style.visibility</p:attrName>
                                        </p:attrNameLst>
                                      </p:cBhvr>
                                      <p:to>
                                        <p:strVal val="visible"/>
                                      </p:to>
                                    </p:set>
                                    <p:animEffect transition="in" filter="wipe(left)">
                                      <p:cBhvr>
                                        <p:cTn id="65" dur="500"/>
                                        <p:tgtEl>
                                          <p:spTgt spid="613384"/>
                                        </p:tgtEl>
                                      </p:cBhvr>
                                    </p:animEffect>
                                  </p:childTnLst>
                                </p:cTn>
                              </p:par>
                            </p:childTnLst>
                          </p:cTn>
                        </p:par>
                        <p:par>
                          <p:cTn id="66" fill="hold" nodeType="afterGroup">
                            <p:stCondLst>
                              <p:cond delay="500"/>
                            </p:stCondLst>
                            <p:childTnLst>
                              <p:par>
                                <p:cTn id="67" presetID="22" presetClass="entr" presetSubtype="8" fill="hold" nodeType="afterEffect">
                                  <p:stCondLst>
                                    <p:cond delay="0"/>
                                  </p:stCondLst>
                                  <p:childTnLst>
                                    <p:set>
                                      <p:cBhvr>
                                        <p:cTn id="68" dur="1" fill="hold">
                                          <p:stCondLst>
                                            <p:cond delay="0"/>
                                          </p:stCondLst>
                                        </p:cTn>
                                        <p:tgtEl>
                                          <p:spTgt spid="613401">
                                            <p:txEl>
                                              <p:pRg st="0" end="0"/>
                                            </p:txEl>
                                          </p:spTgt>
                                        </p:tgtEl>
                                        <p:attrNameLst>
                                          <p:attrName>style.visibility</p:attrName>
                                        </p:attrNameLst>
                                      </p:cBhvr>
                                      <p:to>
                                        <p:strVal val="visible"/>
                                      </p:to>
                                    </p:set>
                                    <p:animEffect transition="in" filter="wipe(left)">
                                      <p:cBhvr>
                                        <p:cTn id="69" dur="500"/>
                                        <p:tgtEl>
                                          <p:spTgt spid="613401">
                                            <p:txEl>
                                              <p:pRg st="0" end="0"/>
                                            </p:txEl>
                                          </p:spTgt>
                                        </p:tgtEl>
                                      </p:cBhvr>
                                    </p:animEffect>
                                  </p:childTnLst>
                                </p:cTn>
                              </p:par>
                            </p:childTnLst>
                          </p:cTn>
                        </p:par>
                      </p:childTnLst>
                    </p:cTn>
                  </p:par>
                  <p:par>
                    <p:cTn id="70" fill="hold" nodeType="clickPar">
                      <p:stCondLst>
                        <p:cond delay="indefinite"/>
                      </p:stCondLst>
                      <p:childTnLst>
                        <p:par>
                          <p:cTn id="71" fill="hold" nodeType="withGroup">
                            <p:stCondLst>
                              <p:cond delay="0"/>
                            </p:stCondLst>
                            <p:childTnLst>
                              <p:par>
                                <p:cTn id="72" presetID="22" presetClass="entr" presetSubtype="8" fill="hold" nodeType="clickEffect">
                                  <p:stCondLst>
                                    <p:cond delay="0"/>
                                  </p:stCondLst>
                                  <p:childTnLst>
                                    <p:set>
                                      <p:cBhvr>
                                        <p:cTn id="73" dur="1" fill="hold">
                                          <p:stCondLst>
                                            <p:cond delay="0"/>
                                          </p:stCondLst>
                                        </p:cTn>
                                        <p:tgtEl>
                                          <p:spTgt spid="613388"/>
                                        </p:tgtEl>
                                        <p:attrNameLst>
                                          <p:attrName>style.visibility</p:attrName>
                                        </p:attrNameLst>
                                      </p:cBhvr>
                                      <p:to>
                                        <p:strVal val="visible"/>
                                      </p:to>
                                    </p:set>
                                    <p:animEffect transition="in" filter="wipe(left)">
                                      <p:cBhvr>
                                        <p:cTn id="74" dur="500"/>
                                        <p:tgtEl>
                                          <p:spTgt spid="613388"/>
                                        </p:tgtEl>
                                      </p:cBhvr>
                                    </p:animEffect>
                                  </p:childTnLst>
                                </p:cTn>
                              </p:par>
                            </p:childTnLst>
                          </p:cTn>
                        </p:par>
                        <p:par>
                          <p:cTn id="75" fill="hold" nodeType="afterGroup">
                            <p:stCondLst>
                              <p:cond delay="500"/>
                            </p:stCondLst>
                            <p:childTnLst>
                              <p:par>
                                <p:cTn id="76" presetID="22" presetClass="entr" presetSubtype="8" fill="hold" nodeType="afterEffect">
                                  <p:stCondLst>
                                    <p:cond delay="0"/>
                                  </p:stCondLst>
                                  <p:childTnLst>
                                    <p:set>
                                      <p:cBhvr>
                                        <p:cTn id="77" dur="1" fill="hold">
                                          <p:stCondLst>
                                            <p:cond delay="0"/>
                                          </p:stCondLst>
                                        </p:cTn>
                                        <p:tgtEl>
                                          <p:spTgt spid="613400">
                                            <p:txEl>
                                              <p:pRg st="0" end="0"/>
                                            </p:txEl>
                                          </p:spTgt>
                                        </p:tgtEl>
                                        <p:attrNameLst>
                                          <p:attrName>style.visibility</p:attrName>
                                        </p:attrNameLst>
                                      </p:cBhvr>
                                      <p:to>
                                        <p:strVal val="visible"/>
                                      </p:to>
                                    </p:set>
                                    <p:animEffect transition="in" filter="wipe(left)">
                                      <p:cBhvr>
                                        <p:cTn id="78" dur="500"/>
                                        <p:tgtEl>
                                          <p:spTgt spid="613400">
                                            <p:txEl>
                                              <p:pRg st="0" end="0"/>
                                            </p:txEl>
                                          </p:spTgt>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22" presetClass="entr" presetSubtype="8" fill="hold" nodeType="clickEffect">
                                  <p:stCondLst>
                                    <p:cond delay="0"/>
                                  </p:stCondLst>
                                  <p:childTnLst>
                                    <p:set>
                                      <p:cBhvr>
                                        <p:cTn id="82" dur="1" fill="hold">
                                          <p:stCondLst>
                                            <p:cond delay="0"/>
                                          </p:stCondLst>
                                        </p:cTn>
                                        <p:tgtEl>
                                          <p:spTgt spid="613395"/>
                                        </p:tgtEl>
                                        <p:attrNameLst>
                                          <p:attrName>style.visibility</p:attrName>
                                        </p:attrNameLst>
                                      </p:cBhvr>
                                      <p:to>
                                        <p:strVal val="visible"/>
                                      </p:to>
                                    </p:set>
                                    <p:animEffect transition="in" filter="wipe(left)">
                                      <p:cBhvr>
                                        <p:cTn id="83" dur="500"/>
                                        <p:tgtEl>
                                          <p:spTgt spid="613395"/>
                                        </p:tgtEl>
                                      </p:cBhvr>
                                    </p:animEffect>
                                  </p:childTnLst>
                                </p:cTn>
                              </p:par>
                            </p:childTnLst>
                          </p:cTn>
                        </p:par>
                        <p:par>
                          <p:cTn id="84" fill="hold" nodeType="afterGroup">
                            <p:stCondLst>
                              <p:cond delay="500"/>
                            </p:stCondLst>
                            <p:childTnLst>
                              <p:par>
                                <p:cTn id="85" presetID="22" presetClass="entr" presetSubtype="8" fill="hold" nodeType="afterEffect">
                                  <p:stCondLst>
                                    <p:cond delay="0"/>
                                  </p:stCondLst>
                                  <p:childTnLst>
                                    <p:set>
                                      <p:cBhvr>
                                        <p:cTn id="86" dur="1" fill="hold">
                                          <p:stCondLst>
                                            <p:cond delay="0"/>
                                          </p:stCondLst>
                                        </p:cTn>
                                        <p:tgtEl>
                                          <p:spTgt spid="613394"/>
                                        </p:tgtEl>
                                        <p:attrNameLst>
                                          <p:attrName>style.visibility</p:attrName>
                                        </p:attrNameLst>
                                      </p:cBhvr>
                                      <p:to>
                                        <p:strVal val="visible"/>
                                      </p:to>
                                    </p:set>
                                    <p:animEffect transition="in" filter="wipe(left)">
                                      <p:cBhvr>
                                        <p:cTn id="87" dur="500"/>
                                        <p:tgtEl>
                                          <p:spTgt spid="613394"/>
                                        </p:tgtEl>
                                      </p:cBhvr>
                                    </p:animEffect>
                                  </p:childTnLst>
                                </p:cTn>
                              </p:par>
                            </p:childTnLst>
                          </p:cTn>
                        </p:par>
                      </p:childTnLst>
                    </p:cTn>
                  </p:par>
                  <p:par>
                    <p:cTn id="88" fill="hold" nodeType="clickPar">
                      <p:stCondLst>
                        <p:cond delay="indefinite"/>
                      </p:stCondLst>
                      <p:childTnLst>
                        <p:par>
                          <p:cTn id="89" fill="hold" nodeType="withGroup">
                            <p:stCondLst>
                              <p:cond delay="0"/>
                            </p:stCondLst>
                            <p:childTnLst>
                              <p:par>
                                <p:cTn id="90" presetID="2" presetClass="entr" presetSubtype="4" fill="hold" nodeType="clickEffect">
                                  <p:stCondLst>
                                    <p:cond delay="0"/>
                                  </p:stCondLst>
                                  <p:childTnLst>
                                    <p:set>
                                      <p:cBhvr>
                                        <p:cTn id="91" dur="1" fill="hold">
                                          <p:stCondLst>
                                            <p:cond delay="0"/>
                                          </p:stCondLst>
                                        </p:cTn>
                                        <p:tgtEl>
                                          <p:spTgt spid="4">
                                            <p:txEl>
                                              <p:pRg st="0" end="0"/>
                                            </p:txEl>
                                          </p:spTgt>
                                        </p:tgtEl>
                                        <p:attrNameLst>
                                          <p:attrName>style.visibility</p:attrName>
                                        </p:attrNameLst>
                                      </p:cBhvr>
                                      <p:to>
                                        <p:strVal val="visible"/>
                                      </p:to>
                                    </p:set>
                                    <p:anim calcmode="lin" valueType="num">
                                      <p:cBhvr additive="base">
                                        <p:cTn id="92"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93"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4" fill="hold" nodeType="clickPar">
                      <p:stCondLst>
                        <p:cond delay="indefinite"/>
                      </p:stCondLst>
                      <p:childTnLst>
                        <p:par>
                          <p:cTn id="95" fill="hold" nodeType="withGroup">
                            <p:stCondLst>
                              <p:cond delay="0"/>
                            </p:stCondLst>
                            <p:childTnLst>
                              <p:par>
                                <p:cTn id="96" presetID="6" presetClass="entr" presetSubtype="16" fill="hold" nodeType="clickEffect">
                                  <p:stCondLst>
                                    <p:cond delay="0"/>
                                  </p:stCondLst>
                                  <p:childTnLst>
                                    <p:set>
                                      <p:cBhvr>
                                        <p:cTn id="97" dur="1" fill="hold">
                                          <p:stCondLst>
                                            <p:cond delay="0"/>
                                          </p:stCondLst>
                                        </p:cTn>
                                        <p:tgtEl>
                                          <p:spTgt spid="6"/>
                                        </p:tgtEl>
                                        <p:attrNameLst>
                                          <p:attrName>style.visibility</p:attrName>
                                        </p:attrNameLst>
                                      </p:cBhvr>
                                      <p:to>
                                        <p:strVal val="visible"/>
                                      </p:to>
                                    </p:set>
                                    <p:animEffect transition="in" filter="circle(in)">
                                      <p:cBhvr>
                                        <p:cTn id="98" dur="2000"/>
                                        <p:tgtEl>
                                          <p:spTgt spid="6"/>
                                        </p:tgtEl>
                                      </p:cBhvr>
                                    </p:animEffect>
                                  </p:childTnLst>
                                </p:cTn>
                              </p:par>
                              <p:par>
                                <p:cTn id="99" presetID="6" presetClass="entr" presetSubtype="16" fill="hold" nodeType="withEffect">
                                  <p:stCondLst>
                                    <p:cond delay="0"/>
                                  </p:stCondLst>
                                  <p:childTnLst>
                                    <p:set>
                                      <p:cBhvr>
                                        <p:cTn id="100" dur="1" fill="hold">
                                          <p:stCondLst>
                                            <p:cond delay="0"/>
                                          </p:stCondLst>
                                        </p:cTn>
                                        <p:tgtEl>
                                          <p:spTgt spid="9"/>
                                        </p:tgtEl>
                                        <p:attrNameLst>
                                          <p:attrName>style.visibility</p:attrName>
                                        </p:attrNameLst>
                                      </p:cBhvr>
                                      <p:to>
                                        <p:strVal val="visible"/>
                                      </p:to>
                                    </p:set>
                                    <p:animEffect transition="in" filter="circle(in)">
                                      <p:cBhvr>
                                        <p:cTn id="101" dur="2000"/>
                                        <p:tgtEl>
                                          <p:spTgt spid="9"/>
                                        </p:tgtEl>
                                      </p:cBhvr>
                                    </p:animEffect>
                                  </p:childTnLst>
                                </p:cTn>
                              </p:par>
                              <p:par>
                                <p:cTn id="102" presetID="6" presetClass="entr" presetSubtype="16" fill="hold" nodeType="withEffect">
                                  <p:stCondLst>
                                    <p:cond delay="0"/>
                                  </p:stCondLst>
                                  <p:childTnLst>
                                    <p:set>
                                      <p:cBhvr>
                                        <p:cTn id="103" dur="1" fill="hold">
                                          <p:stCondLst>
                                            <p:cond delay="0"/>
                                          </p:stCondLst>
                                        </p:cTn>
                                        <p:tgtEl>
                                          <p:spTgt spid="16"/>
                                        </p:tgtEl>
                                        <p:attrNameLst>
                                          <p:attrName>style.visibility</p:attrName>
                                        </p:attrNameLst>
                                      </p:cBhvr>
                                      <p:to>
                                        <p:strVal val="visible"/>
                                      </p:to>
                                    </p:set>
                                    <p:animEffect transition="in" filter="circle(in)">
                                      <p:cBhvr>
                                        <p:cTn id="104" dur="2000"/>
                                        <p:tgtEl>
                                          <p:spTgt spid="16"/>
                                        </p:tgtEl>
                                      </p:cBhvr>
                                    </p:animEffect>
                                  </p:childTnLst>
                                </p:cTn>
                              </p:par>
                            </p:childTnLst>
                          </p:cTn>
                        </p:par>
                      </p:childTnLst>
                    </p:cTn>
                  </p:par>
                  <p:par>
                    <p:cTn id="105" fill="hold" nodeType="clickPar">
                      <p:stCondLst>
                        <p:cond delay="indefinite"/>
                      </p:stCondLst>
                      <p:childTnLst>
                        <p:par>
                          <p:cTn id="106" fill="hold" nodeType="withGroup">
                            <p:stCondLst>
                              <p:cond delay="0"/>
                            </p:stCondLst>
                            <p:childTnLst>
                              <p:par>
                                <p:cTn id="107" presetID="5" presetClass="entr" presetSubtype="10" fill="hold" nodeType="clickEffect">
                                  <p:stCondLst>
                                    <p:cond delay="0"/>
                                  </p:stCondLst>
                                  <p:childTnLst>
                                    <p:set>
                                      <p:cBhvr>
                                        <p:cTn id="108" dur="1" fill="hold">
                                          <p:stCondLst>
                                            <p:cond delay="0"/>
                                          </p:stCondLst>
                                        </p:cTn>
                                        <p:tgtEl>
                                          <p:spTgt spid="2"/>
                                        </p:tgtEl>
                                        <p:attrNameLst>
                                          <p:attrName>style.visibility</p:attrName>
                                        </p:attrNameLst>
                                      </p:cBhvr>
                                      <p:to>
                                        <p:strVal val="visible"/>
                                      </p:to>
                                    </p:set>
                                    <p:animEffect transition="in" filter="checkerboard(across)">
                                      <p:cBhvr>
                                        <p:cTn id="10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3394" grpId="0" animBg="1" autoUpdateAnimBg="0"/>
      <p:bldP spid="613399" grpId="0" build="p" autoUpdateAnimBg="0" advAuto="0"/>
      <p:bldP spid="613400" grpId="0" build="p" autoUpdateAnimBg="0" advAuto="0"/>
      <p:bldP spid="613401" grpId="0" build="p" autoUpdateAnimBg="0" advAuto="0"/>
      <p:bldP spid="613402" grpId="0" build="p" autoUpdateAnimBg="0" advAuto="0"/>
      <p:bldP spid="613403" grpId="0" build="p" autoUpdateAnimBg="0" advAuto="0"/>
      <p:bldP spid="613405" grpId="0" build="p" autoUpdateAnimBg="0" advAuto="0"/>
      <p:bldP spid="613406" grpId="0" build="p" autoUpdateAnimBg="0" advAuto="0"/>
      <p:bldP spid="613408" grpId="0" build="p" autoUpdateAnimBg="0" advAuto="0"/>
      <p:bldP spid="16" grpId="0" animBg="1"/>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en-US" altLang="zh-CN"/>
              <a:t>54</a:t>
            </a:r>
            <a:endParaRPr lang="en-US"/>
          </a:p>
        </p:txBody>
      </p:sp>
      <p:sp>
        <p:nvSpPr>
          <p:cNvPr id="3" name="幻灯片编号占位符 2"/>
          <p:cNvSpPr>
            <a:spLocks noGrp="1"/>
          </p:cNvSpPr>
          <p:nvPr>
            <p:ph type="sldNum" sz="quarter" idx="12"/>
          </p:nvPr>
        </p:nvSpPr>
        <p:spPr/>
        <p:txBody>
          <a:bodyPr/>
          <a:lstStyle/>
          <a:p>
            <a:pPr>
              <a:defRPr/>
            </a:pPr>
            <a:fld id="{0CD5392D-E229-44C5-B6EC-F0B1F64DF678}" type="slidenum">
              <a:rPr lang="en-US" smtClean="0"/>
              <a:pPr>
                <a:defRPr/>
              </a:pPr>
              <a:t>3</a:t>
            </a:fld>
            <a:endParaRPr lang="en-US"/>
          </a:p>
        </p:txBody>
      </p:sp>
      <p:pic>
        <p:nvPicPr>
          <p:cNvPr id="4" name="图片 3" descr="屏幕快照 2019-02-26 下午11.08.24.png"/>
          <p:cNvPicPr>
            <a:picLocks noChangeAspect="1"/>
          </p:cNvPicPr>
          <p:nvPr/>
        </p:nvPicPr>
        <p:blipFill rotWithShape="1">
          <a:blip r:embed="rId2">
            <a:extLst>
              <a:ext uri="{28A0092B-C50C-407E-A947-70E740481C1C}">
                <a14:useLocalDpi xmlns:a14="http://schemas.microsoft.com/office/drawing/2010/main" val="0"/>
              </a:ext>
            </a:extLst>
          </a:blip>
          <a:srcRect l="26789" t="9463" r="13763" b="17590"/>
          <a:stretch/>
        </p:blipFill>
        <p:spPr>
          <a:xfrm>
            <a:off x="948634" y="958869"/>
            <a:ext cx="7068861" cy="5421021"/>
          </a:xfrm>
          <a:prstGeom prst="rect">
            <a:avLst/>
          </a:prstGeom>
        </p:spPr>
      </p:pic>
      <p:sp>
        <p:nvSpPr>
          <p:cNvPr id="6" name="文本框 5">
            <a:extLst>
              <a:ext uri="{FF2B5EF4-FFF2-40B4-BE49-F238E27FC236}">
                <a16:creationId xmlns:a16="http://schemas.microsoft.com/office/drawing/2014/main" id="{F5572FF6-DF6B-F999-D8C2-4E263897F7F6}"/>
              </a:ext>
            </a:extLst>
          </p:cNvPr>
          <p:cNvSpPr txBox="1"/>
          <p:nvPr/>
        </p:nvSpPr>
        <p:spPr>
          <a:xfrm>
            <a:off x="436949" y="1335226"/>
            <a:ext cx="1686780" cy="3346237"/>
          </a:xfrm>
          <a:prstGeom prst="rect">
            <a:avLst/>
          </a:prstGeom>
          <a:solidFill>
            <a:srgbClr val="FFFFFF"/>
          </a:solidFill>
        </p:spPr>
        <p:txBody>
          <a:bodyPr wrap="square" rtlCol="0">
            <a:spAutoFit/>
          </a:bodyPr>
          <a:lstStyle/>
          <a:p>
            <a:pPr>
              <a:lnSpc>
                <a:spcPct val="150000"/>
              </a:lnSpc>
            </a:pPr>
            <a:r>
              <a:rPr lang="zh-CN" altLang="en-US" b="1" dirty="0">
                <a:solidFill>
                  <a:srgbClr val="FF3300"/>
                </a:solidFill>
                <a:latin typeface="Tahoma" charset="0"/>
              </a:rPr>
              <a:t>什么是新物理？</a:t>
            </a:r>
            <a:endParaRPr lang="en-US" altLang="zh-CN" b="1" dirty="0">
              <a:solidFill>
                <a:srgbClr val="0000FF"/>
              </a:solidFill>
              <a:latin typeface="Tahoma" charset="0"/>
            </a:endParaRPr>
          </a:p>
          <a:p>
            <a:pPr>
              <a:lnSpc>
                <a:spcPct val="150000"/>
              </a:lnSpc>
            </a:pPr>
            <a:r>
              <a:rPr kumimoji="1" lang="zh-CN" altLang="en-US" b="1" dirty="0">
                <a:solidFill>
                  <a:srgbClr val="002060"/>
                </a:solidFill>
              </a:rPr>
              <a:t>超出标准模型的</a:t>
            </a:r>
            <a:r>
              <a:rPr kumimoji="1" lang="zh-CN" altLang="en-US" b="1" dirty="0">
                <a:solidFill>
                  <a:srgbClr val="0000FF"/>
                </a:solidFill>
              </a:rPr>
              <a:t>相互作用和新粒子</a:t>
            </a:r>
          </a:p>
        </p:txBody>
      </p:sp>
      <p:sp>
        <p:nvSpPr>
          <p:cNvPr id="7" name="矩形 4">
            <a:extLst>
              <a:ext uri="{FF2B5EF4-FFF2-40B4-BE49-F238E27FC236}">
                <a16:creationId xmlns:a16="http://schemas.microsoft.com/office/drawing/2014/main" id="{5256637D-25A1-EE1A-E56E-DF1082BFD604}"/>
              </a:ext>
            </a:extLst>
          </p:cNvPr>
          <p:cNvSpPr>
            <a:spLocks noChangeArrowheads="1"/>
          </p:cNvSpPr>
          <p:nvPr/>
        </p:nvSpPr>
        <p:spPr bwMode="auto">
          <a:xfrm>
            <a:off x="2327275" y="174625"/>
            <a:ext cx="4699000"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nSpc>
                <a:spcPts val="4763"/>
              </a:lnSpc>
            </a:pPr>
            <a:r>
              <a:rPr lang="zh-CN" altLang="en-US" sz="3200" b="1" dirty="0">
                <a:solidFill>
                  <a:srgbClr val="FF3300"/>
                </a:solidFill>
              </a:rPr>
              <a:t>目前为止宇宙的</a:t>
            </a:r>
            <a:r>
              <a:rPr lang="zh-CN" altLang="en-US" sz="3200" b="1" dirty="0">
                <a:solidFill>
                  <a:srgbClr val="0000FF"/>
                </a:solidFill>
              </a:rPr>
              <a:t>万物理论</a:t>
            </a:r>
            <a:endParaRPr lang="en-US" altLang="zh-CN" sz="3200" b="1" dirty="0">
              <a:solidFill>
                <a:srgbClr val="0000FF"/>
              </a:solidFill>
            </a:endParaRPr>
          </a:p>
        </p:txBody>
      </p:sp>
    </p:spTree>
    <p:extLst>
      <p:ext uri="{BB962C8B-B14F-4D97-AF65-F5344CB8AC3E}">
        <p14:creationId xmlns:p14="http://schemas.microsoft.com/office/powerpoint/2010/main" val="372761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checkerboard(across)">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checkerboard(across)">
                                      <p:cBhvr>
                                        <p:cTn id="1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691680" y="260648"/>
            <a:ext cx="4752528" cy="727720"/>
          </a:xfrm>
        </p:spPr>
        <p:txBody>
          <a:bodyPr/>
          <a:lstStyle/>
          <a:p>
            <a:pPr marL="0" indent="0">
              <a:buNone/>
            </a:pPr>
            <a:r>
              <a:rPr kumimoji="1" lang="en-US" altLang="zh-CN" b="1" dirty="0"/>
              <a:t>Elementary particles</a:t>
            </a:r>
            <a:endParaRPr kumimoji="1" lang="zh-CN" altLang="en-US" b="1" dirty="0"/>
          </a:p>
        </p:txBody>
      </p:sp>
      <p:sp>
        <p:nvSpPr>
          <p:cNvPr id="4" name="日期占位符 3"/>
          <p:cNvSpPr>
            <a:spLocks noGrp="1"/>
          </p:cNvSpPr>
          <p:nvPr>
            <p:ph type="dt" sz="half" idx="10"/>
          </p:nvPr>
        </p:nvSpPr>
        <p:spPr/>
        <p:txBody>
          <a:bodyPr/>
          <a:lstStyle/>
          <a:p>
            <a:pPr>
              <a:defRPr/>
            </a:pPr>
            <a:r>
              <a:rPr lang="en-US" altLang="zh-CN"/>
              <a:t>54</a:t>
            </a:r>
            <a:endParaRPr lang="zh-CN" altLang="en-US"/>
          </a:p>
        </p:txBody>
      </p:sp>
      <p:sp>
        <p:nvSpPr>
          <p:cNvPr id="5" name="幻灯片编号占位符 4"/>
          <p:cNvSpPr>
            <a:spLocks noGrp="1"/>
          </p:cNvSpPr>
          <p:nvPr>
            <p:ph type="sldNum" sz="quarter" idx="12"/>
          </p:nvPr>
        </p:nvSpPr>
        <p:spPr/>
        <p:txBody>
          <a:bodyPr/>
          <a:lstStyle/>
          <a:p>
            <a:pPr>
              <a:defRPr/>
            </a:pPr>
            <a:fld id="{807D8017-9AD3-3E47-8EF1-FFF0DDEE4A55}" type="slidenum">
              <a:rPr lang="zh-CN" altLang="en-US" smtClean="0"/>
              <a:pPr>
                <a:defRPr/>
              </a:pPr>
              <a:t>4</a:t>
            </a:fld>
            <a:endParaRPr lang="zh-CN" altLang="en-US" dirty="0"/>
          </a:p>
        </p:txBody>
      </p:sp>
      <p:sp>
        <p:nvSpPr>
          <p:cNvPr id="7" name="文本框 6"/>
          <p:cNvSpPr txBox="1"/>
          <p:nvPr/>
        </p:nvSpPr>
        <p:spPr>
          <a:xfrm>
            <a:off x="436948" y="1335227"/>
            <a:ext cx="2808312" cy="4823565"/>
          </a:xfrm>
          <a:prstGeom prst="rect">
            <a:avLst/>
          </a:prstGeom>
          <a:solidFill>
            <a:srgbClr val="FFFFFF"/>
          </a:solidFill>
        </p:spPr>
        <p:txBody>
          <a:bodyPr wrap="square" rtlCol="0">
            <a:spAutoFit/>
          </a:bodyPr>
          <a:lstStyle/>
          <a:p>
            <a:r>
              <a:rPr kumimoji="1" lang="en-US" altLang="zh-CN" b="1" dirty="0">
                <a:solidFill>
                  <a:srgbClr val="0000FF"/>
                </a:solidFill>
              </a:rPr>
              <a:t>Complete?</a:t>
            </a:r>
          </a:p>
          <a:p>
            <a:pPr eaLnBrk="0" hangingPunct="0">
              <a:lnSpc>
                <a:spcPct val="150000"/>
              </a:lnSpc>
            </a:pPr>
            <a:r>
              <a:rPr kumimoji="0" lang="zh-CN" altLang="en-US" b="1" dirty="0">
                <a:solidFill>
                  <a:srgbClr val="0000FF"/>
                </a:solidFill>
                <a:latin typeface="Comic Sans MS" charset="0"/>
                <a:ea typeface="新宋体" charset="0"/>
                <a:cs typeface="新宋体" charset="0"/>
                <a:sym typeface="Symbol" charset="0"/>
              </a:rPr>
              <a:t>费米子</a:t>
            </a:r>
            <a:r>
              <a:rPr kumimoji="0" lang="zh-CN" altLang="en-US" b="1" dirty="0">
                <a:solidFill>
                  <a:srgbClr val="0000FF"/>
                </a:solidFill>
                <a:latin typeface="Comic Sans MS" charset="0"/>
                <a:ea typeface="新宋体" charset="0"/>
                <a:cs typeface="新宋体" charset="0"/>
              </a:rPr>
              <a:t>为什么有三代？</a:t>
            </a:r>
          </a:p>
          <a:p>
            <a:pPr eaLnBrk="0" hangingPunct="0">
              <a:lnSpc>
                <a:spcPct val="150000"/>
              </a:lnSpc>
            </a:pPr>
            <a:r>
              <a:rPr kumimoji="0" lang="zh-CN" altLang="en-US" b="1" dirty="0">
                <a:latin typeface="Comic Sans MS" charset="0"/>
                <a:ea typeface="新宋体" charset="0"/>
                <a:cs typeface="新宋体" charset="0"/>
              </a:rPr>
              <a:t>质量的起源？</a:t>
            </a:r>
            <a:endParaRPr kumimoji="0" lang="en-US" altLang="zh-CN" b="1" dirty="0">
              <a:latin typeface="Comic Sans MS" charset="0"/>
              <a:ea typeface="新宋体" charset="0"/>
              <a:cs typeface="新宋体" charset="0"/>
            </a:endParaRPr>
          </a:p>
          <a:p>
            <a:pPr eaLnBrk="0" hangingPunct="0">
              <a:lnSpc>
                <a:spcPct val="150000"/>
              </a:lnSpc>
            </a:pPr>
            <a:r>
              <a:rPr kumimoji="0" lang="zh-CN" altLang="en-US" b="1" dirty="0">
                <a:latin typeface="Comic Sans MS" charset="0"/>
                <a:ea typeface="新宋体" charset="0"/>
                <a:cs typeface="新宋体" charset="0"/>
              </a:rPr>
              <a:t>中微子振荡 </a:t>
            </a:r>
            <a:r>
              <a:rPr kumimoji="0" lang="zh-CN" altLang="en-US" b="1" dirty="0">
                <a:ea typeface="新宋体" charset="0"/>
                <a:cs typeface="新宋体" charset="0"/>
              </a:rPr>
              <a:t> </a:t>
            </a:r>
          </a:p>
          <a:p>
            <a:pPr eaLnBrk="0" hangingPunct="0">
              <a:lnSpc>
                <a:spcPct val="150000"/>
              </a:lnSpc>
            </a:pPr>
            <a:r>
              <a:rPr kumimoji="0" lang="zh-CN" altLang="en-US" b="1" dirty="0">
                <a:solidFill>
                  <a:srgbClr val="0000FF"/>
                </a:solidFill>
                <a:latin typeface="Comic Sans MS" charset="0"/>
                <a:ea typeface="新宋体" charset="0"/>
                <a:cs typeface="新宋体" charset="0"/>
              </a:rPr>
              <a:t>反物质、暗物质的疑问</a:t>
            </a:r>
            <a:endParaRPr kumimoji="0" lang="en-US" altLang="zh-CN" b="1" dirty="0">
              <a:solidFill>
                <a:srgbClr val="0000FF"/>
              </a:solidFill>
              <a:latin typeface="Comic Sans MS" charset="0"/>
              <a:ea typeface="新宋体" charset="0"/>
              <a:cs typeface="新宋体" charset="0"/>
            </a:endParaRPr>
          </a:p>
          <a:p>
            <a:pPr eaLnBrk="0" hangingPunct="0">
              <a:lnSpc>
                <a:spcPct val="150000"/>
              </a:lnSpc>
            </a:pPr>
            <a:r>
              <a:rPr kumimoji="0" lang="en-US" altLang="zh-CN" b="1" dirty="0">
                <a:solidFill>
                  <a:srgbClr val="0000FF"/>
                </a:solidFill>
                <a:latin typeface="Times New Roman" panose="02020603050405020304" pitchFamily="18" charset="0"/>
                <a:ea typeface="新宋体" charset="0"/>
                <a:cs typeface="Times New Roman" panose="02020603050405020304" pitchFamily="18" charset="0"/>
              </a:rPr>
              <a:t>CP</a:t>
            </a:r>
            <a:r>
              <a:rPr kumimoji="0" lang="zh-CN" altLang="en-US" b="1" dirty="0">
                <a:solidFill>
                  <a:srgbClr val="0000FF"/>
                </a:solidFill>
                <a:latin typeface="Times New Roman" panose="02020603050405020304" pitchFamily="18" charset="0"/>
                <a:ea typeface="新宋体" charset="0"/>
                <a:cs typeface="Times New Roman" panose="02020603050405020304" pitchFamily="18" charset="0"/>
              </a:rPr>
              <a:t>起源</a:t>
            </a:r>
            <a:r>
              <a:rPr kumimoji="0" lang="zh-CN" altLang="en-US" b="1" dirty="0">
                <a:latin typeface="Times New Roman" panose="02020603050405020304" pitchFamily="18" charset="0"/>
                <a:ea typeface="新宋体" charset="0"/>
                <a:cs typeface="Times New Roman" panose="02020603050405020304" pitchFamily="18" charset="0"/>
              </a:rPr>
              <a:t>？ </a:t>
            </a:r>
            <a:endParaRPr kumimoji="0" lang="en-US" altLang="zh-CN" b="1" dirty="0">
              <a:latin typeface="Times New Roman" panose="02020603050405020304" pitchFamily="18" charset="0"/>
              <a:ea typeface="新宋体" charset="0"/>
              <a:cs typeface="Times New Roman" panose="02020603050405020304" pitchFamily="18" charset="0"/>
            </a:endParaRPr>
          </a:p>
          <a:p>
            <a:pPr eaLnBrk="0" hangingPunct="0">
              <a:lnSpc>
                <a:spcPct val="150000"/>
              </a:lnSpc>
            </a:pPr>
            <a:r>
              <a:rPr kumimoji="0" lang="en-US" altLang="zh-CN" b="1" dirty="0">
                <a:ea typeface="新宋体" charset="0"/>
                <a:cs typeface="新宋体" charset="0"/>
              </a:rPr>
              <a:t>Higgs</a:t>
            </a:r>
            <a:r>
              <a:rPr kumimoji="0" lang="zh-CN" altLang="en-US" b="1" dirty="0">
                <a:ea typeface="新宋体" charset="0"/>
                <a:cs typeface="新宋体" charset="0"/>
              </a:rPr>
              <a:t>势稳定性</a:t>
            </a:r>
            <a:r>
              <a:rPr kumimoji="0" lang="en-US" altLang="zh-CN" b="1" dirty="0">
                <a:ea typeface="新宋体" charset="0"/>
                <a:cs typeface="新宋体" charset="0"/>
              </a:rPr>
              <a:t>  …</a:t>
            </a:r>
            <a:endParaRPr kumimoji="1" lang="zh-CN" altLang="en-US" b="1" dirty="0">
              <a:solidFill>
                <a:srgbClr val="0000FF"/>
              </a:solidFill>
            </a:endParaRPr>
          </a:p>
        </p:txBody>
      </p:sp>
      <p:pic>
        <p:nvPicPr>
          <p:cNvPr id="2" name="图片 1" descr="未命名.png">
            <a:extLst>
              <a:ext uri="{FF2B5EF4-FFF2-40B4-BE49-F238E27FC236}">
                <a16:creationId xmlns:a16="http://schemas.microsoft.com/office/drawing/2014/main" id="{6DB74BF2-9150-2AE1-588F-7181AC252F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5897" y="1231050"/>
            <a:ext cx="5537482" cy="4145546"/>
          </a:xfrm>
          <a:prstGeom prst="rect">
            <a:avLst/>
          </a:prstGeom>
        </p:spPr>
      </p:pic>
      <p:sp>
        <p:nvSpPr>
          <p:cNvPr id="6" name="文本框 1">
            <a:extLst>
              <a:ext uri="{FF2B5EF4-FFF2-40B4-BE49-F238E27FC236}">
                <a16:creationId xmlns:a16="http://schemas.microsoft.com/office/drawing/2014/main" id="{53883003-A401-2BEF-1BFD-CDB9DCE6C9B8}"/>
              </a:ext>
            </a:extLst>
          </p:cNvPr>
          <p:cNvSpPr txBox="1">
            <a:spLocks noChangeArrowheads="1"/>
          </p:cNvSpPr>
          <p:nvPr/>
        </p:nvSpPr>
        <p:spPr bwMode="auto">
          <a:xfrm>
            <a:off x="6012160" y="5815455"/>
            <a:ext cx="2304256" cy="46166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en-US" altLang="zh-CN" b="1" dirty="0">
                <a:solidFill>
                  <a:srgbClr val="FF0000"/>
                </a:solidFill>
              </a:rPr>
              <a:t>17</a:t>
            </a:r>
            <a:r>
              <a:rPr lang="zh-CN" altLang="en-US" b="1" dirty="0">
                <a:solidFill>
                  <a:srgbClr val="FF0000"/>
                </a:solidFill>
              </a:rPr>
              <a:t>个基本粒子</a:t>
            </a:r>
          </a:p>
        </p:txBody>
      </p:sp>
    </p:spTree>
    <p:extLst>
      <p:ext uri="{BB962C8B-B14F-4D97-AF65-F5344CB8AC3E}">
        <p14:creationId xmlns:p14="http://schemas.microsoft.com/office/powerpoint/2010/main" val="1680186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
                                        <p:tgtEl>
                                          <p:spTgt spid="6"/>
                                        </p:tgtEl>
                                      </p:cBhvr>
                                    </p:animEffect>
                                    <p:anim calcmode="lin" valueType="num">
                                      <p:cBhvr>
                                        <p:cTn id="8" dur="400" fill="hold"/>
                                        <p:tgtEl>
                                          <p:spTgt spid="6"/>
                                        </p:tgtEl>
                                        <p:attrNameLst>
                                          <p:attrName>ppt_x</p:attrName>
                                        </p:attrNameLst>
                                      </p:cBhvr>
                                      <p:tavLst>
                                        <p:tav tm="0">
                                          <p:val>
                                            <p:strVal val="#ppt_x"/>
                                          </p:val>
                                        </p:tav>
                                        <p:tav tm="100000">
                                          <p:val>
                                            <p:strVal val="#ppt_x"/>
                                          </p:val>
                                        </p:tav>
                                      </p:tavLst>
                                    </p:anim>
                                    <p:anim calcmode="lin" valueType="num">
                                      <p:cBhvr>
                                        <p:cTn id="9" dur="400" fill="hold"/>
                                        <p:tgtEl>
                                          <p:spTgt spid="6"/>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6"/>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6"/>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nodeType="clickEffect">
                                  <p:stCondLst>
                                    <p:cond delay="0"/>
                                  </p:stCondLst>
                                  <p:childTnLst>
                                    <p:set>
                                      <p:cBhvr>
                                        <p:cTn id="15" dur="1" fill="hold">
                                          <p:stCondLst>
                                            <p:cond delay="0"/>
                                          </p:stCondLst>
                                        </p:cTn>
                                        <p:tgtEl>
                                          <p:spTgt spid="7">
                                            <p:txEl>
                                              <p:pRg st="0" end="0"/>
                                            </p:txEl>
                                          </p:spTgt>
                                        </p:tgtEl>
                                        <p:attrNameLst>
                                          <p:attrName>style.visibility</p:attrName>
                                        </p:attrNameLst>
                                      </p:cBhvr>
                                      <p:to>
                                        <p:strVal val="visible"/>
                                      </p:to>
                                    </p:set>
                                    <p:animEffect transition="in" filter="checkerboard(across)">
                                      <p:cBhvr>
                                        <p:cTn id="16" dur="500"/>
                                        <p:tgtEl>
                                          <p:spTgt spid="7">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Effect transition="in" filter="checkerboard(across)">
                                      <p:cBhvr>
                                        <p:cTn id="21" dur="500"/>
                                        <p:tgtEl>
                                          <p:spTgt spid="7">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nodeType="clickEffect">
                                  <p:stCondLst>
                                    <p:cond delay="0"/>
                                  </p:stCondLst>
                                  <p:childTnLst>
                                    <p:set>
                                      <p:cBhvr>
                                        <p:cTn id="25" dur="1" fill="hold">
                                          <p:stCondLst>
                                            <p:cond delay="0"/>
                                          </p:stCondLst>
                                        </p:cTn>
                                        <p:tgtEl>
                                          <p:spTgt spid="7">
                                            <p:txEl>
                                              <p:pRg st="2" end="2"/>
                                            </p:txEl>
                                          </p:spTgt>
                                        </p:tgtEl>
                                        <p:attrNameLst>
                                          <p:attrName>style.visibility</p:attrName>
                                        </p:attrNameLst>
                                      </p:cBhvr>
                                      <p:to>
                                        <p:strVal val="visible"/>
                                      </p:to>
                                    </p:set>
                                    <p:animEffect transition="in" filter="checkerboard(across)">
                                      <p:cBhvr>
                                        <p:cTn id="26" dur="500"/>
                                        <p:tgtEl>
                                          <p:spTgt spid="7">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nodeType="clickEffect">
                                  <p:stCondLst>
                                    <p:cond delay="0"/>
                                  </p:stCondLst>
                                  <p:childTnLst>
                                    <p:set>
                                      <p:cBhvr>
                                        <p:cTn id="30" dur="1" fill="hold">
                                          <p:stCondLst>
                                            <p:cond delay="0"/>
                                          </p:stCondLst>
                                        </p:cTn>
                                        <p:tgtEl>
                                          <p:spTgt spid="7">
                                            <p:txEl>
                                              <p:pRg st="3" end="3"/>
                                            </p:txEl>
                                          </p:spTgt>
                                        </p:tgtEl>
                                        <p:attrNameLst>
                                          <p:attrName>style.visibility</p:attrName>
                                        </p:attrNameLst>
                                      </p:cBhvr>
                                      <p:to>
                                        <p:strVal val="visible"/>
                                      </p:to>
                                    </p:set>
                                    <p:animEffect transition="in" filter="checkerboard(across)">
                                      <p:cBhvr>
                                        <p:cTn id="31" dur="500"/>
                                        <p:tgtEl>
                                          <p:spTgt spid="7">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 presetClass="entr" presetSubtype="10" fill="hold" nodeType="clickEffect">
                                  <p:stCondLst>
                                    <p:cond delay="0"/>
                                  </p:stCondLst>
                                  <p:childTnLst>
                                    <p:set>
                                      <p:cBhvr>
                                        <p:cTn id="35" dur="1" fill="hold">
                                          <p:stCondLst>
                                            <p:cond delay="0"/>
                                          </p:stCondLst>
                                        </p:cTn>
                                        <p:tgtEl>
                                          <p:spTgt spid="7">
                                            <p:txEl>
                                              <p:pRg st="4" end="4"/>
                                            </p:txEl>
                                          </p:spTgt>
                                        </p:tgtEl>
                                        <p:attrNameLst>
                                          <p:attrName>style.visibility</p:attrName>
                                        </p:attrNameLst>
                                      </p:cBhvr>
                                      <p:to>
                                        <p:strVal val="visible"/>
                                      </p:to>
                                    </p:set>
                                    <p:animEffect transition="in" filter="checkerboard(across)">
                                      <p:cBhvr>
                                        <p:cTn id="36" dur="500"/>
                                        <p:tgtEl>
                                          <p:spTgt spid="7">
                                            <p:txEl>
                                              <p:pRg st="4" end="4"/>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 presetClass="entr" presetSubtype="10" fill="hold" nodeType="clickEffect">
                                  <p:stCondLst>
                                    <p:cond delay="0"/>
                                  </p:stCondLst>
                                  <p:childTnLst>
                                    <p:set>
                                      <p:cBhvr>
                                        <p:cTn id="40" dur="1" fill="hold">
                                          <p:stCondLst>
                                            <p:cond delay="0"/>
                                          </p:stCondLst>
                                        </p:cTn>
                                        <p:tgtEl>
                                          <p:spTgt spid="7">
                                            <p:txEl>
                                              <p:pRg st="5" end="5"/>
                                            </p:txEl>
                                          </p:spTgt>
                                        </p:tgtEl>
                                        <p:attrNameLst>
                                          <p:attrName>style.visibility</p:attrName>
                                        </p:attrNameLst>
                                      </p:cBhvr>
                                      <p:to>
                                        <p:strVal val="visible"/>
                                      </p:to>
                                    </p:set>
                                    <p:animEffect transition="in" filter="checkerboard(across)">
                                      <p:cBhvr>
                                        <p:cTn id="41" dur="500"/>
                                        <p:tgtEl>
                                          <p:spTgt spid="7">
                                            <p:txEl>
                                              <p:pRg st="5" end="5"/>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5" presetClass="entr" presetSubtype="10" fill="hold" nodeType="clickEffect">
                                  <p:stCondLst>
                                    <p:cond delay="0"/>
                                  </p:stCondLst>
                                  <p:childTnLst>
                                    <p:set>
                                      <p:cBhvr>
                                        <p:cTn id="45" dur="1" fill="hold">
                                          <p:stCondLst>
                                            <p:cond delay="0"/>
                                          </p:stCondLst>
                                        </p:cTn>
                                        <p:tgtEl>
                                          <p:spTgt spid="7">
                                            <p:txEl>
                                              <p:pRg st="6" end="6"/>
                                            </p:txEl>
                                          </p:spTgt>
                                        </p:tgtEl>
                                        <p:attrNameLst>
                                          <p:attrName>style.visibility</p:attrName>
                                        </p:attrNameLst>
                                      </p:cBhvr>
                                      <p:to>
                                        <p:strVal val="visible"/>
                                      </p:to>
                                    </p:set>
                                    <p:animEffect transition="in" filter="checkerboard(across)">
                                      <p:cBhvr>
                                        <p:cTn id="46"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39658A2-A7D4-53EB-521B-934BB578DF6F}"/>
              </a:ext>
            </a:extLst>
          </p:cNvPr>
          <p:cNvSpPr>
            <a:spLocks noGrp="1"/>
          </p:cNvSpPr>
          <p:nvPr>
            <p:ph type="title"/>
          </p:nvPr>
        </p:nvSpPr>
        <p:spPr>
          <a:xfrm>
            <a:off x="1427137" y="457200"/>
            <a:ext cx="7396311" cy="939800"/>
          </a:xfrm>
        </p:spPr>
        <p:txBody>
          <a:bodyPr/>
          <a:lstStyle/>
          <a:p>
            <a:r>
              <a:rPr lang="zh-CN" altLang="en-US" sz="3200" dirty="0">
                <a:effectLst/>
                <a:latin typeface="+mn-ea"/>
                <a:ea typeface="+mn-ea"/>
              </a:rPr>
              <a:t>双希格斯二重态模型</a:t>
            </a:r>
            <a:r>
              <a:rPr lang="en-US" altLang="zh-CN" sz="3200" dirty="0">
                <a:effectLst/>
                <a:latin typeface="+mn-ea"/>
                <a:ea typeface="+mn-ea"/>
              </a:rPr>
              <a:t>—</a:t>
            </a:r>
            <a:r>
              <a:rPr lang="zh-CN" altLang="en-US" sz="3200" dirty="0">
                <a:effectLst/>
                <a:latin typeface="+mn-ea"/>
                <a:ea typeface="+mn-ea"/>
              </a:rPr>
              <a:t>最简单的新物理</a:t>
            </a:r>
            <a:endParaRPr kumimoji="1" lang="zh-CN" altLang="en-US" sz="3200" dirty="0">
              <a:latin typeface="+mn-ea"/>
              <a:ea typeface="+mn-ea"/>
            </a:endParaRPr>
          </a:p>
        </p:txBody>
      </p:sp>
      <p:sp>
        <p:nvSpPr>
          <p:cNvPr id="3" name="内容占位符 2">
            <a:extLst>
              <a:ext uri="{FF2B5EF4-FFF2-40B4-BE49-F238E27FC236}">
                <a16:creationId xmlns:a16="http://schemas.microsoft.com/office/drawing/2014/main" id="{3BEA7999-95FF-C02D-D07D-BB3AC05EA89B}"/>
              </a:ext>
            </a:extLst>
          </p:cNvPr>
          <p:cNvSpPr>
            <a:spLocks noGrp="1"/>
          </p:cNvSpPr>
          <p:nvPr>
            <p:ph idx="1"/>
          </p:nvPr>
        </p:nvSpPr>
        <p:spPr/>
        <p:txBody>
          <a:bodyPr/>
          <a:lstStyle/>
          <a:p>
            <a:pPr>
              <a:lnSpc>
                <a:spcPct val="150000"/>
              </a:lnSpc>
              <a:buFont typeface="Arial" panose="020B0604020202020204" pitchFamily="34" charset="0"/>
              <a:buChar char="•"/>
            </a:pPr>
            <a:r>
              <a:rPr lang="zh-CN" altLang="en-US" sz="2400" b="1" dirty="0">
                <a:effectLst/>
                <a:latin typeface="SimSun" panose="02010600030101010101" pitchFamily="2" charset="-122"/>
                <a:ea typeface="SimSun" panose="02010600030101010101" pitchFamily="2" charset="-122"/>
              </a:rPr>
              <a:t>模型</a:t>
            </a:r>
            <a:r>
              <a:rPr lang="en-US" altLang="zh-CN" sz="2400" b="1" dirty="0">
                <a:effectLst/>
                <a:latin typeface="CMR12"/>
              </a:rPr>
              <a:t>1</a:t>
            </a:r>
            <a:r>
              <a:rPr lang="en-US" altLang="zh-CN" sz="2400" b="1" dirty="0">
                <a:effectLst/>
                <a:latin typeface="SimSun" panose="02010600030101010101" pitchFamily="2" charset="-122"/>
                <a:ea typeface="SimSun" panose="02010600030101010101" pitchFamily="2" charset="-122"/>
              </a:rPr>
              <a:t>:</a:t>
            </a:r>
            <a:r>
              <a:rPr lang="zh-CN" altLang="en-US" sz="2400" b="1" dirty="0">
                <a:effectLst/>
                <a:latin typeface="SimSun" panose="02010600030101010101" pitchFamily="2" charset="-122"/>
                <a:ea typeface="SimSun" panose="02010600030101010101" pitchFamily="2" charset="-122"/>
              </a:rPr>
              <a:t> 所有费米子只与一个希格斯二重态耦合，与第二个二重态不耦合</a:t>
            </a:r>
            <a:r>
              <a:rPr lang="en-US" altLang="zh-CN" sz="2400" b="1" dirty="0">
                <a:effectLst/>
                <a:latin typeface="SimSun" panose="02010600030101010101" pitchFamily="2" charset="-122"/>
                <a:ea typeface="SimSun" panose="02010600030101010101" pitchFamily="2" charset="-122"/>
              </a:rPr>
              <a:t>; </a:t>
            </a:r>
            <a:endParaRPr lang="zh-CN" altLang="en-US" sz="2400" b="1" dirty="0">
              <a:effectLst/>
              <a:latin typeface="CMSY10"/>
            </a:endParaRPr>
          </a:p>
          <a:p>
            <a:pPr>
              <a:lnSpc>
                <a:spcPct val="150000"/>
              </a:lnSpc>
              <a:buFont typeface="Arial" panose="020B0604020202020204" pitchFamily="34" charset="0"/>
              <a:buChar char="•"/>
            </a:pPr>
            <a:r>
              <a:rPr lang="zh-CN" altLang="en-US" sz="2400" b="1" dirty="0">
                <a:solidFill>
                  <a:srgbClr val="0070C0"/>
                </a:solidFill>
                <a:effectLst/>
                <a:latin typeface="SimSun" panose="02010600030101010101" pitchFamily="2" charset="-122"/>
                <a:ea typeface="SimSun" panose="02010600030101010101" pitchFamily="2" charset="-122"/>
              </a:rPr>
              <a:t>模型</a:t>
            </a:r>
            <a:r>
              <a:rPr lang="en-US" altLang="zh-CN" sz="2400" b="1" dirty="0">
                <a:solidFill>
                  <a:srgbClr val="0070C0"/>
                </a:solidFill>
                <a:effectLst/>
                <a:latin typeface="CMR12"/>
              </a:rPr>
              <a:t>2</a:t>
            </a:r>
            <a:r>
              <a:rPr lang="en-US" altLang="zh-CN" sz="2400" b="1" dirty="0">
                <a:solidFill>
                  <a:srgbClr val="0070C0"/>
                </a:solidFill>
                <a:effectLst/>
                <a:latin typeface="SimSun" panose="02010600030101010101" pitchFamily="2" charset="-122"/>
                <a:ea typeface="SimSun" panose="02010600030101010101" pitchFamily="2" charset="-122"/>
              </a:rPr>
              <a:t>:</a:t>
            </a:r>
            <a:r>
              <a:rPr lang="zh-CN" altLang="en-US" sz="2400" b="1" dirty="0">
                <a:solidFill>
                  <a:srgbClr val="0070C0"/>
                </a:solidFill>
                <a:effectLst/>
                <a:latin typeface="SimSun" panose="02010600030101010101" pitchFamily="2" charset="-122"/>
                <a:ea typeface="SimSun" panose="02010600030101010101" pitchFamily="2" charset="-122"/>
              </a:rPr>
              <a:t> 第一个希格斯二重态只跟上夸克和中微子耦合，第二个希格斯二重态只跟下夸克和带电轻子耦合。 </a:t>
            </a:r>
            <a:endParaRPr lang="en-US" altLang="zh-CN" sz="2400" b="1" dirty="0">
              <a:solidFill>
                <a:srgbClr val="0070C0"/>
              </a:solidFill>
              <a:effectLst/>
              <a:latin typeface="SimSun" panose="02010600030101010101" pitchFamily="2" charset="-122"/>
              <a:ea typeface="SimSun" panose="02010600030101010101" pitchFamily="2" charset="-122"/>
            </a:endParaRPr>
          </a:p>
          <a:p>
            <a:pPr>
              <a:lnSpc>
                <a:spcPct val="150000"/>
              </a:lnSpc>
              <a:buFont typeface="Arial" panose="020B0604020202020204" pitchFamily="34" charset="0"/>
              <a:buChar char="•"/>
            </a:pPr>
            <a:r>
              <a:rPr lang="es-ES" altLang="zh-CN" sz="2400" b="1" dirty="0">
                <a:effectLst/>
                <a:latin typeface="CMMI12"/>
              </a:rPr>
              <a:t>M</a:t>
            </a:r>
            <a:r>
              <a:rPr lang="es-ES" altLang="zh-CN" sz="2400" b="1" baseline="-25000" dirty="0">
                <a:effectLst/>
                <a:latin typeface="CMMI8"/>
              </a:rPr>
              <a:t>H</a:t>
            </a:r>
            <a:r>
              <a:rPr lang="es-ES" altLang="zh-CN" sz="2400" b="1" baseline="-25000" dirty="0">
                <a:effectLst/>
                <a:latin typeface="CMSY6"/>
              </a:rPr>
              <a:t>±</a:t>
            </a:r>
            <a:r>
              <a:rPr lang="es-ES" altLang="zh-CN" sz="2400" b="1" dirty="0">
                <a:effectLst/>
                <a:latin typeface="CMSY6"/>
              </a:rPr>
              <a:t> </a:t>
            </a:r>
            <a:r>
              <a:rPr lang="es-ES" altLang="zh-CN" sz="2400" b="1" dirty="0">
                <a:effectLst/>
                <a:latin typeface="CMMI12"/>
              </a:rPr>
              <a:t>&gt; </a:t>
            </a:r>
            <a:r>
              <a:rPr lang="es-ES" altLang="zh-CN" sz="2400" b="1" dirty="0">
                <a:effectLst/>
                <a:latin typeface="CMR12"/>
              </a:rPr>
              <a:t>181GeV</a:t>
            </a:r>
            <a:r>
              <a:rPr lang="zh-CN" altLang="en-US" sz="2400" b="1" dirty="0">
                <a:effectLst/>
                <a:latin typeface="CMR12"/>
              </a:rPr>
              <a:t> </a:t>
            </a:r>
            <a:r>
              <a:rPr lang="es-ES" altLang="zh-CN" sz="2400" b="1" dirty="0">
                <a:effectLst/>
                <a:latin typeface="CMR12"/>
              </a:rPr>
              <a:t>(tan </a:t>
            </a:r>
            <a:r>
              <a:rPr lang="el-GR" altLang="zh-CN" sz="2400" b="1" dirty="0">
                <a:effectLst/>
                <a:latin typeface="CMMI12"/>
              </a:rPr>
              <a:t>β </a:t>
            </a:r>
            <a:r>
              <a:rPr lang="el-GR" altLang="zh-CN" sz="2400" b="1" dirty="0">
                <a:effectLst/>
                <a:latin typeface="CMR12"/>
              </a:rPr>
              <a:t>= 10)</a:t>
            </a:r>
            <a:r>
              <a:rPr lang="el-GR" altLang="zh-CN" sz="2400" b="1" dirty="0">
                <a:effectLst/>
                <a:latin typeface="CMMI12"/>
              </a:rPr>
              <a:t>, </a:t>
            </a:r>
            <a:r>
              <a:rPr lang="zh-CN" altLang="en-US" sz="2400" b="1" dirty="0">
                <a:effectLst/>
                <a:latin typeface="CMMI12"/>
              </a:rPr>
              <a:t>  </a:t>
            </a:r>
            <a:r>
              <a:rPr lang="es-ES" altLang="zh-CN" sz="2400" b="1" dirty="0">
                <a:effectLst/>
                <a:latin typeface="CMMI12"/>
              </a:rPr>
              <a:t>M</a:t>
            </a:r>
            <a:r>
              <a:rPr lang="es-ES" altLang="zh-CN" sz="2400" b="1" baseline="-25000" dirty="0">
                <a:effectLst/>
                <a:latin typeface="CMMI8"/>
              </a:rPr>
              <a:t>H</a:t>
            </a:r>
            <a:r>
              <a:rPr lang="es-ES" altLang="zh-CN" sz="2400" b="1" baseline="-25000" dirty="0">
                <a:effectLst/>
                <a:latin typeface="CMSY6"/>
              </a:rPr>
              <a:t>±</a:t>
            </a:r>
            <a:r>
              <a:rPr lang="es-ES" altLang="zh-CN" sz="2400" b="1" dirty="0">
                <a:effectLst/>
                <a:latin typeface="CMSY6"/>
              </a:rPr>
              <a:t> </a:t>
            </a:r>
            <a:r>
              <a:rPr lang="es-ES" altLang="zh-CN" sz="2400" b="1" dirty="0">
                <a:effectLst/>
                <a:latin typeface="CMMI12"/>
              </a:rPr>
              <a:t>&gt; </a:t>
            </a:r>
            <a:r>
              <a:rPr lang="es-ES" altLang="zh-CN" sz="2400" b="1" dirty="0">
                <a:effectLst/>
                <a:latin typeface="CMR12"/>
              </a:rPr>
              <a:t>1103GeV</a:t>
            </a:r>
            <a:r>
              <a:rPr lang="zh-CN" altLang="en-US" sz="2400" b="1" dirty="0">
                <a:effectLst/>
                <a:latin typeface="CMR12"/>
              </a:rPr>
              <a:t> </a:t>
            </a:r>
            <a:r>
              <a:rPr lang="es-ES" altLang="zh-CN" sz="2400" b="1" dirty="0">
                <a:effectLst/>
                <a:latin typeface="CMR12"/>
              </a:rPr>
              <a:t>(tan </a:t>
            </a:r>
            <a:r>
              <a:rPr lang="el-GR" altLang="zh-CN" sz="2400" b="1" dirty="0">
                <a:effectLst/>
                <a:latin typeface="CMMI12"/>
              </a:rPr>
              <a:t>β </a:t>
            </a:r>
            <a:r>
              <a:rPr lang="el-GR" altLang="zh-CN" sz="2400" b="1" dirty="0">
                <a:effectLst/>
                <a:latin typeface="CMR12"/>
              </a:rPr>
              <a:t>= 60)</a:t>
            </a:r>
            <a:r>
              <a:rPr lang="el-GR" altLang="zh-CN" sz="2400" b="1" dirty="0">
                <a:effectLst/>
                <a:latin typeface="CMMI12"/>
              </a:rPr>
              <a:t>. </a:t>
            </a:r>
            <a:endParaRPr lang="en-US" altLang="zh-CN" sz="2400" b="1" dirty="0"/>
          </a:p>
          <a:p>
            <a:pPr>
              <a:lnSpc>
                <a:spcPct val="150000"/>
              </a:lnSpc>
              <a:buFont typeface="Arial" panose="020B0604020202020204" pitchFamily="34" charset="0"/>
              <a:buChar char="•"/>
            </a:pPr>
            <a:r>
              <a:rPr lang="es-ES" altLang="zh-CN" sz="2400" b="1" dirty="0">
                <a:effectLst/>
                <a:latin typeface="CMMI12"/>
              </a:rPr>
              <a:t>M</a:t>
            </a:r>
            <a:r>
              <a:rPr lang="es-ES" altLang="zh-CN" sz="2400" b="1" baseline="-25000" dirty="0">
                <a:effectLst/>
                <a:latin typeface="CMMI8"/>
              </a:rPr>
              <a:t>H</a:t>
            </a:r>
            <a:r>
              <a:rPr lang="es-ES" altLang="zh-CN" sz="2400" b="1" baseline="-25000" dirty="0">
                <a:effectLst/>
                <a:latin typeface="CMR6"/>
              </a:rPr>
              <a:t>0</a:t>
            </a:r>
            <a:r>
              <a:rPr lang="es-ES" altLang="zh-CN" sz="2400" b="1" dirty="0">
                <a:effectLst/>
                <a:latin typeface="CMR6"/>
              </a:rPr>
              <a:t> </a:t>
            </a:r>
            <a:r>
              <a:rPr lang="es-ES" altLang="zh-CN" sz="2400" b="1" dirty="0">
                <a:effectLst/>
                <a:latin typeface="CMMI12"/>
              </a:rPr>
              <a:t>&gt; </a:t>
            </a:r>
            <a:r>
              <a:rPr lang="es-ES" altLang="zh-CN" sz="2400" b="1" dirty="0">
                <a:effectLst/>
                <a:latin typeface="CMR12"/>
              </a:rPr>
              <a:t>389GeV</a:t>
            </a:r>
            <a:r>
              <a:rPr lang="zh-CN" altLang="en-US" sz="2400" b="1" dirty="0">
                <a:effectLst/>
                <a:latin typeface="CMR12"/>
              </a:rPr>
              <a:t> </a:t>
            </a:r>
            <a:r>
              <a:rPr lang="es-ES" altLang="zh-CN" sz="2400" b="1" dirty="0">
                <a:effectLst/>
                <a:latin typeface="CMR12"/>
              </a:rPr>
              <a:t>(tan </a:t>
            </a:r>
            <a:r>
              <a:rPr lang="el-GR" altLang="zh-CN" sz="2400" b="1" dirty="0">
                <a:effectLst/>
                <a:latin typeface="CMMI12"/>
              </a:rPr>
              <a:t>β </a:t>
            </a:r>
            <a:r>
              <a:rPr lang="el-GR" altLang="zh-CN" sz="2400" b="1" dirty="0">
                <a:effectLst/>
                <a:latin typeface="CMR12"/>
              </a:rPr>
              <a:t>= 10)</a:t>
            </a:r>
            <a:r>
              <a:rPr lang="el-GR" altLang="zh-CN" sz="2400" b="1" dirty="0">
                <a:effectLst/>
                <a:latin typeface="CMMI12"/>
              </a:rPr>
              <a:t>,</a:t>
            </a:r>
            <a:r>
              <a:rPr lang="zh-CN" altLang="en-US" sz="2400" b="1" dirty="0">
                <a:effectLst/>
                <a:latin typeface="CMMI12"/>
              </a:rPr>
              <a:t>  </a:t>
            </a:r>
            <a:r>
              <a:rPr lang="el-GR" altLang="zh-CN" sz="2400" b="1" dirty="0">
                <a:effectLst/>
                <a:latin typeface="CMMI12"/>
              </a:rPr>
              <a:t> </a:t>
            </a:r>
            <a:r>
              <a:rPr lang="es-ES" altLang="zh-CN" sz="2400" b="1" dirty="0">
                <a:effectLst/>
                <a:latin typeface="CMMI12"/>
              </a:rPr>
              <a:t>M</a:t>
            </a:r>
            <a:r>
              <a:rPr lang="es-ES" altLang="zh-CN" sz="2400" b="1" baseline="-25000" dirty="0">
                <a:effectLst/>
                <a:latin typeface="CMMI8"/>
              </a:rPr>
              <a:t>H</a:t>
            </a:r>
            <a:r>
              <a:rPr lang="es-ES" altLang="zh-CN" sz="2400" b="1" baseline="-25000" dirty="0">
                <a:effectLst/>
                <a:latin typeface="CMR6"/>
              </a:rPr>
              <a:t>0</a:t>
            </a:r>
            <a:r>
              <a:rPr lang="es-ES" altLang="zh-CN" sz="2400" b="1" dirty="0">
                <a:effectLst/>
                <a:latin typeface="CMR6"/>
              </a:rPr>
              <a:t> </a:t>
            </a:r>
            <a:r>
              <a:rPr lang="es-ES" altLang="zh-CN" sz="2400" b="1" dirty="0">
                <a:effectLst/>
                <a:latin typeface="CMMI12"/>
              </a:rPr>
              <a:t>&gt; </a:t>
            </a:r>
            <a:r>
              <a:rPr lang="es-ES" altLang="zh-CN" sz="2400" b="1" dirty="0">
                <a:effectLst/>
                <a:latin typeface="CMR12"/>
              </a:rPr>
              <a:t>1613GeV</a:t>
            </a:r>
            <a:r>
              <a:rPr lang="zh-CN" altLang="en-US" sz="2400" b="1" dirty="0">
                <a:effectLst/>
                <a:latin typeface="CMR12"/>
              </a:rPr>
              <a:t> </a:t>
            </a:r>
            <a:r>
              <a:rPr lang="es-ES" altLang="zh-CN" sz="2400" b="1" dirty="0">
                <a:effectLst/>
                <a:latin typeface="CMR12"/>
              </a:rPr>
              <a:t>(tan </a:t>
            </a:r>
            <a:r>
              <a:rPr lang="el-GR" altLang="zh-CN" sz="2400" b="1" dirty="0">
                <a:effectLst/>
                <a:latin typeface="CMMI12"/>
              </a:rPr>
              <a:t>β </a:t>
            </a:r>
            <a:r>
              <a:rPr lang="el-GR" altLang="zh-CN" sz="2400" b="1" dirty="0">
                <a:effectLst/>
                <a:latin typeface="CMR12"/>
              </a:rPr>
              <a:t>= 60) </a:t>
            </a:r>
            <a:endParaRPr lang="zh-CN" altLang="en-US" sz="2400" b="1" dirty="0">
              <a:effectLst/>
              <a:latin typeface="CMSY10"/>
            </a:endParaRPr>
          </a:p>
          <a:p>
            <a:pPr>
              <a:lnSpc>
                <a:spcPct val="150000"/>
              </a:lnSpc>
            </a:pPr>
            <a:r>
              <a:rPr kumimoji="1" lang="zh-CN" altLang="en-US" sz="2400" b="1" dirty="0">
                <a:solidFill>
                  <a:srgbClr val="FF0000"/>
                </a:solidFill>
              </a:rPr>
              <a:t>已经发现的新物理</a:t>
            </a:r>
            <a:r>
              <a:rPr kumimoji="1" lang="en-US" altLang="zh-CN" sz="2400" b="1" dirty="0">
                <a:solidFill>
                  <a:srgbClr val="FF0000"/>
                </a:solidFill>
              </a:rPr>
              <a:t>—</a:t>
            </a:r>
            <a:r>
              <a:rPr kumimoji="1" lang="zh-CN" altLang="en-US" sz="2400" b="1" dirty="0">
                <a:solidFill>
                  <a:srgbClr val="FF0000"/>
                </a:solidFill>
              </a:rPr>
              <a:t>中微子振荡和中微子质量</a:t>
            </a:r>
          </a:p>
        </p:txBody>
      </p:sp>
      <p:sp>
        <p:nvSpPr>
          <p:cNvPr id="4" name="日期占位符 3">
            <a:extLst>
              <a:ext uri="{FF2B5EF4-FFF2-40B4-BE49-F238E27FC236}">
                <a16:creationId xmlns:a16="http://schemas.microsoft.com/office/drawing/2014/main" id="{7E4ED8B2-C9CB-393A-C97F-8BB7D45A5DCB}"/>
              </a:ext>
            </a:extLst>
          </p:cNvPr>
          <p:cNvSpPr>
            <a:spLocks noGrp="1"/>
          </p:cNvSpPr>
          <p:nvPr>
            <p:ph type="dt" sz="half" idx="10"/>
          </p:nvPr>
        </p:nvSpPr>
        <p:spPr/>
        <p:txBody>
          <a:bodyPr/>
          <a:lstStyle/>
          <a:p>
            <a:pPr>
              <a:defRPr/>
            </a:pPr>
            <a:r>
              <a:rPr lang="en-US" altLang="zh-CN"/>
              <a:t>54</a:t>
            </a:r>
            <a:endParaRPr lang="zh-CN" altLang="en-US"/>
          </a:p>
        </p:txBody>
      </p:sp>
      <p:sp>
        <p:nvSpPr>
          <p:cNvPr id="5" name="灯片编号占位符 4">
            <a:extLst>
              <a:ext uri="{FF2B5EF4-FFF2-40B4-BE49-F238E27FC236}">
                <a16:creationId xmlns:a16="http://schemas.microsoft.com/office/drawing/2014/main" id="{D30D5DD8-0BC5-6D33-0EE1-0858D0871D9E}"/>
              </a:ext>
            </a:extLst>
          </p:cNvPr>
          <p:cNvSpPr>
            <a:spLocks noGrp="1"/>
          </p:cNvSpPr>
          <p:nvPr>
            <p:ph type="sldNum" sz="quarter" idx="12"/>
          </p:nvPr>
        </p:nvSpPr>
        <p:spPr/>
        <p:txBody>
          <a:bodyPr/>
          <a:lstStyle/>
          <a:p>
            <a:pPr>
              <a:defRPr/>
            </a:pPr>
            <a:fld id="{807D8017-9AD3-3E47-8EF1-FFF0DDEE4A55}" type="slidenum">
              <a:rPr lang="zh-CN" altLang="en-US" smtClean="0"/>
              <a:pPr>
                <a:defRPr/>
              </a:pPr>
              <a:t>5</a:t>
            </a:fld>
            <a:endParaRPr lang="zh-CN" altLang="en-US"/>
          </a:p>
        </p:txBody>
      </p:sp>
    </p:spTree>
    <p:extLst>
      <p:ext uri="{BB962C8B-B14F-4D97-AF65-F5344CB8AC3E}">
        <p14:creationId xmlns:p14="http://schemas.microsoft.com/office/powerpoint/2010/main" val="1237340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ircle(in)">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E0A267B-307D-52E7-5210-03E5FD1ABBFF}"/>
              </a:ext>
            </a:extLst>
          </p:cNvPr>
          <p:cNvSpPr>
            <a:spLocks noGrp="1"/>
          </p:cNvSpPr>
          <p:nvPr>
            <p:ph type="title"/>
          </p:nvPr>
        </p:nvSpPr>
        <p:spPr/>
        <p:txBody>
          <a:bodyPr/>
          <a:lstStyle/>
          <a:p>
            <a:r>
              <a:rPr lang="zh-CN" altLang="en-US" sz="3200" b="1" dirty="0">
                <a:effectLst/>
                <a:latin typeface="SimHei" panose="02010609060101010101" pitchFamily="49" charset="-122"/>
                <a:ea typeface="SimHei" panose="02010609060101010101" pitchFamily="49" charset="-122"/>
              </a:rPr>
              <a:t>左右对称模型</a:t>
            </a:r>
            <a:r>
              <a:rPr lang="en-US" altLang="zh-CN" sz="3200" b="1" dirty="0">
                <a:effectLst/>
                <a:latin typeface="SimHei" panose="02010609060101010101" pitchFamily="49" charset="-122"/>
                <a:ea typeface="SimHei" panose="02010609060101010101" pitchFamily="49" charset="-122"/>
              </a:rPr>
              <a:t>—</a:t>
            </a:r>
            <a:r>
              <a:rPr lang="zh-CN" altLang="en-US" sz="3200" b="1" dirty="0">
                <a:effectLst/>
                <a:latin typeface="SimHei" panose="02010609060101010101" pitchFamily="49" charset="-122"/>
                <a:ea typeface="SimHei" panose="02010609060101010101" pitchFamily="49" charset="-122"/>
              </a:rPr>
              <a:t>最直接的新物理</a:t>
            </a:r>
            <a:endParaRPr kumimoji="1" lang="zh-CN" altLang="en-US" sz="3200" b="1" dirty="0"/>
          </a:p>
        </p:txBody>
      </p:sp>
      <p:sp>
        <p:nvSpPr>
          <p:cNvPr id="3" name="内容占位符 2">
            <a:extLst>
              <a:ext uri="{FF2B5EF4-FFF2-40B4-BE49-F238E27FC236}">
                <a16:creationId xmlns:a16="http://schemas.microsoft.com/office/drawing/2014/main" id="{B49B2743-F3D8-D326-0BB0-FD16D6D0F5E5}"/>
              </a:ext>
            </a:extLst>
          </p:cNvPr>
          <p:cNvSpPr>
            <a:spLocks noGrp="1"/>
          </p:cNvSpPr>
          <p:nvPr>
            <p:ph idx="1"/>
          </p:nvPr>
        </p:nvSpPr>
        <p:spPr>
          <a:xfrm>
            <a:off x="399256" y="1883569"/>
            <a:ext cx="8345488" cy="4114800"/>
          </a:xfrm>
        </p:spPr>
        <p:txBody>
          <a:bodyPr/>
          <a:lstStyle/>
          <a:p>
            <a:r>
              <a:rPr lang="es-ES" altLang="zh-CN" sz="2400" dirty="0">
                <a:latin typeface="Times New Roman" panose="02020603050405020304" pitchFamily="18" charset="0"/>
                <a:cs typeface="Times New Roman" panose="02020603050405020304" pitchFamily="18" charset="0"/>
              </a:rPr>
              <a:t>SU(3)</a:t>
            </a:r>
            <a:r>
              <a:rPr lang="es-ES" altLang="zh-CN" sz="2400" baseline="-25000" dirty="0">
                <a:latin typeface="Times New Roman" panose="02020603050405020304" pitchFamily="18" charset="0"/>
                <a:cs typeface="Times New Roman" panose="02020603050405020304" pitchFamily="18" charset="0"/>
              </a:rPr>
              <a:t>C</a:t>
            </a:r>
            <a:r>
              <a:rPr lang="es-ES" altLang="zh-CN" sz="2400" dirty="0">
                <a:latin typeface="Times New Roman" panose="02020603050405020304" pitchFamily="18" charset="0"/>
                <a:cs typeface="Times New Roman" panose="02020603050405020304" pitchFamily="18" charset="0"/>
              </a:rPr>
              <a:t> × SU(2)</a:t>
            </a:r>
            <a:r>
              <a:rPr lang="es-ES" altLang="zh-CN" sz="2400" baseline="-25000" dirty="0">
                <a:latin typeface="Times New Roman" panose="02020603050405020304" pitchFamily="18" charset="0"/>
                <a:cs typeface="Times New Roman" panose="02020603050405020304" pitchFamily="18" charset="0"/>
              </a:rPr>
              <a:t>L</a:t>
            </a:r>
            <a:r>
              <a:rPr lang="es-ES" altLang="zh-CN" sz="2400" dirty="0">
                <a:latin typeface="Times New Roman" panose="02020603050405020304" pitchFamily="18" charset="0"/>
                <a:cs typeface="Times New Roman" panose="02020603050405020304" pitchFamily="18" charset="0"/>
              </a:rPr>
              <a:t> × U(1)</a:t>
            </a:r>
            <a:r>
              <a:rPr lang="es-ES" altLang="zh-CN" sz="2400" baseline="-25000" dirty="0">
                <a:latin typeface="Times New Roman" panose="02020603050405020304" pitchFamily="18" charset="0"/>
                <a:cs typeface="Times New Roman" panose="02020603050405020304" pitchFamily="18" charset="0"/>
              </a:rPr>
              <a:t>Y  </a:t>
            </a:r>
            <a:r>
              <a:rPr kumimoji="1" lang="zh-CN" altLang="en-US" sz="2400" b="1" dirty="0">
                <a:solidFill>
                  <a:srgbClr val="FF0000"/>
                </a:solidFill>
                <a:latin typeface="Times New Roman" panose="02020603050405020304" pitchFamily="18" charset="0"/>
                <a:cs typeface="Times New Roman" panose="02020603050405020304" pitchFamily="18" charset="0"/>
              </a:rPr>
              <a:t>上帝是左撇子？</a:t>
            </a:r>
            <a:endParaRPr kumimoji="1" lang="en-US" altLang="zh-CN" sz="2400" b="1" dirty="0">
              <a:solidFill>
                <a:srgbClr val="FF0000"/>
              </a:solidFill>
              <a:latin typeface="Times New Roman" panose="02020603050405020304" pitchFamily="18" charset="0"/>
              <a:cs typeface="Times New Roman" panose="02020603050405020304" pitchFamily="18" charset="0"/>
            </a:endParaRPr>
          </a:p>
          <a:p>
            <a:r>
              <a:rPr lang="en-US" altLang="zh-CN" sz="2400" b="1" dirty="0">
                <a:solidFill>
                  <a:srgbClr val="0070C0"/>
                </a:solidFill>
                <a:latin typeface="Times New Roman" panose="02020603050405020304" pitchFamily="18" charset="0"/>
                <a:cs typeface="Times New Roman" panose="02020603050405020304" pitchFamily="18" charset="0"/>
              </a:rPr>
              <a:t>No</a:t>
            </a:r>
            <a:r>
              <a:rPr lang="zh-CN" altLang="en-US" sz="2400" b="1" dirty="0">
                <a:solidFill>
                  <a:srgbClr val="0070C0"/>
                </a:solidFill>
                <a:latin typeface="Times New Roman" panose="02020603050405020304" pitchFamily="18" charset="0"/>
                <a:cs typeface="Times New Roman" panose="02020603050405020304" pitchFamily="18" charset="0"/>
              </a:rPr>
              <a:t>！</a:t>
            </a:r>
            <a:r>
              <a:rPr lang="zh-CN" altLang="en-US" sz="2400" b="1" dirty="0">
                <a:latin typeface="Times New Roman" panose="02020603050405020304" pitchFamily="18" charset="0"/>
                <a:cs typeface="Times New Roman" panose="02020603050405020304" pitchFamily="18" charset="0"/>
              </a:rPr>
              <a:t> </a:t>
            </a:r>
            <a:r>
              <a:rPr lang="es-ES" altLang="zh-CN" sz="2400" dirty="0">
                <a:latin typeface="Times New Roman" panose="02020603050405020304" pitchFamily="18" charset="0"/>
                <a:cs typeface="Times New Roman" panose="02020603050405020304" pitchFamily="18" charset="0"/>
              </a:rPr>
              <a:t>SU(3)</a:t>
            </a:r>
            <a:r>
              <a:rPr lang="es-ES" altLang="zh-CN" sz="2400" baseline="-25000" dirty="0">
                <a:latin typeface="Times New Roman" panose="02020603050405020304" pitchFamily="18" charset="0"/>
                <a:cs typeface="Times New Roman" panose="02020603050405020304" pitchFamily="18" charset="0"/>
              </a:rPr>
              <a:t>C</a:t>
            </a:r>
            <a:r>
              <a:rPr lang="es-ES" altLang="zh-CN" sz="2400" dirty="0">
                <a:latin typeface="Times New Roman" panose="02020603050405020304" pitchFamily="18" charset="0"/>
                <a:cs typeface="Times New Roman" panose="02020603050405020304" pitchFamily="18" charset="0"/>
              </a:rPr>
              <a:t> × </a:t>
            </a:r>
            <a:r>
              <a:rPr lang="es-ES" altLang="zh-CN" sz="2400" b="1" dirty="0">
                <a:effectLst/>
                <a:latin typeface="Times New Roman" panose="02020603050405020304" pitchFamily="18" charset="0"/>
                <a:cs typeface="Times New Roman" panose="02020603050405020304" pitchFamily="18" charset="0"/>
              </a:rPr>
              <a:t>SU(2)</a:t>
            </a:r>
            <a:r>
              <a:rPr lang="es-ES" altLang="zh-CN" sz="2400" b="1" baseline="-25000" dirty="0">
                <a:effectLst/>
                <a:latin typeface="Times New Roman" panose="02020603050405020304" pitchFamily="18" charset="0"/>
                <a:cs typeface="Times New Roman" panose="02020603050405020304" pitchFamily="18" charset="0"/>
              </a:rPr>
              <a:t>L</a:t>
            </a:r>
            <a:r>
              <a:rPr lang="es-ES" altLang="zh-CN" sz="2400" b="1" dirty="0">
                <a:effectLst/>
                <a:latin typeface="Times New Roman" panose="02020603050405020304" pitchFamily="18" charset="0"/>
                <a:cs typeface="Times New Roman" panose="02020603050405020304" pitchFamily="18" charset="0"/>
              </a:rPr>
              <a:t> × SU(2)</a:t>
            </a:r>
            <a:r>
              <a:rPr lang="es-ES" altLang="zh-CN" sz="2400" b="1" baseline="-25000" dirty="0">
                <a:effectLst/>
                <a:latin typeface="Times New Roman" panose="02020603050405020304" pitchFamily="18" charset="0"/>
                <a:cs typeface="Times New Roman" panose="02020603050405020304" pitchFamily="18" charset="0"/>
              </a:rPr>
              <a:t>R</a:t>
            </a:r>
            <a:r>
              <a:rPr lang="es-ES" altLang="zh-CN" sz="2400" b="1" dirty="0">
                <a:effectLst/>
                <a:latin typeface="Times New Roman" panose="02020603050405020304" pitchFamily="18" charset="0"/>
                <a:cs typeface="Times New Roman" panose="02020603050405020304" pitchFamily="18" charset="0"/>
              </a:rPr>
              <a:t> × U(1) </a:t>
            </a:r>
            <a:endParaRPr lang="es-ES" altLang="zh-CN" sz="2400" b="1" dirty="0">
              <a:latin typeface="Times New Roman" panose="02020603050405020304" pitchFamily="18" charset="0"/>
              <a:cs typeface="Times New Roman" panose="02020603050405020304" pitchFamily="18" charset="0"/>
            </a:endParaRPr>
          </a:p>
          <a:p>
            <a:pPr>
              <a:lnSpc>
                <a:spcPct val="150000"/>
              </a:lnSpc>
            </a:pPr>
            <a:r>
              <a:rPr lang="zh-CN" altLang="en-US" sz="2400" b="1" dirty="0">
                <a:effectLst/>
                <a:latin typeface="Times New Roman" panose="02020603050405020304" pitchFamily="18" charset="0"/>
                <a:ea typeface="SimSun" panose="02010600030101010101" pitchFamily="2" charset="-122"/>
                <a:cs typeface="Times New Roman" panose="02020603050405020304" pitchFamily="18" charset="0"/>
              </a:rPr>
              <a:t>这里很自然地需要引入右手中微子场，使得中微子质量项可以很容易地解释中微子振荡实验。 </a:t>
            </a:r>
            <a:endParaRPr lang="zh-CN" altLang="en-US" sz="2400" b="1" dirty="0">
              <a:latin typeface="Times New Roman" panose="02020603050405020304" pitchFamily="18" charset="0"/>
              <a:cs typeface="Times New Roman" panose="02020603050405020304" pitchFamily="18" charset="0"/>
            </a:endParaRPr>
          </a:p>
          <a:p>
            <a:pPr>
              <a:lnSpc>
                <a:spcPct val="150000"/>
              </a:lnSpc>
            </a:pPr>
            <a:r>
              <a:rPr lang="es-ES" altLang="zh-CN" sz="2400" b="1" dirty="0">
                <a:solidFill>
                  <a:srgbClr val="0070C0"/>
                </a:solidFill>
                <a:effectLst/>
                <a:latin typeface="Times New Roman" panose="02020603050405020304" pitchFamily="18" charset="0"/>
                <a:cs typeface="Times New Roman" panose="02020603050405020304" pitchFamily="18" charset="0"/>
              </a:rPr>
              <a:t>SU(2)</a:t>
            </a:r>
            <a:r>
              <a:rPr lang="es-ES" altLang="zh-CN" sz="2400" b="1" baseline="-25000" dirty="0">
                <a:solidFill>
                  <a:srgbClr val="0070C0"/>
                </a:solidFill>
                <a:effectLst/>
                <a:latin typeface="Times New Roman" panose="02020603050405020304" pitchFamily="18" charset="0"/>
                <a:cs typeface="Times New Roman" panose="02020603050405020304" pitchFamily="18" charset="0"/>
              </a:rPr>
              <a:t>R</a:t>
            </a:r>
            <a:r>
              <a:rPr lang="zh-CN" altLang="en-US" sz="2400" b="1" dirty="0">
                <a:solidFill>
                  <a:srgbClr val="0070C0"/>
                </a:solidFill>
                <a:effectLst/>
                <a:latin typeface="Times New Roman" panose="02020603050405020304" pitchFamily="18" charset="0"/>
                <a:ea typeface="SimSun" panose="02010600030101010101" pitchFamily="2" charset="-122"/>
                <a:cs typeface="Times New Roman" panose="02020603050405020304" pitchFamily="18" charset="0"/>
              </a:rPr>
              <a:t>对称性破缺的标度远高于电弱标度 </a:t>
            </a:r>
            <a:endParaRPr lang="zh-CN" altLang="en-US" sz="2400" b="1" dirty="0">
              <a:solidFill>
                <a:srgbClr val="0070C0"/>
              </a:solidFill>
              <a:latin typeface="Times New Roman" panose="02020603050405020304" pitchFamily="18" charset="0"/>
              <a:cs typeface="Times New Roman" panose="02020603050405020304" pitchFamily="18" charset="0"/>
            </a:endParaRPr>
          </a:p>
          <a:p>
            <a:pPr>
              <a:lnSpc>
                <a:spcPct val="150000"/>
              </a:lnSpc>
            </a:pPr>
            <a:r>
              <a:rPr lang="es-ES" altLang="zh-CN" sz="2400" b="1" dirty="0">
                <a:effectLst/>
                <a:latin typeface="Times New Roman" panose="02020603050405020304" pitchFamily="18" charset="0"/>
                <a:cs typeface="Times New Roman" panose="02020603050405020304" pitchFamily="18" charset="0"/>
              </a:rPr>
              <a:t>SU(2)</a:t>
            </a:r>
            <a:r>
              <a:rPr lang="es-ES" altLang="zh-CN" sz="2400" b="1" baseline="-25000" dirty="0">
                <a:effectLst/>
                <a:latin typeface="Times New Roman" panose="02020603050405020304" pitchFamily="18" charset="0"/>
                <a:cs typeface="Times New Roman" panose="02020603050405020304" pitchFamily="18" charset="0"/>
              </a:rPr>
              <a:t>L</a:t>
            </a:r>
            <a:r>
              <a:rPr lang="es-ES" altLang="zh-CN" sz="2400" b="1" dirty="0">
                <a:effectLst/>
                <a:latin typeface="Times New Roman" panose="02020603050405020304" pitchFamily="18" charset="0"/>
                <a:cs typeface="Times New Roman" panose="02020603050405020304" pitchFamily="18" charset="0"/>
              </a:rPr>
              <a:t> × SU(2)</a:t>
            </a:r>
            <a:r>
              <a:rPr lang="es-ES" altLang="zh-CN" sz="2400" b="1" baseline="-25000" dirty="0">
                <a:effectLst/>
                <a:latin typeface="Times New Roman" panose="02020603050405020304" pitchFamily="18" charset="0"/>
                <a:cs typeface="Times New Roman" panose="02020603050405020304" pitchFamily="18" charset="0"/>
              </a:rPr>
              <a:t>R</a:t>
            </a:r>
            <a:r>
              <a:rPr lang="es-ES" altLang="zh-CN" sz="2400" b="1" dirty="0">
                <a:effectLst/>
                <a:latin typeface="Times New Roman" panose="02020603050405020304" pitchFamily="18" charset="0"/>
                <a:cs typeface="Times New Roman" panose="02020603050405020304" pitchFamily="18" charset="0"/>
              </a:rPr>
              <a:t> × U(1)</a:t>
            </a:r>
            <a:r>
              <a:rPr lang="es-ES" altLang="zh-CN" sz="2400" b="1" baseline="-25000" dirty="0">
                <a:effectLst/>
                <a:latin typeface="Times New Roman" panose="02020603050405020304" pitchFamily="18" charset="0"/>
                <a:cs typeface="Times New Roman" panose="02020603050405020304" pitchFamily="18" charset="0"/>
              </a:rPr>
              <a:t>B−L</a:t>
            </a:r>
            <a:r>
              <a:rPr lang="es-ES" altLang="zh-CN" sz="2400" b="1" dirty="0">
                <a:effectLst/>
                <a:latin typeface="Times New Roman" panose="02020603050405020304" pitchFamily="18" charset="0"/>
                <a:cs typeface="Times New Roman" panose="02020603050405020304" pitchFamily="18" charset="0"/>
              </a:rPr>
              <a:t> → </a:t>
            </a:r>
            <a:r>
              <a:rPr lang="es-ES" altLang="zh-CN" sz="2400" b="1" dirty="0">
                <a:solidFill>
                  <a:srgbClr val="FF0000"/>
                </a:solidFill>
                <a:effectLst/>
                <a:latin typeface="Times New Roman" panose="02020603050405020304" pitchFamily="18" charset="0"/>
                <a:cs typeface="Times New Roman" panose="02020603050405020304" pitchFamily="18" charset="0"/>
              </a:rPr>
              <a:t>SU(2)</a:t>
            </a:r>
            <a:r>
              <a:rPr lang="es-ES" altLang="zh-CN" sz="2400" b="1" baseline="-25000" dirty="0">
                <a:solidFill>
                  <a:srgbClr val="FF0000"/>
                </a:solidFill>
                <a:effectLst/>
                <a:latin typeface="Times New Roman" panose="02020603050405020304" pitchFamily="18" charset="0"/>
                <a:cs typeface="Times New Roman" panose="02020603050405020304" pitchFamily="18" charset="0"/>
              </a:rPr>
              <a:t>L</a:t>
            </a:r>
            <a:r>
              <a:rPr lang="es-ES" altLang="zh-CN" sz="2400" b="1" dirty="0">
                <a:solidFill>
                  <a:srgbClr val="FF0000"/>
                </a:solidFill>
                <a:effectLst/>
                <a:latin typeface="Times New Roman" panose="02020603050405020304" pitchFamily="18" charset="0"/>
                <a:cs typeface="Times New Roman" panose="02020603050405020304" pitchFamily="18" charset="0"/>
              </a:rPr>
              <a:t> × U(1)</a:t>
            </a:r>
            <a:r>
              <a:rPr lang="es-ES" altLang="zh-CN" sz="2400" b="1" baseline="-25000" dirty="0">
                <a:solidFill>
                  <a:srgbClr val="FF0000"/>
                </a:solidFill>
                <a:effectLst/>
                <a:latin typeface="Times New Roman" panose="02020603050405020304" pitchFamily="18" charset="0"/>
                <a:cs typeface="Times New Roman" panose="02020603050405020304" pitchFamily="18" charset="0"/>
              </a:rPr>
              <a:t>Y</a:t>
            </a:r>
            <a:r>
              <a:rPr lang="es-ES" altLang="zh-CN" sz="2400" b="1" dirty="0">
                <a:solidFill>
                  <a:srgbClr val="FF0000"/>
                </a:solidFill>
                <a:effectLst/>
                <a:latin typeface="Times New Roman" panose="02020603050405020304" pitchFamily="18" charset="0"/>
                <a:cs typeface="Times New Roman" panose="02020603050405020304" pitchFamily="18" charset="0"/>
              </a:rPr>
              <a:t> </a:t>
            </a:r>
            <a:r>
              <a:rPr lang="es-ES" altLang="zh-CN" sz="2400" b="1" dirty="0">
                <a:effectLst/>
                <a:latin typeface="Times New Roman" panose="02020603050405020304" pitchFamily="18" charset="0"/>
                <a:cs typeface="Times New Roman" panose="02020603050405020304" pitchFamily="18" charset="0"/>
              </a:rPr>
              <a:t>→ U(1)</a:t>
            </a:r>
            <a:r>
              <a:rPr lang="es-ES" altLang="zh-CN" sz="2400" b="1" baseline="-25000" dirty="0">
                <a:effectLst/>
                <a:latin typeface="Times New Roman" panose="02020603050405020304" pitchFamily="18" charset="0"/>
                <a:cs typeface="Times New Roman" panose="02020603050405020304" pitchFamily="18" charset="0"/>
              </a:rPr>
              <a:t>em</a:t>
            </a:r>
            <a:r>
              <a:rPr lang="es-ES" altLang="zh-CN" sz="2400" b="1" dirty="0">
                <a:effectLst/>
                <a:latin typeface="Times New Roman" panose="02020603050405020304" pitchFamily="18" charset="0"/>
                <a:cs typeface="Times New Roman" panose="02020603050405020304" pitchFamily="18" charset="0"/>
              </a:rPr>
              <a:t>. </a:t>
            </a:r>
            <a:endParaRPr lang="es-ES" altLang="zh-CN" sz="2400" b="1" dirty="0">
              <a:latin typeface="Times New Roman" panose="02020603050405020304" pitchFamily="18" charset="0"/>
              <a:cs typeface="Times New Roman" panose="02020603050405020304" pitchFamily="18" charset="0"/>
            </a:endParaRPr>
          </a:p>
          <a:p>
            <a:pPr>
              <a:lnSpc>
                <a:spcPct val="150000"/>
              </a:lnSpc>
            </a:pPr>
            <a:r>
              <a:rPr lang="es-ES" altLang="zh-CN" sz="2400" b="1" dirty="0">
                <a:effectLst/>
                <a:latin typeface="Times New Roman" panose="02020603050405020304" pitchFamily="18" charset="0"/>
                <a:cs typeface="Times New Roman" panose="02020603050405020304" pitchFamily="18" charset="0"/>
              </a:rPr>
              <a:t>M</a:t>
            </a:r>
            <a:r>
              <a:rPr lang="es-ES" altLang="zh-CN" sz="2400" b="1" baseline="-25000" dirty="0">
                <a:effectLst/>
                <a:latin typeface="Times New Roman" panose="02020603050405020304" pitchFamily="18" charset="0"/>
                <a:cs typeface="Times New Roman" panose="02020603050405020304" pitchFamily="18" charset="0"/>
              </a:rPr>
              <a:t>WR</a:t>
            </a:r>
            <a:r>
              <a:rPr lang="es-ES" altLang="zh-CN" sz="2400" b="1" dirty="0">
                <a:effectLst/>
                <a:latin typeface="Times New Roman" panose="02020603050405020304" pitchFamily="18" charset="0"/>
                <a:cs typeface="Times New Roman" panose="02020603050405020304" pitchFamily="18" charset="0"/>
              </a:rPr>
              <a:t> &gt; 715GeV, M</a:t>
            </a:r>
            <a:r>
              <a:rPr lang="es-ES" altLang="zh-CN" sz="2400" b="1" baseline="-25000" dirty="0">
                <a:effectLst/>
                <a:latin typeface="Times New Roman" panose="02020603050405020304" pitchFamily="18" charset="0"/>
                <a:cs typeface="Times New Roman" panose="02020603050405020304" pitchFamily="18" charset="0"/>
              </a:rPr>
              <a:t>ZLR</a:t>
            </a:r>
            <a:r>
              <a:rPr lang="es-ES" altLang="zh-CN" sz="2400" b="1" dirty="0">
                <a:effectLst/>
                <a:latin typeface="Times New Roman" panose="02020603050405020304" pitchFamily="18" charset="0"/>
                <a:cs typeface="Times New Roman" panose="02020603050405020304" pitchFamily="18" charset="0"/>
              </a:rPr>
              <a:t> &gt; 1.162TeV</a:t>
            </a:r>
            <a:endParaRPr lang="es-ES" altLang="zh-CN" sz="2400" b="1" dirty="0">
              <a:latin typeface="Times New Roman" panose="02020603050405020304" pitchFamily="18" charset="0"/>
              <a:cs typeface="Times New Roman" panose="02020603050405020304" pitchFamily="18" charset="0"/>
            </a:endParaRPr>
          </a:p>
        </p:txBody>
      </p:sp>
      <p:sp>
        <p:nvSpPr>
          <p:cNvPr id="4" name="日期占位符 3">
            <a:extLst>
              <a:ext uri="{FF2B5EF4-FFF2-40B4-BE49-F238E27FC236}">
                <a16:creationId xmlns:a16="http://schemas.microsoft.com/office/drawing/2014/main" id="{08AC8AD8-4903-06CB-9400-B4F4EC044524}"/>
              </a:ext>
            </a:extLst>
          </p:cNvPr>
          <p:cNvSpPr>
            <a:spLocks noGrp="1"/>
          </p:cNvSpPr>
          <p:nvPr>
            <p:ph type="dt" sz="half" idx="10"/>
          </p:nvPr>
        </p:nvSpPr>
        <p:spPr/>
        <p:txBody>
          <a:bodyPr/>
          <a:lstStyle/>
          <a:p>
            <a:pPr>
              <a:defRPr/>
            </a:pPr>
            <a:r>
              <a:rPr lang="en-US" altLang="zh-CN"/>
              <a:t>54</a:t>
            </a:r>
            <a:endParaRPr lang="zh-CN" altLang="en-US"/>
          </a:p>
        </p:txBody>
      </p:sp>
      <p:sp>
        <p:nvSpPr>
          <p:cNvPr id="5" name="灯片编号占位符 4">
            <a:extLst>
              <a:ext uri="{FF2B5EF4-FFF2-40B4-BE49-F238E27FC236}">
                <a16:creationId xmlns:a16="http://schemas.microsoft.com/office/drawing/2014/main" id="{6B6E2551-7D1D-01AB-4504-2C69274BFCF7}"/>
              </a:ext>
            </a:extLst>
          </p:cNvPr>
          <p:cNvSpPr>
            <a:spLocks noGrp="1"/>
          </p:cNvSpPr>
          <p:nvPr>
            <p:ph type="sldNum" sz="quarter" idx="12"/>
          </p:nvPr>
        </p:nvSpPr>
        <p:spPr/>
        <p:txBody>
          <a:bodyPr/>
          <a:lstStyle/>
          <a:p>
            <a:pPr>
              <a:defRPr/>
            </a:pPr>
            <a:fld id="{807D8017-9AD3-3E47-8EF1-FFF0DDEE4A55}" type="slidenum">
              <a:rPr lang="zh-CN" altLang="en-US" smtClean="0"/>
              <a:pPr>
                <a:defRPr/>
              </a:pPr>
              <a:t>6</a:t>
            </a:fld>
            <a:endParaRPr lang="zh-CN" altLang="en-US"/>
          </a:p>
        </p:txBody>
      </p:sp>
    </p:spTree>
    <p:extLst>
      <p:ext uri="{BB962C8B-B14F-4D97-AF65-F5344CB8AC3E}">
        <p14:creationId xmlns:p14="http://schemas.microsoft.com/office/powerpoint/2010/main" val="924455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heckerboard(across)">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9BEB56B-0E69-51C1-41E4-8509F0731533}"/>
              </a:ext>
            </a:extLst>
          </p:cNvPr>
          <p:cNvSpPr>
            <a:spLocks noGrp="1"/>
          </p:cNvSpPr>
          <p:nvPr>
            <p:ph type="title"/>
          </p:nvPr>
        </p:nvSpPr>
        <p:spPr>
          <a:xfrm>
            <a:off x="1752601" y="617538"/>
            <a:ext cx="6779840" cy="939800"/>
          </a:xfrm>
        </p:spPr>
        <p:txBody>
          <a:bodyPr/>
          <a:lstStyle/>
          <a:p>
            <a:pPr algn="ctr">
              <a:lnSpc>
                <a:spcPct val="125000"/>
              </a:lnSpc>
              <a:spcBef>
                <a:spcPts val="600"/>
              </a:spcBef>
            </a:pPr>
            <a:r>
              <a:rPr lang="es-ES" altLang="zh-CN" sz="2800" b="1" dirty="0">
                <a:effectLst/>
                <a:latin typeface="Songti SC" panose="02010600040101010101" pitchFamily="2" charset="-122"/>
                <a:ea typeface="Songti SC" panose="02010600040101010101" pitchFamily="2" charset="-122"/>
              </a:rPr>
              <a:t>SU(5)</a:t>
            </a:r>
            <a:r>
              <a:rPr lang="zh-CN" altLang="en-US" sz="2800" b="1" dirty="0">
                <a:effectLst/>
                <a:latin typeface="Songti SC" panose="02010600040101010101" pitchFamily="2" charset="-122"/>
                <a:ea typeface="Songti SC" panose="02010600040101010101" pitchFamily="2" charset="-122"/>
              </a:rPr>
              <a:t>大统一模型</a:t>
            </a:r>
            <a:br>
              <a:rPr lang="en-US" altLang="zh-CN" sz="2800" b="1" dirty="0">
                <a:effectLst/>
                <a:latin typeface="Songti SC" panose="02010600040101010101" pitchFamily="2" charset="-122"/>
                <a:ea typeface="Songti SC" panose="02010600040101010101" pitchFamily="2" charset="-122"/>
              </a:rPr>
            </a:br>
            <a:r>
              <a:rPr lang="en-US" altLang="zh-CN" sz="2800" b="1" dirty="0">
                <a:effectLst/>
                <a:latin typeface="Songti SC" panose="02010600040101010101" pitchFamily="2" charset="-122"/>
                <a:ea typeface="Songti SC" panose="02010600040101010101" pitchFamily="2" charset="-122"/>
              </a:rPr>
              <a:t>—</a:t>
            </a:r>
            <a:r>
              <a:rPr lang="zh-CN" altLang="en-US" sz="2800" b="1" dirty="0">
                <a:effectLst/>
                <a:latin typeface="Songti SC" panose="02010600040101010101" pitchFamily="2" charset="-122"/>
                <a:ea typeface="Songti SC" panose="02010600040101010101" pitchFamily="2" charset="-122"/>
              </a:rPr>
              <a:t>理论上最漂亮简洁的新物理</a:t>
            </a:r>
            <a:endParaRPr kumimoji="1" lang="zh-CN" altLang="en-US" sz="2800" b="1" dirty="0">
              <a:latin typeface="Songti SC" panose="02010600040101010101" pitchFamily="2" charset="-122"/>
              <a:ea typeface="Songti SC" panose="02010600040101010101" pitchFamily="2" charset="-122"/>
            </a:endParaRPr>
          </a:p>
        </p:txBody>
      </p:sp>
      <p:sp>
        <p:nvSpPr>
          <p:cNvPr id="3" name="内容占位符 2">
            <a:extLst>
              <a:ext uri="{FF2B5EF4-FFF2-40B4-BE49-F238E27FC236}">
                <a16:creationId xmlns:a16="http://schemas.microsoft.com/office/drawing/2014/main" id="{C2F355BA-2ABD-CB9D-AB1A-D9789E94EAF5}"/>
              </a:ext>
            </a:extLst>
          </p:cNvPr>
          <p:cNvSpPr>
            <a:spLocks noGrp="1"/>
          </p:cNvSpPr>
          <p:nvPr>
            <p:ph idx="1"/>
          </p:nvPr>
        </p:nvSpPr>
        <p:spPr/>
        <p:txBody>
          <a:bodyPr/>
          <a:lstStyle/>
          <a:p>
            <a:pPr>
              <a:lnSpc>
                <a:spcPct val="150000"/>
              </a:lnSpc>
            </a:pPr>
            <a:r>
              <a:rPr lang="en-US" altLang="zh-CN" sz="2400" b="1" dirty="0">
                <a:effectLst/>
                <a:latin typeface="Times New Roman" panose="02020603050405020304" pitchFamily="18" charset="0"/>
                <a:cs typeface="Times New Roman" panose="02020603050405020304" pitchFamily="18" charset="0"/>
              </a:rPr>
              <a:t>1974</a:t>
            </a:r>
            <a:r>
              <a:rPr lang="zh-CN" altLang="en-US" sz="2400" b="1" dirty="0">
                <a:effectLst/>
                <a:latin typeface="Times New Roman" panose="02020603050405020304" pitchFamily="18" charset="0"/>
                <a:ea typeface="SimSun" panose="02010600030101010101" pitchFamily="2" charset="-122"/>
                <a:cs typeface="Times New Roman" panose="02020603050405020304" pitchFamily="18" charset="0"/>
              </a:rPr>
              <a:t>年，</a:t>
            </a:r>
            <a:r>
              <a:rPr lang="es-ES" altLang="zh-CN" sz="2400" b="1" dirty="0">
                <a:effectLst/>
                <a:latin typeface="Times New Roman" panose="02020603050405020304" pitchFamily="18" charset="0"/>
                <a:cs typeface="Times New Roman" panose="02020603050405020304" pitchFamily="18" charset="0"/>
              </a:rPr>
              <a:t>Howard Georgi</a:t>
            </a:r>
            <a:r>
              <a:rPr lang="zh-CN" altLang="en-US" sz="2400" b="1" dirty="0">
                <a:effectLst/>
                <a:latin typeface="Times New Roman" panose="02020603050405020304" pitchFamily="18" charset="0"/>
                <a:ea typeface="SimSun" panose="02010600030101010101" pitchFamily="2" charset="-122"/>
                <a:cs typeface="Times New Roman" panose="02020603050405020304" pitchFamily="18" charset="0"/>
              </a:rPr>
              <a:t>和</a:t>
            </a:r>
            <a:r>
              <a:rPr lang="es-ES" altLang="zh-CN" sz="2400" b="1" dirty="0">
                <a:effectLst/>
                <a:latin typeface="Times New Roman" panose="02020603050405020304" pitchFamily="18" charset="0"/>
                <a:cs typeface="Times New Roman" panose="02020603050405020304" pitchFamily="18" charset="0"/>
              </a:rPr>
              <a:t>Sheldon </a:t>
            </a:r>
            <a:r>
              <a:rPr lang="es-ES" altLang="zh-CN" sz="2400" b="1" dirty="0" err="1">
                <a:effectLst/>
                <a:latin typeface="Times New Roman" panose="02020603050405020304" pitchFamily="18" charset="0"/>
                <a:cs typeface="Times New Roman" panose="02020603050405020304" pitchFamily="18" charset="0"/>
              </a:rPr>
              <a:t>Glashow</a:t>
            </a:r>
            <a:r>
              <a:rPr lang="zh-CN" altLang="en-US" sz="2400" b="1" dirty="0">
                <a:effectLst/>
                <a:latin typeface="Times New Roman" panose="02020603050405020304" pitchFamily="18" charset="0"/>
                <a:ea typeface="SimSun" panose="02010600030101010101" pitchFamily="2" charset="-122"/>
                <a:cs typeface="Times New Roman" panose="02020603050405020304" pitchFamily="18" charset="0"/>
              </a:rPr>
              <a:t>提出</a:t>
            </a:r>
            <a:r>
              <a:rPr lang="es-ES" altLang="zh-CN" sz="2400" b="1" dirty="0">
                <a:effectLst/>
                <a:latin typeface="Times New Roman" panose="02020603050405020304" pitchFamily="18" charset="0"/>
                <a:cs typeface="Times New Roman" panose="02020603050405020304" pitchFamily="18" charset="0"/>
              </a:rPr>
              <a:t>SU(5)</a:t>
            </a:r>
            <a:r>
              <a:rPr lang="zh-CN" altLang="en-US" sz="2400" b="1" dirty="0">
                <a:effectLst/>
                <a:latin typeface="Times New Roman" panose="02020603050405020304" pitchFamily="18" charset="0"/>
                <a:ea typeface="SimSun" panose="02010600030101010101" pitchFamily="2" charset="-122"/>
                <a:cs typeface="Times New Roman" panose="02020603050405020304" pitchFamily="18" charset="0"/>
              </a:rPr>
              <a:t>大统一理论 </a:t>
            </a:r>
            <a:endParaRPr lang="zh-CN" altLang="en-US" sz="2400" b="1" dirty="0">
              <a:latin typeface="Times New Roman" panose="02020603050405020304" pitchFamily="18" charset="0"/>
              <a:cs typeface="Times New Roman" panose="02020603050405020304" pitchFamily="18" charset="0"/>
            </a:endParaRPr>
          </a:p>
          <a:p>
            <a:pPr>
              <a:lnSpc>
                <a:spcPct val="150000"/>
              </a:lnSpc>
            </a:pPr>
            <a:r>
              <a:rPr lang="es-ES" altLang="zh-CN" sz="2400" b="1" dirty="0">
                <a:solidFill>
                  <a:srgbClr val="FF0000"/>
                </a:solidFill>
                <a:effectLst/>
                <a:latin typeface="Times New Roman" panose="02020603050405020304" pitchFamily="18" charset="0"/>
                <a:cs typeface="Times New Roman" panose="02020603050405020304" pitchFamily="18" charset="0"/>
              </a:rPr>
              <a:t>SU(5) → SU(3)</a:t>
            </a:r>
            <a:r>
              <a:rPr lang="es-ES" altLang="zh-CN" sz="2400" b="1" baseline="-25000" dirty="0">
                <a:solidFill>
                  <a:srgbClr val="FF0000"/>
                </a:solidFill>
                <a:effectLst/>
                <a:latin typeface="Times New Roman" panose="02020603050405020304" pitchFamily="18" charset="0"/>
                <a:cs typeface="Times New Roman" panose="02020603050405020304" pitchFamily="18" charset="0"/>
              </a:rPr>
              <a:t>c </a:t>
            </a:r>
            <a:r>
              <a:rPr lang="es-ES" altLang="zh-CN" sz="2400" b="1" dirty="0">
                <a:solidFill>
                  <a:srgbClr val="FF0000"/>
                </a:solidFill>
                <a:effectLst/>
                <a:latin typeface="Times New Roman" panose="02020603050405020304" pitchFamily="18" charset="0"/>
                <a:cs typeface="Times New Roman" panose="02020603050405020304" pitchFamily="18" charset="0"/>
              </a:rPr>
              <a:t>× SU(2)</a:t>
            </a:r>
            <a:r>
              <a:rPr lang="es-ES" altLang="zh-CN" sz="2400" b="1" baseline="-25000" dirty="0">
                <a:solidFill>
                  <a:srgbClr val="FF0000"/>
                </a:solidFill>
                <a:effectLst/>
                <a:latin typeface="Times New Roman" panose="02020603050405020304" pitchFamily="18" charset="0"/>
                <a:cs typeface="Times New Roman" panose="02020603050405020304" pitchFamily="18" charset="0"/>
              </a:rPr>
              <a:t>L</a:t>
            </a:r>
            <a:r>
              <a:rPr lang="es-ES" altLang="zh-CN" sz="2400" b="1" dirty="0">
                <a:solidFill>
                  <a:srgbClr val="FF0000"/>
                </a:solidFill>
                <a:effectLst/>
                <a:latin typeface="Times New Roman" panose="02020603050405020304" pitchFamily="18" charset="0"/>
                <a:cs typeface="Times New Roman" panose="02020603050405020304" pitchFamily="18" charset="0"/>
              </a:rPr>
              <a:t> × U(1)</a:t>
            </a:r>
            <a:r>
              <a:rPr lang="es-ES" altLang="zh-CN" sz="2400" b="1" baseline="-25000" dirty="0">
                <a:solidFill>
                  <a:srgbClr val="FF0000"/>
                </a:solidFill>
                <a:effectLst/>
                <a:latin typeface="Times New Roman" panose="02020603050405020304" pitchFamily="18" charset="0"/>
                <a:cs typeface="Times New Roman" panose="02020603050405020304" pitchFamily="18" charset="0"/>
              </a:rPr>
              <a:t>Y </a:t>
            </a:r>
            <a:r>
              <a:rPr lang="es-ES" altLang="zh-CN" sz="2400" b="1" dirty="0">
                <a:solidFill>
                  <a:srgbClr val="FF0000"/>
                </a:solidFill>
                <a:effectLst/>
                <a:latin typeface="Times New Roman" panose="02020603050405020304" pitchFamily="18" charset="0"/>
                <a:cs typeface="Times New Roman" panose="02020603050405020304" pitchFamily="18" charset="0"/>
              </a:rPr>
              <a:t>, </a:t>
            </a:r>
            <a:endParaRPr lang="es-ES" altLang="zh-CN" sz="2400" b="1" dirty="0">
              <a:solidFill>
                <a:srgbClr val="FF0000"/>
              </a:solidFill>
              <a:latin typeface="Times New Roman" panose="02020603050405020304" pitchFamily="18" charset="0"/>
              <a:cs typeface="Times New Roman" panose="02020603050405020304" pitchFamily="18" charset="0"/>
            </a:endParaRPr>
          </a:p>
          <a:p>
            <a:pPr>
              <a:lnSpc>
                <a:spcPct val="150000"/>
              </a:lnSpc>
            </a:pPr>
            <a:r>
              <a:rPr lang="es-ES" altLang="zh-CN" sz="2400" b="1" dirty="0">
                <a:effectLst/>
                <a:latin typeface="Times New Roman" panose="02020603050405020304" pitchFamily="18" charset="0"/>
                <a:cs typeface="Times New Roman" panose="02020603050405020304" pitchFamily="18" charset="0"/>
              </a:rPr>
              <a:t>SU(5) </a:t>
            </a:r>
            <a:r>
              <a:rPr lang="zh-CN" altLang="es-ES" sz="2400" b="1" dirty="0">
                <a:effectLst/>
                <a:latin typeface="Times New Roman" panose="02020603050405020304" pitchFamily="18" charset="0"/>
                <a:cs typeface="Times New Roman" panose="02020603050405020304" pitchFamily="18" charset="0"/>
              </a:rPr>
              <a:t>有</a:t>
            </a:r>
            <a:r>
              <a:rPr lang="en-US" altLang="zh-CN" sz="2400" b="1" dirty="0">
                <a:effectLst/>
                <a:latin typeface="Times New Roman" panose="02020603050405020304" pitchFamily="18" charset="0"/>
                <a:cs typeface="Times New Roman" panose="02020603050405020304" pitchFamily="18" charset="0"/>
              </a:rPr>
              <a:t>5</a:t>
            </a:r>
            <a:r>
              <a:rPr lang="en-US" altLang="zh-CN" sz="2400" b="1" baseline="30000" dirty="0">
                <a:effectLst/>
                <a:latin typeface="Times New Roman" panose="02020603050405020304" pitchFamily="18" charset="0"/>
                <a:cs typeface="Times New Roman" panose="02020603050405020304" pitchFamily="18" charset="0"/>
              </a:rPr>
              <a:t>2</a:t>
            </a:r>
            <a:r>
              <a:rPr lang="en-US" altLang="zh-CN" sz="2400" b="1" dirty="0">
                <a:effectLst/>
                <a:latin typeface="Times New Roman" panose="02020603050405020304" pitchFamily="18" charset="0"/>
                <a:cs typeface="Times New Roman" panose="02020603050405020304" pitchFamily="18" charset="0"/>
              </a:rPr>
              <a:t> </a:t>
            </a:r>
            <a:r>
              <a:rPr lang="zh-CN" altLang="en-US" sz="2400" b="1" dirty="0">
                <a:effectLst/>
                <a:latin typeface="Times New Roman" panose="02020603050405020304" pitchFamily="18" charset="0"/>
                <a:cs typeface="Times New Roman" panose="02020603050405020304" pitchFamily="18" charset="0"/>
              </a:rPr>
              <a:t>− </a:t>
            </a:r>
            <a:r>
              <a:rPr lang="en-US" altLang="zh-CN" sz="2400" b="1" dirty="0">
                <a:effectLst/>
                <a:latin typeface="Times New Roman" panose="02020603050405020304" pitchFamily="18" charset="0"/>
                <a:cs typeface="Times New Roman" panose="02020603050405020304" pitchFamily="18" charset="0"/>
              </a:rPr>
              <a:t>1 = 24 </a:t>
            </a:r>
            <a:r>
              <a:rPr lang="zh-CN" altLang="en-US" sz="2400" b="1" dirty="0">
                <a:effectLst/>
                <a:latin typeface="Times New Roman" panose="02020603050405020304" pitchFamily="18" charset="0"/>
                <a:ea typeface="SimSun" panose="02010600030101010101" pitchFamily="2" charset="-122"/>
                <a:cs typeface="Times New Roman" panose="02020603050405020304" pitchFamily="18" charset="0"/>
              </a:rPr>
              <a:t>种规范玻色子 </a:t>
            </a:r>
            <a:endParaRPr lang="zh-CN" altLang="en-US" sz="2400" b="1" dirty="0">
              <a:latin typeface="Times New Roman" panose="02020603050405020304" pitchFamily="18" charset="0"/>
              <a:cs typeface="Times New Roman" panose="02020603050405020304" pitchFamily="18" charset="0"/>
            </a:endParaRPr>
          </a:p>
          <a:p>
            <a:pPr>
              <a:lnSpc>
                <a:spcPct val="150000"/>
              </a:lnSpc>
            </a:pPr>
            <a:r>
              <a:rPr lang="zh-CN" altLang="en-US" sz="2400" b="1" dirty="0">
                <a:effectLst/>
                <a:latin typeface="Times New Roman" panose="02020603050405020304" pitchFamily="18" charset="0"/>
                <a:ea typeface="SimSun" panose="02010600030101010101" pitchFamily="2" charset="-122"/>
                <a:cs typeface="Times New Roman" panose="02020603050405020304" pitchFamily="18" charset="0"/>
              </a:rPr>
              <a:t>其中有</a:t>
            </a:r>
            <a:r>
              <a:rPr lang="en-US" altLang="zh-CN" sz="2400" b="1" dirty="0">
                <a:effectLst/>
                <a:latin typeface="Times New Roman" panose="02020603050405020304" pitchFamily="18" charset="0"/>
                <a:cs typeface="Times New Roman" panose="02020603050405020304" pitchFamily="18" charset="0"/>
              </a:rPr>
              <a:t>12 </a:t>
            </a:r>
            <a:r>
              <a:rPr lang="zh-CN" altLang="en-US" sz="2400" b="1" dirty="0">
                <a:effectLst/>
                <a:latin typeface="Times New Roman" panose="02020603050405020304" pitchFamily="18" charset="0"/>
                <a:ea typeface="SimSun" panose="02010600030101010101" pitchFamily="2" charset="-122"/>
                <a:cs typeface="Times New Roman" panose="02020603050405020304" pitchFamily="18" charset="0"/>
              </a:rPr>
              <a:t>个规范粒子获得了质量， 量级为</a:t>
            </a:r>
            <a:r>
              <a:rPr lang="en-US" altLang="zh-CN" sz="2400" b="1" dirty="0">
                <a:solidFill>
                  <a:srgbClr val="FF0000"/>
                </a:solidFill>
                <a:effectLst/>
                <a:latin typeface="Times New Roman" panose="02020603050405020304" pitchFamily="18" charset="0"/>
                <a:cs typeface="Times New Roman" panose="02020603050405020304" pitchFamily="18" charset="0"/>
              </a:rPr>
              <a:t>10</a:t>
            </a:r>
            <a:r>
              <a:rPr lang="en-US" altLang="zh-CN" sz="2400" b="1" baseline="30000" dirty="0">
                <a:solidFill>
                  <a:srgbClr val="FF0000"/>
                </a:solidFill>
                <a:effectLst/>
                <a:latin typeface="Times New Roman" panose="02020603050405020304" pitchFamily="18" charset="0"/>
                <a:cs typeface="Times New Roman" panose="02020603050405020304" pitchFamily="18" charset="0"/>
              </a:rPr>
              <a:t>14</a:t>
            </a:r>
            <a:r>
              <a:rPr lang="es-ES" altLang="zh-CN" sz="2400" b="1" dirty="0" err="1">
                <a:solidFill>
                  <a:srgbClr val="FF0000"/>
                </a:solidFill>
                <a:effectLst/>
                <a:latin typeface="Times New Roman" panose="02020603050405020304" pitchFamily="18" charset="0"/>
                <a:cs typeface="Times New Roman" panose="02020603050405020304" pitchFamily="18" charset="0"/>
              </a:rPr>
              <a:t>GeV</a:t>
            </a:r>
            <a:r>
              <a:rPr lang="zh-CN" altLang="en-US" sz="2400" b="1" dirty="0">
                <a:effectLst/>
                <a:latin typeface="Times New Roman" panose="02020603050405020304" pitchFamily="18" charset="0"/>
                <a:ea typeface="SimSun" panose="02010600030101010101" pitchFamily="2" charset="-122"/>
                <a:cs typeface="Times New Roman" panose="02020603050405020304" pitchFamily="18" charset="0"/>
              </a:rPr>
              <a:t>或更重 </a:t>
            </a:r>
            <a:endParaRPr lang="en-US" altLang="zh-CN" sz="2400" b="1" dirty="0">
              <a:effectLst/>
              <a:latin typeface="Times New Roman" panose="02020603050405020304" pitchFamily="18" charset="0"/>
              <a:ea typeface="SimSun" panose="02010600030101010101" pitchFamily="2" charset="-122"/>
              <a:cs typeface="Times New Roman" panose="02020603050405020304" pitchFamily="18" charset="0"/>
            </a:endParaRPr>
          </a:p>
          <a:p>
            <a:pPr>
              <a:lnSpc>
                <a:spcPct val="150000"/>
              </a:lnSpc>
            </a:pPr>
            <a:r>
              <a:rPr lang="zh-CN" altLang="en-US" sz="2400" b="1" dirty="0">
                <a:solidFill>
                  <a:srgbClr val="0070C0"/>
                </a:solidFill>
                <a:latin typeface="Times New Roman" panose="02020603050405020304" pitchFamily="18" charset="0"/>
                <a:cs typeface="Times New Roman" panose="02020603050405020304" pitchFamily="18" charset="0"/>
              </a:rPr>
              <a:t>可以自然解释</a:t>
            </a:r>
            <a:r>
              <a:rPr lang="zh-CN" altLang="en-US" sz="2400" b="1" dirty="0">
                <a:solidFill>
                  <a:srgbClr val="0070C0"/>
                </a:solidFill>
                <a:effectLst/>
                <a:latin typeface="SimSun" panose="02010600030101010101" pitchFamily="2" charset="-122"/>
                <a:ea typeface="SimSun" panose="02010600030101010101" pitchFamily="2" charset="-122"/>
              </a:rPr>
              <a:t>夸克具有分数电荷</a:t>
            </a:r>
            <a:endParaRPr lang="en-US" altLang="zh-CN" sz="2400" b="1" dirty="0">
              <a:solidFill>
                <a:srgbClr val="0070C0"/>
              </a:solidFill>
              <a:effectLst/>
              <a:latin typeface="SimSun" panose="02010600030101010101" pitchFamily="2" charset="-122"/>
              <a:ea typeface="SimSun" panose="02010600030101010101" pitchFamily="2" charset="-122"/>
            </a:endParaRPr>
          </a:p>
          <a:p>
            <a:r>
              <a:rPr lang="zh-CN" altLang="en-US" sz="2400" dirty="0">
                <a:effectLst/>
                <a:latin typeface="SimSun" panose="02010600030101010101" pitchFamily="2" charset="-122"/>
                <a:ea typeface="SimSun" panose="02010600030101010101" pitchFamily="2" charset="-122"/>
              </a:rPr>
              <a:t>可以计算电弱统一理论中的</a:t>
            </a:r>
            <a:r>
              <a:rPr lang="es-ES" altLang="zh-CN" sz="2400" dirty="0">
                <a:effectLst/>
                <a:latin typeface="CMR12"/>
              </a:rPr>
              <a:t>Weinberg</a:t>
            </a:r>
            <a:r>
              <a:rPr lang="zh-CN" altLang="en-US" sz="2400" dirty="0">
                <a:effectLst/>
                <a:latin typeface="SimSun" panose="02010600030101010101" pitchFamily="2" charset="-122"/>
                <a:ea typeface="SimSun" panose="02010600030101010101" pitchFamily="2" charset="-122"/>
              </a:rPr>
              <a:t>角，和实验值符合</a:t>
            </a:r>
            <a:r>
              <a:rPr lang="en-US" altLang="zh-CN" sz="2400" dirty="0">
                <a:effectLst/>
                <a:latin typeface="CMR12"/>
              </a:rPr>
              <a:t> </a:t>
            </a:r>
            <a:endParaRPr lang="zh-CN" altLang="en-US" sz="2400" dirty="0"/>
          </a:p>
        </p:txBody>
      </p:sp>
      <p:sp>
        <p:nvSpPr>
          <p:cNvPr id="4" name="日期占位符 3">
            <a:extLst>
              <a:ext uri="{FF2B5EF4-FFF2-40B4-BE49-F238E27FC236}">
                <a16:creationId xmlns:a16="http://schemas.microsoft.com/office/drawing/2014/main" id="{C82B6D3F-B403-E9F7-29D8-5FC8C6D4C67F}"/>
              </a:ext>
            </a:extLst>
          </p:cNvPr>
          <p:cNvSpPr>
            <a:spLocks noGrp="1"/>
          </p:cNvSpPr>
          <p:nvPr>
            <p:ph type="dt" sz="half" idx="10"/>
          </p:nvPr>
        </p:nvSpPr>
        <p:spPr/>
        <p:txBody>
          <a:bodyPr/>
          <a:lstStyle/>
          <a:p>
            <a:pPr>
              <a:defRPr/>
            </a:pPr>
            <a:r>
              <a:rPr lang="en-US" altLang="zh-CN"/>
              <a:t>54</a:t>
            </a:r>
            <a:endParaRPr lang="zh-CN" altLang="en-US"/>
          </a:p>
        </p:txBody>
      </p:sp>
      <p:sp>
        <p:nvSpPr>
          <p:cNvPr id="5" name="灯片编号占位符 4">
            <a:extLst>
              <a:ext uri="{FF2B5EF4-FFF2-40B4-BE49-F238E27FC236}">
                <a16:creationId xmlns:a16="http://schemas.microsoft.com/office/drawing/2014/main" id="{8640A1B6-3975-7772-3648-9770310B9B37}"/>
              </a:ext>
            </a:extLst>
          </p:cNvPr>
          <p:cNvSpPr>
            <a:spLocks noGrp="1"/>
          </p:cNvSpPr>
          <p:nvPr>
            <p:ph type="sldNum" sz="quarter" idx="12"/>
          </p:nvPr>
        </p:nvSpPr>
        <p:spPr/>
        <p:txBody>
          <a:bodyPr/>
          <a:lstStyle/>
          <a:p>
            <a:pPr>
              <a:defRPr/>
            </a:pPr>
            <a:fld id="{807D8017-9AD3-3E47-8EF1-FFF0DDEE4A55}" type="slidenum">
              <a:rPr lang="zh-CN" altLang="en-US" smtClean="0"/>
              <a:pPr>
                <a:defRPr/>
              </a:pPr>
              <a:t>7</a:t>
            </a:fld>
            <a:endParaRPr lang="zh-CN" altLang="en-US"/>
          </a:p>
        </p:txBody>
      </p:sp>
    </p:spTree>
    <p:extLst>
      <p:ext uri="{BB962C8B-B14F-4D97-AF65-F5344CB8AC3E}">
        <p14:creationId xmlns:p14="http://schemas.microsoft.com/office/powerpoint/2010/main" val="3202249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heckerboard(across)">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灯片编号占位符 5"/>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fld id="{32E5A00A-386E-314A-BE44-FB678E7F86FF}" type="slidenum">
              <a:rPr kumimoji="0" lang="zh-CN" altLang="en-US" sz="1400">
                <a:latin typeface="Tahoma" charset="0"/>
              </a:rPr>
              <a:pPr/>
              <a:t>8</a:t>
            </a:fld>
            <a:endParaRPr kumimoji="0" lang="zh-CN" altLang="en-US" sz="1400">
              <a:latin typeface="Tahoma" charset="0"/>
            </a:endParaRPr>
          </a:p>
        </p:txBody>
      </p:sp>
      <p:sp>
        <p:nvSpPr>
          <p:cNvPr id="52226" name="Rectangle 2"/>
          <p:cNvSpPr>
            <a:spLocks noGrp="1" noChangeArrowheads="1"/>
          </p:cNvSpPr>
          <p:nvPr>
            <p:ph type="title"/>
          </p:nvPr>
        </p:nvSpPr>
        <p:spPr>
          <a:xfrm>
            <a:off x="1524000" y="228600"/>
            <a:ext cx="6781800" cy="533400"/>
          </a:xfrm>
        </p:spPr>
        <p:txBody>
          <a:bodyPr/>
          <a:lstStyle/>
          <a:p>
            <a:pPr algn="ctr" eaLnBrk="1" hangingPunct="1"/>
            <a:r>
              <a:rPr lang="zh-CN" altLang="en-US" sz="2800" b="1">
                <a:latin typeface="隶书" charset="0"/>
                <a:ea typeface="隶书" charset="0"/>
                <a:cs typeface="隶书" charset="0"/>
              </a:rPr>
              <a:t>强、弱、电三种力的大统一</a:t>
            </a:r>
          </a:p>
        </p:txBody>
      </p:sp>
      <p:sp>
        <p:nvSpPr>
          <p:cNvPr id="52227" name="Text Box 3"/>
          <p:cNvSpPr txBox="1">
            <a:spLocks noChangeArrowheads="1"/>
          </p:cNvSpPr>
          <p:nvPr/>
        </p:nvSpPr>
        <p:spPr bwMode="auto">
          <a:xfrm>
            <a:off x="468313" y="1052513"/>
            <a:ext cx="828040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r>
              <a:rPr lang="zh-CN" altLang="en-US" b="1">
                <a:ea typeface="隶书" charset="0"/>
                <a:cs typeface="隶书" charset="0"/>
              </a:rPr>
              <a:t>强、弱、电低能区为三种不同的力，到极高能</a:t>
            </a:r>
            <a:r>
              <a:rPr lang="zh-CN" altLang="en-US" b="1">
                <a:solidFill>
                  <a:schemeClr val="tx2"/>
                </a:solidFill>
                <a:ea typeface="隶书" charset="0"/>
                <a:cs typeface="隶书" charset="0"/>
              </a:rPr>
              <a:t>统一成一种力</a:t>
            </a:r>
          </a:p>
        </p:txBody>
      </p:sp>
      <p:sp>
        <p:nvSpPr>
          <p:cNvPr id="330756" name="Text Box 4"/>
          <p:cNvSpPr txBox="1">
            <a:spLocks noChangeArrowheads="1"/>
          </p:cNvSpPr>
          <p:nvPr/>
        </p:nvSpPr>
        <p:spPr bwMode="auto">
          <a:xfrm>
            <a:off x="179388" y="5638800"/>
            <a:ext cx="885666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pPr>
              <a:spcBef>
                <a:spcPct val="50000"/>
              </a:spcBef>
            </a:pPr>
            <a:r>
              <a:rPr lang="zh-CN" altLang="en-US" b="1" dirty="0">
                <a:solidFill>
                  <a:schemeClr val="tx2"/>
                </a:solidFill>
                <a:latin typeface="Times New Roman" panose="02020603050405020304" pitchFamily="18" charset="0"/>
                <a:ea typeface="Songti SC" panose="02010600040101010101" pitchFamily="2" charset="-122"/>
                <a:cs typeface="Times New Roman" panose="02020603050405020304" pitchFamily="18" charset="0"/>
              </a:rPr>
              <a:t>简单</a:t>
            </a:r>
            <a:r>
              <a:rPr lang="en-US" altLang="zh-CN" b="1" dirty="0">
                <a:solidFill>
                  <a:schemeClr val="tx2"/>
                </a:solidFill>
                <a:latin typeface="Times New Roman" panose="02020603050405020304" pitchFamily="18" charset="0"/>
                <a:ea typeface="Songti SC" panose="02010600040101010101" pitchFamily="2" charset="-122"/>
                <a:cs typeface="Times New Roman" panose="02020603050405020304" pitchFamily="18" charset="0"/>
              </a:rPr>
              <a:t>SU(5)</a:t>
            </a:r>
            <a:r>
              <a:rPr lang="zh-CN" altLang="en-US" b="1" dirty="0">
                <a:solidFill>
                  <a:schemeClr val="tx2"/>
                </a:solidFill>
                <a:latin typeface="Times New Roman" panose="02020603050405020304" pitchFamily="18" charset="0"/>
                <a:ea typeface="Songti SC" panose="02010600040101010101" pitchFamily="2" charset="-122"/>
                <a:cs typeface="Times New Roman" panose="02020603050405020304" pitchFamily="18" charset="0"/>
              </a:rPr>
              <a:t>模型被排除，</a:t>
            </a:r>
            <a:r>
              <a:rPr lang="en-US" altLang="zh-CN" b="1" dirty="0">
                <a:solidFill>
                  <a:schemeClr val="hlink"/>
                </a:solidFill>
                <a:latin typeface="Times New Roman" panose="02020603050405020304" pitchFamily="18" charset="0"/>
                <a:ea typeface="Songti SC" panose="02010600040101010101" pitchFamily="2" charset="-122"/>
                <a:cs typeface="Times New Roman" panose="02020603050405020304" pitchFamily="18" charset="0"/>
              </a:rPr>
              <a:t>SO(10)</a:t>
            </a:r>
            <a:r>
              <a:rPr lang="zh-CN" altLang="en-US" b="1" dirty="0">
                <a:solidFill>
                  <a:schemeClr val="hlink"/>
                </a:solidFill>
                <a:latin typeface="Times New Roman" panose="02020603050405020304" pitchFamily="18" charset="0"/>
                <a:ea typeface="Songti SC" panose="02010600040101010101" pitchFamily="2" charset="-122"/>
                <a:cs typeface="Times New Roman" panose="02020603050405020304" pitchFamily="18" charset="0"/>
              </a:rPr>
              <a:t>或者超对称大统一模型还有可能对</a:t>
            </a:r>
          </a:p>
        </p:txBody>
      </p:sp>
      <p:grpSp>
        <p:nvGrpSpPr>
          <p:cNvPr id="52229" name="Group 5"/>
          <p:cNvGrpSpPr>
            <a:grpSpLocks/>
          </p:cNvGrpSpPr>
          <p:nvPr/>
        </p:nvGrpSpPr>
        <p:grpSpPr bwMode="auto">
          <a:xfrm>
            <a:off x="533400" y="1981200"/>
            <a:ext cx="8378825" cy="3314700"/>
            <a:chOff x="336" y="1248"/>
            <a:chExt cx="5278" cy="2088"/>
          </a:xfrm>
        </p:grpSpPr>
        <p:sp>
          <p:nvSpPr>
            <p:cNvPr id="52232" name="Text Box 6"/>
            <p:cNvSpPr txBox="1">
              <a:spLocks noChangeArrowheads="1"/>
            </p:cNvSpPr>
            <p:nvPr/>
          </p:nvSpPr>
          <p:spPr bwMode="auto">
            <a:xfrm>
              <a:off x="4558" y="3067"/>
              <a:ext cx="1056" cy="264"/>
            </a:xfrm>
            <a:prstGeom prst="rect">
              <a:avLst/>
            </a:prstGeom>
            <a:noFill/>
            <a:ln w="22225">
              <a:solidFill>
                <a:schemeClr val="tx2"/>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pPr>
                <a:spcBef>
                  <a:spcPct val="50000"/>
                </a:spcBef>
              </a:pPr>
              <a:r>
                <a:rPr lang="en-US" altLang="zh-CN" sz="2000">
                  <a:sym typeface="Symbol" charset="0"/>
                </a:rPr>
                <a:t></a:t>
              </a:r>
              <a:r>
                <a:rPr lang="en-US" altLang="zh-CN" sz="2000"/>
                <a:t>Q</a:t>
              </a:r>
              <a:r>
                <a:rPr lang="en-US" altLang="zh-CN" sz="2000" baseline="30000"/>
                <a:t>2</a:t>
              </a:r>
              <a:r>
                <a:rPr lang="en-US" altLang="zh-CN" sz="2000"/>
                <a:t>  GeV</a:t>
              </a:r>
            </a:p>
          </p:txBody>
        </p:sp>
        <p:grpSp>
          <p:nvGrpSpPr>
            <p:cNvPr id="52233" name="Group 7"/>
            <p:cNvGrpSpPr>
              <a:grpSpLocks/>
            </p:cNvGrpSpPr>
            <p:nvPr/>
          </p:nvGrpSpPr>
          <p:grpSpPr bwMode="auto">
            <a:xfrm>
              <a:off x="336" y="1248"/>
              <a:ext cx="4848" cy="2088"/>
              <a:chOff x="192" y="1536"/>
              <a:chExt cx="4848" cy="2088"/>
            </a:xfrm>
          </p:grpSpPr>
          <p:grpSp>
            <p:nvGrpSpPr>
              <p:cNvPr id="52234" name="Group 8"/>
              <p:cNvGrpSpPr>
                <a:grpSpLocks/>
              </p:cNvGrpSpPr>
              <p:nvPr/>
            </p:nvGrpSpPr>
            <p:grpSpPr bwMode="auto">
              <a:xfrm>
                <a:off x="624" y="1536"/>
                <a:ext cx="3936" cy="1776"/>
                <a:chOff x="624" y="1536"/>
                <a:chExt cx="3936" cy="1776"/>
              </a:xfrm>
            </p:grpSpPr>
            <p:sp>
              <p:nvSpPr>
                <p:cNvPr id="52253" name="Line 9"/>
                <p:cNvSpPr>
                  <a:spLocks noChangeShapeType="1"/>
                </p:cNvSpPr>
                <p:nvPr/>
              </p:nvSpPr>
              <p:spPr bwMode="auto">
                <a:xfrm flipV="1">
                  <a:off x="624" y="1536"/>
                  <a:ext cx="0" cy="1776"/>
                </a:xfrm>
                <a:prstGeom prst="line">
                  <a:avLst/>
                </a:prstGeom>
                <a:noFill/>
                <a:ln w="22225">
                  <a:solidFill>
                    <a:schemeClr val="tx2"/>
                  </a:solidFill>
                  <a:round/>
                  <a:headEnd/>
                  <a:tailEnd type="triangle" w="med" len="med"/>
                </a:ln>
                <a:extLst>
                  <a:ext uri="{909E8E84-426E-40dd-AFC4-6F175D3DCCD1}">
                    <a14:hiddenFill xmlns:a14="http://schemas.microsoft.com/office/drawing/2010/main" xmlns="">
                      <a:noFill/>
                    </a14:hiddenFill>
                  </a:ext>
                </a:extLst>
              </p:spPr>
              <p:txBody>
                <a:bodyPr wrap="none"/>
                <a:lstStyle/>
                <a:p>
                  <a:endParaRPr lang="zh-CN" altLang="en-US"/>
                </a:p>
              </p:txBody>
            </p:sp>
            <p:sp>
              <p:nvSpPr>
                <p:cNvPr id="52254" name="Line 10"/>
                <p:cNvSpPr>
                  <a:spLocks noChangeShapeType="1"/>
                </p:cNvSpPr>
                <p:nvPr/>
              </p:nvSpPr>
              <p:spPr bwMode="auto">
                <a:xfrm>
                  <a:off x="624" y="3312"/>
                  <a:ext cx="3936" cy="0"/>
                </a:xfrm>
                <a:prstGeom prst="line">
                  <a:avLst/>
                </a:prstGeom>
                <a:noFill/>
                <a:ln w="22225">
                  <a:solidFill>
                    <a:schemeClr val="tx2"/>
                  </a:solidFill>
                  <a:round/>
                  <a:headEnd/>
                  <a:tailEnd type="triangle" w="med" len="med"/>
                </a:ln>
                <a:extLst>
                  <a:ext uri="{909E8E84-426E-40dd-AFC4-6F175D3DCCD1}">
                    <a14:hiddenFill xmlns:a14="http://schemas.microsoft.com/office/drawing/2010/main" xmlns="">
                      <a:noFill/>
                    </a14:hiddenFill>
                  </a:ext>
                </a:extLst>
              </p:spPr>
              <p:txBody>
                <a:bodyPr wrap="none"/>
                <a:lstStyle/>
                <a:p>
                  <a:endParaRPr lang="zh-CN" altLang="en-US"/>
                </a:p>
              </p:txBody>
            </p:sp>
          </p:grpSp>
          <p:sp>
            <p:nvSpPr>
              <p:cNvPr id="52235" name="Freeform 11"/>
              <p:cNvSpPr>
                <a:spLocks/>
              </p:cNvSpPr>
              <p:nvPr/>
            </p:nvSpPr>
            <p:spPr bwMode="auto">
              <a:xfrm>
                <a:off x="1152" y="1584"/>
                <a:ext cx="3152" cy="1352"/>
              </a:xfrm>
              <a:custGeom>
                <a:avLst/>
                <a:gdLst>
                  <a:gd name="T0" fmla="*/ 0 w 3152"/>
                  <a:gd name="T1" fmla="*/ 0 h 1352"/>
                  <a:gd name="T2" fmla="*/ 288 w 3152"/>
                  <a:gd name="T3" fmla="*/ 336 h 1352"/>
                  <a:gd name="T4" fmla="*/ 1248 w 3152"/>
                  <a:gd name="T5" fmla="*/ 1008 h 1352"/>
                  <a:gd name="T6" fmla="*/ 2304 w 3152"/>
                  <a:gd name="T7" fmla="*/ 1296 h 1352"/>
                  <a:gd name="T8" fmla="*/ 3024 w 3152"/>
                  <a:gd name="T9" fmla="*/ 1344 h 1352"/>
                  <a:gd name="T10" fmla="*/ 3072 w 3152"/>
                  <a:gd name="T11" fmla="*/ 1344 h 1352"/>
                  <a:gd name="T12" fmla="*/ 0 60000 65536"/>
                  <a:gd name="T13" fmla="*/ 0 60000 65536"/>
                  <a:gd name="T14" fmla="*/ 0 60000 65536"/>
                  <a:gd name="T15" fmla="*/ 0 60000 65536"/>
                  <a:gd name="T16" fmla="*/ 0 60000 65536"/>
                  <a:gd name="T17" fmla="*/ 0 60000 65536"/>
                  <a:gd name="T18" fmla="*/ 0 w 3152"/>
                  <a:gd name="T19" fmla="*/ 0 h 1352"/>
                  <a:gd name="T20" fmla="*/ 3152 w 3152"/>
                  <a:gd name="T21" fmla="*/ 1352 h 1352"/>
                </a:gdLst>
                <a:ahLst/>
                <a:cxnLst>
                  <a:cxn ang="T12">
                    <a:pos x="T0" y="T1"/>
                  </a:cxn>
                  <a:cxn ang="T13">
                    <a:pos x="T2" y="T3"/>
                  </a:cxn>
                  <a:cxn ang="T14">
                    <a:pos x="T4" y="T5"/>
                  </a:cxn>
                  <a:cxn ang="T15">
                    <a:pos x="T6" y="T7"/>
                  </a:cxn>
                  <a:cxn ang="T16">
                    <a:pos x="T8" y="T9"/>
                  </a:cxn>
                  <a:cxn ang="T17">
                    <a:pos x="T10" y="T11"/>
                  </a:cxn>
                </a:cxnLst>
                <a:rect l="T18" t="T19" r="T20" b="T21"/>
                <a:pathLst>
                  <a:path w="3152" h="1352">
                    <a:moveTo>
                      <a:pt x="0" y="0"/>
                    </a:moveTo>
                    <a:cubicBezTo>
                      <a:pt x="40" y="84"/>
                      <a:pt x="80" y="168"/>
                      <a:pt x="288" y="336"/>
                    </a:cubicBezTo>
                    <a:cubicBezTo>
                      <a:pt x="496" y="504"/>
                      <a:pt x="912" y="848"/>
                      <a:pt x="1248" y="1008"/>
                    </a:cubicBezTo>
                    <a:cubicBezTo>
                      <a:pt x="1584" y="1168"/>
                      <a:pt x="2008" y="1240"/>
                      <a:pt x="2304" y="1296"/>
                    </a:cubicBezTo>
                    <a:cubicBezTo>
                      <a:pt x="2600" y="1352"/>
                      <a:pt x="2896" y="1336"/>
                      <a:pt x="3024" y="1344"/>
                    </a:cubicBezTo>
                    <a:cubicBezTo>
                      <a:pt x="3152" y="1352"/>
                      <a:pt x="3112" y="1348"/>
                      <a:pt x="3072" y="1344"/>
                    </a:cubicBezTo>
                  </a:path>
                </a:pathLst>
              </a:custGeom>
              <a:noFill/>
              <a:ln w="22225" cmpd="sng">
                <a:solidFill>
                  <a:schemeClr val="tx2"/>
                </a:solidFill>
                <a:round/>
                <a:headEnd/>
                <a:tailEnd/>
              </a:ln>
              <a:extLst>
                <a:ext uri="{909E8E84-426E-40dd-AFC4-6F175D3DCCD1}">
                  <a14:hiddenFill xmlns:a14="http://schemas.microsoft.com/office/drawing/2010/main" xmlns="">
                    <a:solidFill>
                      <a:srgbClr val="FFFFFF"/>
                    </a:solidFill>
                  </a14:hiddenFill>
                </a:ext>
              </a:extLst>
            </p:spPr>
            <p:txBody>
              <a:bodyPr wrap="none"/>
              <a:lstStyle/>
              <a:p>
                <a:endParaRPr lang="zh-CN" altLang="en-US"/>
              </a:p>
            </p:txBody>
          </p:sp>
          <p:sp>
            <p:nvSpPr>
              <p:cNvPr id="52236" name="Freeform 12"/>
              <p:cNvSpPr>
                <a:spLocks/>
              </p:cNvSpPr>
              <p:nvPr/>
            </p:nvSpPr>
            <p:spPr bwMode="auto">
              <a:xfrm>
                <a:off x="1152" y="2688"/>
                <a:ext cx="1440" cy="240"/>
              </a:xfrm>
              <a:custGeom>
                <a:avLst/>
                <a:gdLst>
                  <a:gd name="T0" fmla="*/ 0 w 1440"/>
                  <a:gd name="T1" fmla="*/ 2147483647 h 152"/>
                  <a:gd name="T2" fmla="*/ 288 w 1440"/>
                  <a:gd name="T3" fmla="*/ 2147483647 h 152"/>
                  <a:gd name="T4" fmla="*/ 912 w 1440"/>
                  <a:gd name="T5" fmla="*/ 2147483647 h 152"/>
                  <a:gd name="T6" fmla="*/ 1440 w 1440"/>
                  <a:gd name="T7" fmla="*/ 0 h 152"/>
                  <a:gd name="T8" fmla="*/ 0 60000 65536"/>
                  <a:gd name="T9" fmla="*/ 0 60000 65536"/>
                  <a:gd name="T10" fmla="*/ 0 60000 65536"/>
                  <a:gd name="T11" fmla="*/ 0 60000 65536"/>
                  <a:gd name="T12" fmla="*/ 0 w 1440"/>
                  <a:gd name="T13" fmla="*/ 0 h 152"/>
                  <a:gd name="T14" fmla="*/ 1440 w 1440"/>
                  <a:gd name="T15" fmla="*/ 152 h 152"/>
                </a:gdLst>
                <a:ahLst/>
                <a:cxnLst>
                  <a:cxn ang="T8">
                    <a:pos x="T0" y="T1"/>
                  </a:cxn>
                  <a:cxn ang="T9">
                    <a:pos x="T2" y="T3"/>
                  </a:cxn>
                  <a:cxn ang="T10">
                    <a:pos x="T4" y="T5"/>
                  </a:cxn>
                  <a:cxn ang="T11">
                    <a:pos x="T6" y="T7"/>
                  </a:cxn>
                </a:cxnLst>
                <a:rect l="T12" t="T13" r="T14" b="T15"/>
                <a:pathLst>
                  <a:path w="1440" h="152">
                    <a:moveTo>
                      <a:pt x="0" y="144"/>
                    </a:moveTo>
                    <a:cubicBezTo>
                      <a:pt x="68" y="148"/>
                      <a:pt x="136" y="152"/>
                      <a:pt x="288" y="144"/>
                    </a:cubicBezTo>
                    <a:cubicBezTo>
                      <a:pt x="440" y="136"/>
                      <a:pt x="720" y="120"/>
                      <a:pt x="912" y="96"/>
                    </a:cubicBezTo>
                    <a:cubicBezTo>
                      <a:pt x="1104" y="72"/>
                      <a:pt x="1272" y="36"/>
                      <a:pt x="1440" y="0"/>
                    </a:cubicBezTo>
                  </a:path>
                </a:pathLst>
              </a:custGeom>
              <a:noFill/>
              <a:ln w="22225" cap="flat">
                <a:solidFill>
                  <a:schemeClr val="tx2"/>
                </a:solidFill>
                <a:prstDash val="dash"/>
                <a:round/>
                <a:headEnd/>
                <a:tailEnd/>
              </a:ln>
              <a:extLst>
                <a:ext uri="{909E8E84-426E-40dd-AFC4-6F175D3DCCD1}">
                  <a14:hiddenFill xmlns:a14="http://schemas.microsoft.com/office/drawing/2010/main" xmlns="">
                    <a:solidFill>
                      <a:srgbClr val="FFFFFF"/>
                    </a:solidFill>
                  </a14:hiddenFill>
                </a:ext>
              </a:extLst>
            </p:spPr>
            <p:txBody>
              <a:bodyPr wrap="none"/>
              <a:lstStyle/>
              <a:p>
                <a:endParaRPr lang="zh-CN" altLang="en-US"/>
              </a:p>
            </p:txBody>
          </p:sp>
          <p:sp>
            <p:nvSpPr>
              <p:cNvPr id="52237" name="Line 13"/>
              <p:cNvSpPr>
                <a:spLocks noChangeShapeType="1"/>
              </p:cNvSpPr>
              <p:nvPr/>
            </p:nvSpPr>
            <p:spPr bwMode="auto">
              <a:xfrm>
                <a:off x="2592" y="2688"/>
                <a:ext cx="0" cy="624"/>
              </a:xfrm>
              <a:prstGeom prst="line">
                <a:avLst/>
              </a:prstGeom>
              <a:noFill/>
              <a:ln w="22225">
                <a:solidFill>
                  <a:schemeClr val="tx2"/>
                </a:solidFill>
                <a:prstDash val="dash"/>
                <a:round/>
                <a:headEnd/>
                <a:tailEnd/>
              </a:ln>
              <a:extLst>
                <a:ext uri="{909E8E84-426E-40dd-AFC4-6F175D3DCCD1}">
                  <a14:hiddenFill xmlns:a14="http://schemas.microsoft.com/office/drawing/2010/main" xmlns="">
                    <a:noFill/>
                  </a14:hiddenFill>
                </a:ext>
              </a:extLst>
            </p:spPr>
            <p:txBody>
              <a:bodyPr wrap="none"/>
              <a:lstStyle/>
              <a:p>
                <a:endParaRPr lang="zh-CN" altLang="en-US"/>
              </a:p>
            </p:txBody>
          </p:sp>
          <p:sp>
            <p:nvSpPr>
              <p:cNvPr id="52238" name="Line 14"/>
              <p:cNvSpPr>
                <a:spLocks noChangeShapeType="1"/>
              </p:cNvSpPr>
              <p:nvPr/>
            </p:nvSpPr>
            <p:spPr bwMode="auto">
              <a:xfrm>
                <a:off x="4848" y="3312"/>
                <a:ext cx="192" cy="0"/>
              </a:xfrm>
              <a:prstGeom prst="line">
                <a:avLst/>
              </a:prstGeom>
              <a:noFill/>
              <a:ln w="22225">
                <a:solidFill>
                  <a:schemeClr val="tx2"/>
                </a:solidFill>
                <a:round/>
                <a:headEnd/>
                <a:tailEnd/>
              </a:ln>
              <a:extLst>
                <a:ext uri="{909E8E84-426E-40dd-AFC4-6F175D3DCCD1}">
                  <a14:hiddenFill xmlns:a14="http://schemas.microsoft.com/office/drawing/2010/main" xmlns="">
                    <a:noFill/>
                  </a14:hiddenFill>
                </a:ext>
              </a:extLst>
            </p:spPr>
            <p:txBody>
              <a:bodyPr wrap="none"/>
              <a:lstStyle/>
              <a:p>
                <a:endParaRPr lang="zh-CN" altLang="en-US"/>
              </a:p>
            </p:txBody>
          </p:sp>
          <p:sp>
            <p:nvSpPr>
              <p:cNvPr id="52239" name="Text Box 15"/>
              <p:cNvSpPr txBox="1">
                <a:spLocks noChangeArrowheads="1"/>
              </p:cNvSpPr>
              <p:nvPr/>
            </p:nvSpPr>
            <p:spPr bwMode="auto">
              <a:xfrm>
                <a:off x="2400" y="3360"/>
                <a:ext cx="720" cy="264"/>
              </a:xfrm>
              <a:prstGeom prst="rect">
                <a:avLst/>
              </a:prstGeom>
              <a:noFill/>
              <a:ln w="22225">
                <a:solidFill>
                  <a:schemeClr val="tx2"/>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pPr>
                  <a:spcBef>
                    <a:spcPct val="50000"/>
                  </a:spcBef>
                </a:pPr>
                <a:r>
                  <a:rPr lang="zh-CN" altLang="en-US" sz="2000"/>
                  <a:t>10</a:t>
                </a:r>
                <a:r>
                  <a:rPr lang="zh-CN" altLang="en-US" sz="2000" baseline="30000"/>
                  <a:t>15</a:t>
                </a:r>
              </a:p>
            </p:txBody>
          </p:sp>
          <p:sp>
            <p:nvSpPr>
              <p:cNvPr id="52240" name="Rectangle 16"/>
              <p:cNvSpPr>
                <a:spLocks noChangeArrowheads="1"/>
              </p:cNvSpPr>
              <p:nvPr/>
            </p:nvSpPr>
            <p:spPr bwMode="auto">
              <a:xfrm>
                <a:off x="1296" y="3360"/>
                <a:ext cx="290" cy="264"/>
              </a:xfrm>
              <a:prstGeom prst="rect">
                <a:avLst/>
              </a:prstGeom>
              <a:noFill/>
              <a:ln w="22225">
                <a:solidFill>
                  <a:schemeClr val="tx2"/>
                </a:solidFill>
                <a:miter lim="800000"/>
                <a:headEnd/>
                <a:tailEnd/>
              </a:ln>
              <a:extLst>
                <a:ext uri="{909E8E84-426E-40dd-AFC4-6F175D3DCCD1}">
                  <a14:hiddenFill xmlns:a14="http://schemas.microsoft.com/office/drawing/2010/main" xmlns="">
                    <a:solidFill>
                      <a:srgbClr val="FFFFFF"/>
                    </a:solidFill>
                  </a14:hiddenFill>
                </a:ext>
              </a:extLst>
            </p:spPr>
            <p:txBody>
              <a:bodyPr wrap="none">
                <a:spAutoFit/>
              </a:bodyPr>
              <a:lstStyle/>
              <a:p>
                <a:r>
                  <a:rPr lang="zh-CN" altLang="en-US" sz="2000"/>
                  <a:t>10</a:t>
                </a:r>
              </a:p>
            </p:txBody>
          </p:sp>
          <p:sp>
            <p:nvSpPr>
              <p:cNvPr id="52241" name="Rectangle 17"/>
              <p:cNvSpPr>
                <a:spLocks noChangeArrowheads="1"/>
              </p:cNvSpPr>
              <p:nvPr/>
            </p:nvSpPr>
            <p:spPr bwMode="auto">
              <a:xfrm>
                <a:off x="912" y="3360"/>
                <a:ext cx="210" cy="264"/>
              </a:xfrm>
              <a:prstGeom prst="rect">
                <a:avLst/>
              </a:prstGeom>
              <a:noFill/>
              <a:ln w="22225">
                <a:solidFill>
                  <a:schemeClr val="tx2"/>
                </a:solidFill>
                <a:miter lim="800000"/>
                <a:headEnd/>
                <a:tailEnd/>
              </a:ln>
              <a:extLst>
                <a:ext uri="{909E8E84-426E-40dd-AFC4-6F175D3DCCD1}">
                  <a14:hiddenFill xmlns:a14="http://schemas.microsoft.com/office/drawing/2010/main" xmlns="">
                    <a:solidFill>
                      <a:srgbClr val="FFFFFF"/>
                    </a:solidFill>
                  </a14:hiddenFill>
                </a:ext>
              </a:extLst>
            </p:spPr>
            <p:txBody>
              <a:bodyPr wrap="none">
                <a:spAutoFit/>
              </a:bodyPr>
              <a:lstStyle/>
              <a:p>
                <a:r>
                  <a:rPr lang="zh-CN" altLang="en-US" sz="2000"/>
                  <a:t>1</a:t>
                </a:r>
              </a:p>
            </p:txBody>
          </p:sp>
          <p:sp>
            <p:nvSpPr>
              <p:cNvPr id="52242" name="Rectangle 18"/>
              <p:cNvSpPr>
                <a:spLocks noChangeArrowheads="1"/>
              </p:cNvSpPr>
              <p:nvPr/>
            </p:nvSpPr>
            <p:spPr bwMode="auto">
              <a:xfrm>
                <a:off x="1344" y="2112"/>
                <a:ext cx="521" cy="264"/>
              </a:xfrm>
              <a:prstGeom prst="rect">
                <a:avLst/>
              </a:prstGeom>
              <a:noFill/>
              <a:ln w="22225">
                <a:solidFill>
                  <a:schemeClr val="tx2"/>
                </a:solidFill>
                <a:miter lim="800000"/>
                <a:headEnd/>
                <a:tailEnd/>
              </a:ln>
              <a:extLst>
                <a:ext uri="{909E8E84-426E-40dd-AFC4-6F175D3DCCD1}">
                  <a14:hiddenFill xmlns:a14="http://schemas.microsoft.com/office/drawing/2010/main" xmlns="">
                    <a:solidFill>
                      <a:srgbClr val="FFFFFF"/>
                    </a:solidFill>
                  </a14:hiddenFill>
                </a:ext>
              </a:extLst>
            </p:spPr>
            <p:txBody>
              <a:bodyPr wrap="none">
                <a:spAutoFit/>
              </a:bodyPr>
              <a:lstStyle/>
              <a:p>
                <a:r>
                  <a:rPr lang="en-US" altLang="zh-CN" sz="2000">
                    <a:solidFill>
                      <a:schemeClr val="tx2"/>
                    </a:solidFill>
                  </a:rPr>
                  <a:t>SU(2)</a:t>
                </a:r>
              </a:p>
            </p:txBody>
          </p:sp>
          <p:sp>
            <p:nvSpPr>
              <p:cNvPr id="52243" name="Rectangle 19"/>
              <p:cNvSpPr>
                <a:spLocks noChangeArrowheads="1"/>
              </p:cNvSpPr>
              <p:nvPr/>
            </p:nvSpPr>
            <p:spPr bwMode="auto">
              <a:xfrm>
                <a:off x="1536" y="1759"/>
                <a:ext cx="521" cy="264"/>
              </a:xfrm>
              <a:prstGeom prst="rect">
                <a:avLst/>
              </a:prstGeom>
              <a:noFill/>
              <a:ln w="22225">
                <a:solidFill>
                  <a:schemeClr val="tx2"/>
                </a:solidFill>
                <a:miter lim="800000"/>
                <a:headEnd/>
                <a:tailEnd/>
              </a:ln>
              <a:extLst>
                <a:ext uri="{909E8E84-426E-40dd-AFC4-6F175D3DCCD1}">
                  <a14:hiddenFill xmlns:a14="http://schemas.microsoft.com/office/drawing/2010/main" xmlns="">
                    <a:solidFill>
                      <a:srgbClr val="FFFFFF"/>
                    </a:solidFill>
                  </a14:hiddenFill>
                </a:ext>
              </a:extLst>
            </p:spPr>
            <p:txBody>
              <a:bodyPr wrap="none">
                <a:spAutoFit/>
              </a:bodyPr>
              <a:lstStyle/>
              <a:p>
                <a:r>
                  <a:rPr lang="en-US" altLang="zh-CN" sz="2000">
                    <a:solidFill>
                      <a:schemeClr val="tx2"/>
                    </a:solidFill>
                  </a:rPr>
                  <a:t>SU(3)</a:t>
                </a:r>
              </a:p>
            </p:txBody>
          </p:sp>
          <p:sp>
            <p:nvSpPr>
              <p:cNvPr id="52244" name="Rectangle 20"/>
              <p:cNvSpPr>
                <a:spLocks noChangeArrowheads="1"/>
              </p:cNvSpPr>
              <p:nvPr/>
            </p:nvSpPr>
            <p:spPr bwMode="auto">
              <a:xfrm>
                <a:off x="1200" y="2592"/>
                <a:ext cx="432" cy="264"/>
              </a:xfrm>
              <a:prstGeom prst="rect">
                <a:avLst/>
              </a:prstGeom>
              <a:noFill/>
              <a:ln w="22225">
                <a:solidFill>
                  <a:schemeClr val="tx2"/>
                </a:solidFill>
                <a:miter lim="800000"/>
                <a:headEnd/>
                <a:tailEnd/>
              </a:ln>
              <a:extLst>
                <a:ext uri="{909E8E84-426E-40dd-AFC4-6F175D3DCCD1}">
                  <a14:hiddenFill xmlns:a14="http://schemas.microsoft.com/office/drawing/2010/main" xmlns="">
                    <a:solidFill>
                      <a:srgbClr val="FFFFFF"/>
                    </a:solidFill>
                  </a14:hiddenFill>
                </a:ext>
              </a:extLst>
            </p:spPr>
            <p:txBody>
              <a:bodyPr wrap="none">
                <a:spAutoFit/>
              </a:bodyPr>
              <a:lstStyle/>
              <a:p>
                <a:r>
                  <a:rPr lang="en-US" altLang="zh-CN" sz="2000">
                    <a:solidFill>
                      <a:schemeClr val="tx2"/>
                    </a:solidFill>
                  </a:rPr>
                  <a:t>U(1)</a:t>
                </a:r>
              </a:p>
            </p:txBody>
          </p:sp>
          <p:sp>
            <p:nvSpPr>
              <p:cNvPr id="52245" name="Rectangle 21"/>
              <p:cNvSpPr>
                <a:spLocks noChangeArrowheads="1"/>
              </p:cNvSpPr>
              <p:nvPr/>
            </p:nvSpPr>
            <p:spPr bwMode="auto">
              <a:xfrm>
                <a:off x="3216" y="2592"/>
                <a:ext cx="521" cy="264"/>
              </a:xfrm>
              <a:prstGeom prst="rect">
                <a:avLst/>
              </a:prstGeom>
              <a:noFill/>
              <a:ln w="22225">
                <a:solidFill>
                  <a:schemeClr val="tx2"/>
                </a:solidFill>
                <a:miter lim="800000"/>
                <a:headEnd/>
                <a:tailEnd/>
              </a:ln>
              <a:extLst>
                <a:ext uri="{909E8E84-426E-40dd-AFC4-6F175D3DCCD1}">
                  <a14:hiddenFill xmlns:a14="http://schemas.microsoft.com/office/drawing/2010/main" xmlns="">
                    <a:solidFill>
                      <a:srgbClr val="FFFFFF"/>
                    </a:solidFill>
                  </a14:hiddenFill>
                </a:ext>
              </a:extLst>
            </p:spPr>
            <p:txBody>
              <a:bodyPr wrap="none">
                <a:spAutoFit/>
              </a:bodyPr>
              <a:lstStyle/>
              <a:p>
                <a:r>
                  <a:rPr lang="en-US" altLang="zh-CN" sz="2000">
                    <a:solidFill>
                      <a:schemeClr val="tx2"/>
                    </a:solidFill>
                  </a:rPr>
                  <a:t>SU(5)</a:t>
                </a:r>
              </a:p>
            </p:txBody>
          </p:sp>
          <p:sp>
            <p:nvSpPr>
              <p:cNvPr id="52246" name="Rectangle 22"/>
              <p:cNvSpPr>
                <a:spLocks noChangeArrowheads="1"/>
              </p:cNvSpPr>
              <p:nvPr/>
            </p:nvSpPr>
            <p:spPr bwMode="auto">
              <a:xfrm>
                <a:off x="192" y="2544"/>
                <a:ext cx="414" cy="264"/>
              </a:xfrm>
              <a:prstGeom prst="rect">
                <a:avLst/>
              </a:prstGeom>
              <a:noFill/>
              <a:ln w="22225">
                <a:solidFill>
                  <a:schemeClr val="tx2"/>
                </a:solidFill>
                <a:miter lim="800000"/>
                <a:headEnd/>
                <a:tailEnd/>
              </a:ln>
              <a:extLst>
                <a:ext uri="{909E8E84-426E-40dd-AFC4-6F175D3DCCD1}">
                  <a14:hiddenFill xmlns:a14="http://schemas.microsoft.com/office/drawing/2010/main" xmlns="">
                    <a:solidFill>
                      <a:srgbClr val="FFFFFF"/>
                    </a:solidFill>
                  </a14:hiddenFill>
                </a:ext>
              </a:extLst>
            </p:spPr>
            <p:txBody>
              <a:bodyPr wrap="none">
                <a:spAutoFit/>
              </a:bodyPr>
              <a:lstStyle/>
              <a:p>
                <a:r>
                  <a:rPr lang="zh-CN" altLang="en-US" sz="2000"/>
                  <a:t>1/45</a:t>
                </a:r>
              </a:p>
            </p:txBody>
          </p:sp>
          <p:sp>
            <p:nvSpPr>
              <p:cNvPr id="52247" name="Rectangle 23"/>
              <p:cNvSpPr>
                <a:spLocks noChangeArrowheads="1"/>
              </p:cNvSpPr>
              <p:nvPr/>
            </p:nvSpPr>
            <p:spPr bwMode="auto">
              <a:xfrm>
                <a:off x="336" y="1872"/>
                <a:ext cx="210" cy="264"/>
              </a:xfrm>
              <a:prstGeom prst="rect">
                <a:avLst/>
              </a:prstGeom>
              <a:noFill/>
              <a:ln w="22225">
                <a:solidFill>
                  <a:schemeClr val="tx2"/>
                </a:solidFill>
                <a:miter lim="800000"/>
                <a:headEnd/>
                <a:tailEnd/>
              </a:ln>
              <a:extLst>
                <a:ext uri="{909E8E84-426E-40dd-AFC4-6F175D3DCCD1}">
                  <a14:hiddenFill xmlns:a14="http://schemas.microsoft.com/office/drawing/2010/main" xmlns="">
                    <a:solidFill>
                      <a:srgbClr val="FFFFFF"/>
                    </a:solidFill>
                  </a14:hiddenFill>
                </a:ext>
              </a:extLst>
            </p:spPr>
            <p:txBody>
              <a:bodyPr wrap="none">
                <a:spAutoFit/>
              </a:bodyPr>
              <a:lstStyle/>
              <a:p>
                <a:r>
                  <a:rPr lang="zh-CN" altLang="en-US" sz="2000"/>
                  <a:t>1</a:t>
                </a:r>
              </a:p>
            </p:txBody>
          </p:sp>
          <p:sp>
            <p:nvSpPr>
              <p:cNvPr id="52248" name="Oval 24"/>
              <p:cNvSpPr>
                <a:spLocks noChangeArrowheads="1"/>
              </p:cNvSpPr>
              <p:nvPr/>
            </p:nvSpPr>
            <p:spPr bwMode="auto">
              <a:xfrm>
                <a:off x="600" y="1960"/>
                <a:ext cx="48" cy="48"/>
              </a:xfrm>
              <a:prstGeom prst="ellipse">
                <a:avLst/>
              </a:prstGeom>
              <a:solidFill>
                <a:schemeClr val="accent1"/>
              </a:solidFill>
              <a:ln w="22225">
                <a:solidFill>
                  <a:schemeClr val="tx2"/>
                </a:solidFill>
                <a:round/>
                <a:headEnd/>
                <a:tailEnd/>
              </a:ln>
            </p:spPr>
            <p:txBody>
              <a:bodyPr wrap="none" anchor="ctr"/>
              <a:lstStyle/>
              <a:p>
                <a:endParaRPr lang="zh-CN" altLang="en-US"/>
              </a:p>
            </p:txBody>
          </p:sp>
          <p:sp>
            <p:nvSpPr>
              <p:cNvPr id="52249" name="Oval 25"/>
              <p:cNvSpPr>
                <a:spLocks noChangeArrowheads="1"/>
              </p:cNvSpPr>
              <p:nvPr/>
            </p:nvSpPr>
            <p:spPr bwMode="auto">
              <a:xfrm>
                <a:off x="600" y="2624"/>
                <a:ext cx="48" cy="48"/>
              </a:xfrm>
              <a:prstGeom prst="ellipse">
                <a:avLst/>
              </a:prstGeom>
              <a:solidFill>
                <a:schemeClr val="accent1"/>
              </a:solidFill>
              <a:ln w="22225">
                <a:solidFill>
                  <a:schemeClr val="tx2"/>
                </a:solidFill>
                <a:round/>
                <a:headEnd/>
                <a:tailEnd/>
              </a:ln>
            </p:spPr>
            <p:txBody>
              <a:bodyPr wrap="none" anchor="ctr"/>
              <a:lstStyle/>
              <a:p>
                <a:endParaRPr lang="zh-CN" altLang="en-US"/>
              </a:p>
            </p:txBody>
          </p:sp>
          <p:sp>
            <p:nvSpPr>
              <p:cNvPr id="52250" name="Line 26"/>
              <p:cNvSpPr>
                <a:spLocks noChangeShapeType="1"/>
              </p:cNvSpPr>
              <p:nvPr/>
            </p:nvSpPr>
            <p:spPr bwMode="auto">
              <a:xfrm>
                <a:off x="1008" y="3264"/>
                <a:ext cx="0" cy="48"/>
              </a:xfrm>
              <a:prstGeom prst="line">
                <a:avLst/>
              </a:prstGeom>
              <a:noFill/>
              <a:ln w="22225">
                <a:solidFill>
                  <a:schemeClr val="tx2"/>
                </a:solidFill>
                <a:round/>
                <a:headEnd/>
                <a:tailEnd/>
              </a:ln>
              <a:extLst>
                <a:ext uri="{909E8E84-426E-40dd-AFC4-6F175D3DCCD1}">
                  <a14:hiddenFill xmlns:a14="http://schemas.microsoft.com/office/drawing/2010/main" xmlns="">
                    <a:noFill/>
                  </a14:hiddenFill>
                </a:ext>
              </a:extLst>
            </p:spPr>
            <p:txBody>
              <a:bodyPr wrap="none"/>
              <a:lstStyle/>
              <a:p>
                <a:endParaRPr lang="zh-CN" altLang="en-US"/>
              </a:p>
            </p:txBody>
          </p:sp>
          <p:sp>
            <p:nvSpPr>
              <p:cNvPr id="52251" name="Line 27"/>
              <p:cNvSpPr>
                <a:spLocks noChangeShapeType="1"/>
              </p:cNvSpPr>
              <p:nvPr/>
            </p:nvSpPr>
            <p:spPr bwMode="auto">
              <a:xfrm>
                <a:off x="1392" y="3264"/>
                <a:ext cx="0" cy="48"/>
              </a:xfrm>
              <a:prstGeom prst="line">
                <a:avLst/>
              </a:prstGeom>
              <a:noFill/>
              <a:ln w="22225">
                <a:solidFill>
                  <a:schemeClr val="tx2"/>
                </a:solidFill>
                <a:round/>
                <a:headEnd/>
                <a:tailEnd/>
              </a:ln>
              <a:extLst>
                <a:ext uri="{909E8E84-426E-40dd-AFC4-6F175D3DCCD1}">
                  <a14:hiddenFill xmlns:a14="http://schemas.microsoft.com/office/drawing/2010/main" xmlns="">
                    <a:noFill/>
                  </a14:hiddenFill>
                </a:ext>
              </a:extLst>
            </p:spPr>
            <p:txBody>
              <a:bodyPr wrap="none"/>
              <a:lstStyle/>
              <a:p>
                <a:endParaRPr lang="zh-CN" altLang="en-US"/>
              </a:p>
            </p:txBody>
          </p:sp>
          <p:sp>
            <p:nvSpPr>
              <p:cNvPr id="52252" name="Freeform 28"/>
              <p:cNvSpPr>
                <a:spLocks/>
              </p:cNvSpPr>
              <p:nvPr/>
            </p:nvSpPr>
            <p:spPr bwMode="auto">
              <a:xfrm>
                <a:off x="1056" y="1968"/>
                <a:ext cx="1536" cy="720"/>
              </a:xfrm>
              <a:custGeom>
                <a:avLst/>
                <a:gdLst>
                  <a:gd name="T0" fmla="*/ 0 w 1536"/>
                  <a:gd name="T1" fmla="*/ 0 h 720"/>
                  <a:gd name="T2" fmla="*/ 624 w 1536"/>
                  <a:gd name="T3" fmla="*/ 432 h 720"/>
                  <a:gd name="T4" fmla="*/ 1536 w 1536"/>
                  <a:gd name="T5" fmla="*/ 720 h 720"/>
                  <a:gd name="T6" fmla="*/ 0 60000 65536"/>
                  <a:gd name="T7" fmla="*/ 0 60000 65536"/>
                  <a:gd name="T8" fmla="*/ 0 60000 65536"/>
                  <a:gd name="T9" fmla="*/ 0 w 1536"/>
                  <a:gd name="T10" fmla="*/ 0 h 720"/>
                  <a:gd name="T11" fmla="*/ 1536 w 1536"/>
                  <a:gd name="T12" fmla="*/ 720 h 720"/>
                </a:gdLst>
                <a:ahLst/>
                <a:cxnLst>
                  <a:cxn ang="T6">
                    <a:pos x="T0" y="T1"/>
                  </a:cxn>
                  <a:cxn ang="T7">
                    <a:pos x="T2" y="T3"/>
                  </a:cxn>
                  <a:cxn ang="T8">
                    <a:pos x="T4" y="T5"/>
                  </a:cxn>
                </a:cxnLst>
                <a:rect l="T9" t="T10" r="T11" b="T12"/>
                <a:pathLst>
                  <a:path w="1536" h="720">
                    <a:moveTo>
                      <a:pt x="0" y="0"/>
                    </a:moveTo>
                    <a:cubicBezTo>
                      <a:pt x="184" y="156"/>
                      <a:pt x="368" y="312"/>
                      <a:pt x="624" y="432"/>
                    </a:cubicBezTo>
                    <a:cubicBezTo>
                      <a:pt x="880" y="552"/>
                      <a:pt x="1384" y="672"/>
                      <a:pt x="1536" y="720"/>
                    </a:cubicBezTo>
                  </a:path>
                </a:pathLst>
              </a:custGeom>
              <a:noFill/>
              <a:ln w="22225">
                <a:solidFill>
                  <a:schemeClr val="tx2"/>
                </a:solidFill>
                <a:round/>
                <a:headEnd/>
                <a:tailEnd/>
              </a:ln>
              <a:extLst>
                <a:ext uri="{909E8E84-426E-40dd-AFC4-6F175D3DCCD1}">
                  <a14:hiddenFill xmlns:a14="http://schemas.microsoft.com/office/drawing/2010/main" xmlns="">
                    <a:solidFill>
                      <a:srgbClr val="FFFFFF"/>
                    </a:solidFill>
                  </a14:hiddenFill>
                </a:ext>
              </a:extLst>
            </p:spPr>
            <p:txBody>
              <a:bodyPr wrap="none"/>
              <a:lstStyle/>
              <a:p>
                <a:endParaRPr lang="zh-CN" altLang="en-US"/>
              </a:p>
            </p:txBody>
          </p:sp>
        </p:grpSp>
      </p:grpSp>
      <p:sp>
        <p:nvSpPr>
          <p:cNvPr id="3" name="日期占位符 2"/>
          <p:cNvSpPr>
            <a:spLocks noGrp="1"/>
          </p:cNvSpPr>
          <p:nvPr>
            <p:ph type="dt" sz="quarter" idx="10"/>
          </p:nvPr>
        </p:nvSpPr>
        <p:spPr/>
        <p:txBody>
          <a:bodyPr/>
          <a:lstStyle/>
          <a:p>
            <a:pPr>
              <a:defRPr/>
            </a:pPr>
            <a:r>
              <a:rPr lang="en-US" altLang="zh-CN"/>
              <a:t>54</a:t>
            </a:r>
            <a:endParaRPr lang="zh-CN" altLang="en-US"/>
          </a:p>
        </p:txBody>
      </p:sp>
      <p:sp>
        <p:nvSpPr>
          <p:cNvPr id="2" name="文本框 1"/>
          <p:cNvSpPr txBox="1">
            <a:spLocks noChangeArrowheads="1"/>
          </p:cNvSpPr>
          <p:nvPr/>
        </p:nvSpPr>
        <p:spPr bwMode="auto">
          <a:xfrm>
            <a:off x="5003799" y="2133600"/>
            <a:ext cx="3908425"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r>
              <a:rPr lang="zh-CN" altLang="en-US" b="1" dirty="0"/>
              <a:t>缺乏实验证据</a:t>
            </a:r>
            <a:r>
              <a:rPr lang="en-US" altLang="zh-CN" b="1" dirty="0"/>
              <a:t> (</a:t>
            </a:r>
            <a:r>
              <a:rPr lang="zh-CN" altLang="en-US" b="1" dirty="0">
                <a:solidFill>
                  <a:schemeClr val="tx2"/>
                </a:solidFill>
              </a:rPr>
              <a:t>质子衰变</a:t>
            </a:r>
            <a:r>
              <a:rPr lang="en-US" altLang="zh-CN" b="1" dirty="0"/>
              <a:t>)</a:t>
            </a:r>
          </a:p>
        </p:txBody>
      </p:sp>
    </p:spTree>
    <p:extLst>
      <p:ext uri="{BB962C8B-B14F-4D97-AF65-F5344CB8AC3E}">
        <p14:creationId xmlns:p14="http://schemas.microsoft.com/office/powerpoint/2010/main" val="407707638"/>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6" presetClass="entr" presetSubtype="37" fill="hold" grpId="0" nodeType="clickEffect">
                                  <p:stCondLst>
                                    <p:cond delay="0"/>
                                  </p:stCondLst>
                                  <p:childTnLst>
                                    <p:set>
                                      <p:cBhvr>
                                        <p:cTn id="10" dur="1" fill="hold">
                                          <p:stCondLst>
                                            <p:cond delay="0"/>
                                          </p:stCondLst>
                                        </p:cTn>
                                        <p:tgtEl>
                                          <p:spTgt spid="330756">
                                            <p:txEl>
                                              <p:pRg st="0" end="0"/>
                                            </p:txEl>
                                          </p:spTgt>
                                        </p:tgtEl>
                                        <p:attrNameLst>
                                          <p:attrName>style.visibility</p:attrName>
                                        </p:attrNameLst>
                                      </p:cBhvr>
                                      <p:to>
                                        <p:strVal val="visible"/>
                                      </p:to>
                                    </p:set>
                                    <p:animEffect transition="in" filter="barn(outVertical)">
                                      <p:cBhvr>
                                        <p:cTn id="11" dur="500"/>
                                        <p:tgtEl>
                                          <p:spTgt spid="33075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0756" grpId="0" build="p" autoUpdateAnimBg="0"/>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A8F16EA-CF20-8973-59C3-06415C853D02}"/>
              </a:ext>
            </a:extLst>
          </p:cNvPr>
          <p:cNvSpPr>
            <a:spLocks noGrp="1"/>
          </p:cNvSpPr>
          <p:nvPr>
            <p:ph type="title"/>
          </p:nvPr>
        </p:nvSpPr>
        <p:spPr/>
        <p:txBody>
          <a:bodyPr/>
          <a:lstStyle/>
          <a:p>
            <a:r>
              <a:rPr lang="zh-CN" altLang="en-US" sz="3200" b="1" dirty="0">
                <a:solidFill>
                  <a:schemeClr val="tx2"/>
                </a:solidFill>
              </a:rPr>
              <a:t>质子衰变</a:t>
            </a:r>
            <a:endParaRPr kumimoji="1" lang="zh-CN" altLang="en-US" sz="3200" dirty="0"/>
          </a:p>
        </p:txBody>
      </p:sp>
      <p:pic>
        <p:nvPicPr>
          <p:cNvPr id="7" name="内容占位符 6">
            <a:extLst>
              <a:ext uri="{FF2B5EF4-FFF2-40B4-BE49-F238E27FC236}">
                <a16:creationId xmlns:a16="http://schemas.microsoft.com/office/drawing/2014/main" id="{7242CC0E-3012-0D1A-6AE8-750355C4C11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9552" y="2069480"/>
            <a:ext cx="2133600" cy="2159000"/>
          </a:xfrm>
        </p:spPr>
      </p:pic>
      <p:sp>
        <p:nvSpPr>
          <p:cNvPr id="4" name="日期占位符 3">
            <a:extLst>
              <a:ext uri="{FF2B5EF4-FFF2-40B4-BE49-F238E27FC236}">
                <a16:creationId xmlns:a16="http://schemas.microsoft.com/office/drawing/2014/main" id="{204A80AF-4CDE-5A05-7314-C826C10F3164}"/>
              </a:ext>
            </a:extLst>
          </p:cNvPr>
          <p:cNvSpPr>
            <a:spLocks noGrp="1"/>
          </p:cNvSpPr>
          <p:nvPr>
            <p:ph type="dt" sz="half" idx="10"/>
          </p:nvPr>
        </p:nvSpPr>
        <p:spPr/>
        <p:txBody>
          <a:bodyPr/>
          <a:lstStyle/>
          <a:p>
            <a:pPr>
              <a:defRPr/>
            </a:pPr>
            <a:r>
              <a:rPr lang="en-US" altLang="zh-CN"/>
              <a:t>54</a:t>
            </a:r>
            <a:endParaRPr lang="zh-CN" altLang="en-US"/>
          </a:p>
        </p:txBody>
      </p:sp>
      <p:sp>
        <p:nvSpPr>
          <p:cNvPr id="5" name="灯片编号占位符 4">
            <a:extLst>
              <a:ext uri="{FF2B5EF4-FFF2-40B4-BE49-F238E27FC236}">
                <a16:creationId xmlns:a16="http://schemas.microsoft.com/office/drawing/2014/main" id="{2CDDAE55-D376-FEA8-2BD2-6996F4D5C774}"/>
              </a:ext>
            </a:extLst>
          </p:cNvPr>
          <p:cNvSpPr>
            <a:spLocks noGrp="1"/>
          </p:cNvSpPr>
          <p:nvPr>
            <p:ph type="sldNum" sz="quarter" idx="12"/>
          </p:nvPr>
        </p:nvSpPr>
        <p:spPr/>
        <p:txBody>
          <a:bodyPr/>
          <a:lstStyle/>
          <a:p>
            <a:pPr>
              <a:defRPr/>
            </a:pPr>
            <a:fld id="{807D8017-9AD3-3E47-8EF1-FFF0DDEE4A55}" type="slidenum">
              <a:rPr lang="zh-CN" altLang="en-US" smtClean="0"/>
              <a:pPr>
                <a:defRPr/>
              </a:pPr>
              <a:t>9</a:t>
            </a:fld>
            <a:endParaRPr lang="zh-CN" altLang="en-US"/>
          </a:p>
        </p:txBody>
      </p:sp>
      <p:pic>
        <p:nvPicPr>
          <p:cNvPr id="9" name="图片 8">
            <a:extLst>
              <a:ext uri="{FF2B5EF4-FFF2-40B4-BE49-F238E27FC236}">
                <a16:creationId xmlns:a16="http://schemas.microsoft.com/office/drawing/2014/main" id="{D4C2E7A5-0D8A-3715-30D7-B8A51310C5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660" y="2348880"/>
            <a:ext cx="2286000" cy="1879600"/>
          </a:xfrm>
          <a:prstGeom prst="rect">
            <a:avLst/>
          </a:prstGeom>
        </p:spPr>
      </p:pic>
      <p:pic>
        <p:nvPicPr>
          <p:cNvPr id="11" name="图片 10">
            <a:extLst>
              <a:ext uri="{FF2B5EF4-FFF2-40B4-BE49-F238E27FC236}">
                <a16:creationId xmlns:a16="http://schemas.microsoft.com/office/drawing/2014/main" id="{F0C10536-DC1C-6F4E-CDA5-BF703F8944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84168" y="2219925"/>
            <a:ext cx="2209800" cy="1892300"/>
          </a:xfrm>
          <a:prstGeom prst="rect">
            <a:avLst/>
          </a:prstGeom>
        </p:spPr>
      </p:pic>
      <p:sp>
        <p:nvSpPr>
          <p:cNvPr id="13" name="文本框 12">
            <a:extLst>
              <a:ext uri="{FF2B5EF4-FFF2-40B4-BE49-F238E27FC236}">
                <a16:creationId xmlns:a16="http://schemas.microsoft.com/office/drawing/2014/main" id="{0E6A5A82-6427-0E34-CF9D-8B8DD0C47B73}"/>
              </a:ext>
            </a:extLst>
          </p:cNvPr>
          <p:cNvSpPr txBox="1"/>
          <p:nvPr/>
        </p:nvSpPr>
        <p:spPr>
          <a:xfrm>
            <a:off x="387152" y="4670802"/>
            <a:ext cx="8299648" cy="1684244"/>
          </a:xfrm>
          <a:prstGeom prst="rect">
            <a:avLst/>
          </a:prstGeom>
          <a:noFill/>
        </p:spPr>
        <p:txBody>
          <a:bodyPr wrap="square">
            <a:spAutoFit/>
          </a:bodyPr>
          <a:lstStyle/>
          <a:p>
            <a:pPr>
              <a:lnSpc>
                <a:spcPct val="150000"/>
              </a:lnSpc>
            </a:pPr>
            <a:r>
              <a:rPr lang="zh-CN" altLang="en-US" sz="2400" b="1" dirty="0">
                <a:effectLst/>
                <a:latin typeface="SimSun" panose="02010600030101010101" pitchFamily="2" charset="-122"/>
                <a:ea typeface="SimSun" panose="02010600030101010101" pitchFamily="2" charset="-122"/>
              </a:rPr>
              <a:t>大统一模型中夸克和轻子都处在同一个群表示中，因而可以通过规范相互作用相互转化，使得</a:t>
            </a:r>
            <a:r>
              <a:rPr lang="zh-CN" altLang="en-US" sz="2400" b="1" dirty="0">
                <a:solidFill>
                  <a:srgbClr val="FF0000"/>
                </a:solidFill>
                <a:effectLst/>
                <a:latin typeface="SimSun" panose="02010600030101010101" pitchFamily="2" charset="-122"/>
                <a:ea typeface="SimSun" panose="02010600030101010101" pitchFamily="2" charset="-122"/>
              </a:rPr>
              <a:t>重子数和轻子数同时不守恒。 </a:t>
            </a:r>
            <a:endParaRPr lang="zh-CN" altLang="en-US" b="1" dirty="0">
              <a:solidFill>
                <a:srgbClr val="FF0000"/>
              </a:solidFill>
            </a:endParaRPr>
          </a:p>
        </p:txBody>
      </p:sp>
    </p:spTree>
    <p:extLst>
      <p:ext uri="{BB962C8B-B14F-4D97-AF65-F5344CB8AC3E}">
        <p14:creationId xmlns:p14="http://schemas.microsoft.com/office/powerpoint/2010/main" val="2026745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内容占位符 10">
            <a:extLst>
              <a:ext uri="{FF2B5EF4-FFF2-40B4-BE49-F238E27FC236}">
                <a16:creationId xmlns:a16="http://schemas.microsoft.com/office/drawing/2014/main" id="{6C7FE21E-8946-FC87-8791-D6C1FB56B64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91885" y="2274952"/>
            <a:ext cx="6575914" cy="4259262"/>
          </a:xfrm>
        </p:spPr>
      </p:pic>
      <p:sp>
        <p:nvSpPr>
          <p:cNvPr id="4" name="日期占位符 3">
            <a:extLst>
              <a:ext uri="{FF2B5EF4-FFF2-40B4-BE49-F238E27FC236}">
                <a16:creationId xmlns:a16="http://schemas.microsoft.com/office/drawing/2014/main" id="{0A0A0520-B709-5F7C-6F17-08411EEAFDE0}"/>
              </a:ext>
            </a:extLst>
          </p:cNvPr>
          <p:cNvSpPr>
            <a:spLocks noGrp="1"/>
          </p:cNvSpPr>
          <p:nvPr>
            <p:ph type="dt" sz="half" idx="10"/>
          </p:nvPr>
        </p:nvSpPr>
        <p:spPr/>
        <p:txBody>
          <a:bodyPr/>
          <a:lstStyle/>
          <a:p>
            <a:pPr>
              <a:defRPr/>
            </a:pPr>
            <a:r>
              <a:rPr lang="en-US" altLang="zh-CN"/>
              <a:t>54</a:t>
            </a:r>
            <a:endParaRPr lang="zh-CN" altLang="en-US"/>
          </a:p>
        </p:txBody>
      </p:sp>
      <p:sp>
        <p:nvSpPr>
          <p:cNvPr id="5" name="灯片编号占位符 4">
            <a:extLst>
              <a:ext uri="{FF2B5EF4-FFF2-40B4-BE49-F238E27FC236}">
                <a16:creationId xmlns:a16="http://schemas.microsoft.com/office/drawing/2014/main" id="{7FC3F8A6-5430-2C05-F584-0886BC675EEC}"/>
              </a:ext>
            </a:extLst>
          </p:cNvPr>
          <p:cNvSpPr>
            <a:spLocks noGrp="1"/>
          </p:cNvSpPr>
          <p:nvPr>
            <p:ph type="sldNum" sz="quarter" idx="12"/>
          </p:nvPr>
        </p:nvSpPr>
        <p:spPr/>
        <p:txBody>
          <a:bodyPr/>
          <a:lstStyle/>
          <a:p>
            <a:pPr>
              <a:defRPr/>
            </a:pPr>
            <a:fld id="{807D8017-9AD3-3E47-8EF1-FFF0DDEE4A55}" type="slidenum">
              <a:rPr lang="zh-CN" altLang="en-US" smtClean="0"/>
              <a:pPr>
                <a:defRPr/>
              </a:pPr>
              <a:t>10</a:t>
            </a:fld>
            <a:endParaRPr lang="zh-CN" altLang="en-US"/>
          </a:p>
        </p:txBody>
      </p:sp>
      <p:sp>
        <p:nvSpPr>
          <p:cNvPr id="12" name="标题 1">
            <a:extLst>
              <a:ext uri="{FF2B5EF4-FFF2-40B4-BE49-F238E27FC236}">
                <a16:creationId xmlns:a16="http://schemas.microsoft.com/office/drawing/2014/main" id="{45D52020-C424-9EC8-91F4-726910149571}"/>
              </a:ext>
            </a:extLst>
          </p:cNvPr>
          <p:cNvSpPr>
            <a:spLocks noGrp="1"/>
          </p:cNvSpPr>
          <p:nvPr>
            <p:ph type="title"/>
          </p:nvPr>
        </p:nvSpPr>
        <p:spPr>
          <a:xfrm>
            <a:off x="1752600" y="617538"/>
            <a:ext cx="7191375" cy="939800"/>
          </a:xfrm>
        </p:spPr>
        <p:txBody>
          <a:bodyPr/>
          <a:lstStyle/>
          <a:p>
            <a:r>
              <a:rPr lang="zh-CN" altLang="en-US" sz="3200" b="1" dirty="0">
                <a:solidFill>
                  <a:schemeClr val="tx2"/>
                </a:solidFill>
              </a:rPr>
              <a:t>质子衰变</a:t>
            </a:r>
            <a:endParaRPr kumimoji="1" lang="zh-CN" altLang="en-US" sz="3200" dirty="0"/>
          </a:p>
        </p:txBody>
      </p:sp>
      <p:pic>
        <p:nvPicPr>
          <p:cNvPr id="14" name="图片 13">
            <a:extLst>
              <a:ext uri="{FF2B5EF4-FFF2-40B4-BE49-F238E27FC236}">
                <a16:creationId xmlns:a16="http://schemas.microsoft.com/office/drawing/2014/main" id="{D5CD01E7-E4E1-247C-DA7D-7D215DFF19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5478" y="871706"/>
            <a:ext cx="4577060" cy="685632"/>
          </a:xfrm>
          <a:prstGeom prst="rect">
            <a:avLst/>
          </a:prstGeom>
        </p:spPr>
      </p:pic>
      <p:pic>
        <p:nvPicPr>
          <p:cNvPr id="16" name="图片 15">
            <a:extLst>
              <a:ext uri="{FF2B5EF4-FFF2-40B4-BE49-F238E27FC236}">
                <a16:creationId xmlns:a16="http://schemas.microsoft.com/office/drawing/2014/main" id="{5E283D59-EC81-AFAD-E082-F5E041A0AF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9903" y="1749792"/>
            <a:ext cx="2579497" cy="1208119"/>
          </a:xfrm>
          <a:prstGeom prst="rect">
            <a:avLst/>
          </a:prstGeom>
        </p:spPr>
      </p:pic>
      <p:sp>
        <p:nvSpPr>
          <p:cNvPr id="18" name="文本框 17">
            <a:extLst>
              <a:ext uri="{FF2B5EF4-FFF2-40B4-BE49-F238E27FC236}">
                <a16:creationId xmlns:a16="http://schemas.microsoft.com/office/drawing/2014/main" id="{1B8AE55E-3D09-2F99-2EA2-D2CF56715A40}"/>
              </a:ext>
            </a:extLst>
          </p:cNvPr>
          <p:cNvSpPr txBox="1"/>
          <p:nvPr/>
        </p:nvSpPr>
        <p:spPr>
          <a:xfrm>
            <a:off x="76201" y="3716110"/>
            <a:ext cx="3199655" cy="2792239"/>
          </a:xfrm>
          <a:prstGeom prst="rect">
            <a:avLst/>
          </a:prstGeom>
          <a:noFill/>
        </p:spPr>
        <p:txBody>
          <a:bodyPr wrap="square">
            <a:spAutoFit/>
          </a:bodyPr>
          <a:lstStyle/>
          <a:p>
            <a:pPr>
              <a:lnSpc>
                <a:spcPct val="150000"/>
              </a:lnSpc>
            </a:pPr>
            <a:r>
              <a:rPr lang="zh-CN" altLang="en-US" b="1" dirty="0">
                <a:effectLst/>
                <a:latin typeface="SimSun" panose="02010600030101010101" pitchFamily="2" charset="-122"/>
                <a:ea typeface="SimSun" panose="02010600030101010101" pitchFamily="2" charset="-122"/>
              </a:rPr>
              <a:t>核子平均寿命在</a:t>
            </a:r>
            <a:r>
              <a:rPr lang="en-US" altLang="zh-CN" b="1" dirty="0">
                <a:effectLst/>
                <a:latin typeface="CMR12"/>
              </a:rPr>
              <a:t>10</a:t>
            </a:r>
            <a:r>
              <a:rPr lang="en-US" altLang="zh-CN" b="1" baseline="30000" dirty="0">
                <a:effectLst/>
                <a:latin typeface="CMR8"/>
              </a:rPr>
              <a:t>29</a:t>
            </a:r>
            <a:r>
              <a:rPr lang="en-US" altLang="zh-CN" b="1" dirty="0">
                <a:effectLst/>
                <a:latin typeface="CMR8"/>
              </a:rPr>
              <a:t> </a:t>
            </a:r>
            <a:r>
              <a:rPr lang="zh-CN" altLang="en-US" b="1" dirty="0">
                <a:effectLst/>
                <a:latin typeface="CMSY10"/>
              </a:rPr>
              <a:t>∼ </a:t>
            </a:r>
            <a:r>
              <a:rPr lang="en-US" altLang="zh-CN" b="1" dirty="0">
                <a:effectLst/>
                <a:latin typeface="CMR12"/>
              </a:rPr>
              <a:t>10</a:t>
            </a:r>
            <a:r>
              <a:rPr lang="en-US" altLang="zh-CN" b="1" baseline="30000" dirty="0">
                <a:effectLst/>
                <a:latin typeface="CMR8"/>
              </a:rPr>
              <a:t>30 </a:t>
            </a:r>
            <a:r>
              <a:rPr lang="zh-CN" altLang="en-US" b="1" dirty="0">
                <a:effectLst/>
                <a:latin typeface="SimSun" panose="02010600030101010101" pitchFamily="2" charset="-122"/>
                <a:ea typeface="SimSun" panose="02010600030101010101" pitchFamily="2" charset="-122"/>
              </a:rPr>
              <a:t>年。到目前为止，没有任何实验观测到令人确信的质子衰变事例。 </a:t>
            </a:r>
            <a:endParaRPr lang="zh-CN" altLang="en-US" b="1" dirty="0"/>
          </a:p>
        </p:txBody>
      </p:sp>
    </p:spTree>
    <p:extLst>
      <p:ext uri="{BB962C8B-B14F-4D97-AF65-F5344CB8AC3E}">
        <p14:creationId xmlns:p14="http://schemas.microsoft.com/office/powerpoint/2010/main" val="1505303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checkerboard(across)">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8FC90B0-B9A1-3BC1-628F-7F8873C08B8A}"/>
              </a:ext>
            </a:extLst>
          </p:cNvPr>
          <p:cNvSpPr>
            <a:spLocks noGrp="1"/>
          </p:cNvSpPr>
          <p:nvPr>
            <p:ph type="title"/>
          </p:nvPr>
        </p:nvSpPr>
        <p:spPr/>
        <p:txBody>
          <a:bodyPr/>
          <a:lstStyle/>
          <a:p>
            <a:r>
              <a:rPr kumimoji="1" lang="zh-CN" altLang="en-US" sz="3200" b="1" dirty="0"/>
              <a:t>修改的大统一模型</a:t>
            </a:r>
          </a:p>
        </p:txBody>
      </p:sp>
      <p:sp>
        <p:nvSpPr>
          <p:cNvPr id="4" name="日期占位符 3">
            <a:extLst>
              <a:ext uri="{FF2B5EF4-FFF2-40B4-BE49-F238E27FC236}">
                <a16:creationId xmlns:a16="http://schemas.microsoft.com/office/drawing/2014/main" id="{AD2C30DD-49D8-72FD-B963-76C11709736B}"/>
              </a:ext>
            </a:extLst>
          </p:cNvPr>
          <p:cNvSpPr>
            <a:spLocks noGrp="1"/>
          </p:cNvSpPr>
          <p:nvPr>
            <p:ph type="dt" sz="half" idx="10"/>
          </p:nvPr>
        </p:nvSpPr>
        <p:spPr/>
        <p:txBody>
          <a:bodyPr/>
          <a:lstStyle/>
          <a:p>
            <a:pPr>
              <a:defRPr/>
            </a:pPr>
            <a:r>
              <a:rPr lang="en-US" altLang="zh-CN"/>
              <a:t>54</a:t>
            </a:r>
            <a:endParaRPr lang="zh-CN" altLang="en-US"/>
          </a:p>
        </p:txBody>
      </p:sp>
      <p:sp>
        <p:nvSpPr>
          <p:cNvPr id="5" name="灯片编号占位符 4">
            <a:extLst>
              <a:ext uri="{FF2B5EF4-FFF2-40B4-BE49-F238E27FC236}">
                <a16:creationId xmlns:a16="http://schemas.microsoft.com/office/drawing/2014/main" id="{3DD52F74-9F5F-0E24-59C5-76254997A733}"/>
              </a:ext>
            </a:extLst>
          </p:cNvPr>
          <p:cNvSpPr>
            <a:spLocks noGrp="1"/>
          </p:cNvSpPr>
          <p:nvPr>
            <p:ph type="sldNum" sz="quarter" idx="12"/>
          </p:nvPr>
        </p:nvSpPr>
        <p:spPr/>
        <p:txBody>
          <a:bodyPr/>
          <a:lstStyle/>
          <a:p>
            <a:pPr>
              <a:defRPr/>
            </a:pPr>
            <a:fld id="{807D8017-9AD3-3E47-8EF1-FFF0DDEE4A55}" type="slidenum">
              <a:rPr lang="zh-CN" altLang="en-US" smtClean="0"/>
              <a:pPr>
                <a:defRPr/>
              </a:pPr>
              <a:t>11</a:t>
            </a:fld>
            <a:endParaRPr lang="zh-CN" altLang="en-US"/>
          </a:p>
        </p:txBody>
      </p:sp>
      <p:sp>
        <p:nvSpPr>
          <p:cNvPr id="15" name="内容占位符 14">
            <a:extLst>
              <a:ext uri="{FF2B5EF4-FFF2-40B4-BE49-F238E27FC236}">
                <a16:creationId xmlns:a16="http://schemas.microsoft.com/office/drawing/2014/main" id="{B62DBAF4-FF70-BF22-9D6C-EC3795CCD8F5}"/>
              </a:ext>
            </a:extLst>
          </p:cNvPr>
          <p:cNvSpPr>
            <a:spLocks noGrp="1"/>
          </p:cNvSpPr>
          <p:nvPr>
            <p:ph idx="1"/>
          </p:nvPr>
        </p:nvSpPr>
        <p:spPr>
          <a:xfrm>
            <a:off x="508500" y="1865186"/>
            <a:ext cx="8345488" cy="4114800"/>
          </a:xfrm>
        </p:spPr>
        <p:txBody>
          <a:bodyPr/>
          <a:lstStyle/>
          <a:p>
            <a:pPr>
              <a:lnSpc>
                <a:spcPct val="150000"/>
              </a:lnSpc>
            </a:pPr>
            <a:r>
              <a:rPr lang="es-ES" altLang="zh-CN" sz="2400" b="1" dirty="0">
                <a:effectLst/>
                <a:latin typeface="Times New Roman" panose="02020603050405020304" pitchFamily="18" charset="0"/>
                <a:cs typeface="Times New Roman" panose="02020603050405020304" pitchFamily="18" charset="0"/>
              </a:rPr>
              <a:t>SO(10)</a:t>
            </a:r>
            <a:r>
              <a:rPr lang="zh-CN" altLang="en-US" sz="2400" b="1" dirty="0">
                <a:effectLst/>
                <a:latin typeface="Times New Roman" panose="02020603050405020304" pitchFamily="18" charset="0"/>
                <a:ea typeface="SimHei" panose="02010609060101010101" pitchFamily="49" charset="-122"/>
                <a:cs typeface="Times New Roman" panose="02020603050405020304" pitchFamily="18" charset="0"/>
              </a:rPr>
              <a:t>大统一模型 </a:t>
            </a:r>
            <a:endParaRPr lang="en-US" altLang="zh-CN" sz="2400" b="1" dirty="0">
              <a:effectLst/>
              <a:latin typeface="Times New Roman" panose="02020603050405020304" pitchFamily="18" charset="0"/>
              <a:ea typeface="SimHei" panose="02010609060101010101" pitchFamily="49" charset="-122"/>
              <a:cs typeface="Times New Roman" panose="02020603050405020304" pitchFamily="18" charset="0"/>
            </a:endParaRPr>
          </a:p>
          <a:p>
            <a:pPr>
              <a:lnSpc>
                <a:spcPct val="150000"/>
              </a:lnSpc>
            </a:pPr>
            <a:r>
              <a:rPr lang="es-ES" altLang="zh-CN" sz="2400" b="1" dirty="0">
                <a:effectLst/>
                <a:latin typeface="Times New Roman" panose="02020603050405020304" pitchFamily="18" charset="0"/>
                <a:cs typeface="Times New Roman" panose="02020603050405020304" pitchFamily="18" charset="0"/>
              </a:rPr>
              <a:t>SO(10) → SU(5) × U(1)</a:t>
            </a:r>
            <a:r>
              <a:rPr lang="es-ES" altLang="zh-CN" sz="2400" b="1" baseline="-25000" dirty="0">
                <a:effectLst/>
                <a:latin typeface="Times New Roman" panose="02020603050405020304" pitchFamily="18" charset="0"/>
                <a:cs typeface="Times New Roman" panose="02020603050405020304" pitchFamily="18" charset="0"/>
              </a:rPr>
              <a:t>X</a:t>
            </a:r>
            <a:r>
              <a:rPr lang="es-ES" altLang="zh-CN" sz="2400" b="1" dirty="0">
                <a:effectLst/>
                <a:latin typeface="Times New Roman" panose="02020603050405020304" pitchFamily="18" charset="0"/>
                <a:cs typeface="Times New Roman" panose="02020603050405020304" pitchFamily="18" charset="0"/>
              </a:rPr>
              <a:t> </a:t>
            </a:r>
            <a:endParaRPr lang="es-ES" altLang="zh-CN" sz="2400" b="1" dirty="0">
              <a:latin typeface="Times New Roman" panose="02020603050405020304" pitchFamily="18" charset="0"/>
              <a:cs typeface="Times New Roman" panose="02020603050405020304" pitchFamily="18" charset="0"/>
            </a:endParaRPr>
          </a:p>
          <a:p>
            <a:pPr>
              <a:lnSpc>
                <a:spcPct val="150000"/>
              </a:lnSpc>
            </a:pPr>
            <a:r>
              <a:rPr lang="zh-CN" altLang="en-US" sz="2400" b="1" dirty="0">
                <a:effectLst/>
                <a:latin typeface="Times New Roman" panose="02020603050405020304" pitchFamily="18" charset="0"/>
                <a:cs typeface="Times New Roman" panose="02020603050405020304" pitchFamily="18" charset="0"/>
              </a:rPr>
              <a:t>或者  </a:t>
            </a:r>
            <a:r>
              <a:rPr lang="es-ES" altLang="zh-CN" sz="2400" b="1" dirty="0">
                <a:effectLst/>
                <a:latin typeface="Times New Roman" panose="02020603050405020304" pitchFamily="18" charset="0"/>
                <a:cs typeface="Times New Roman" panose="02020603050405020304" pitchFamily="18" charset="0"/>
              </a:rPr>
              <a:t>SO(10) → SU(4) × SU(2)</a:t>
            </a:r>
            <a:r>
              <a:rPr lang="es-ES" altLang="zh-CN" sz="2400" b="1" baseline="-25000" dirty="0">
                <a:effectLst/>
                <a:latin typeface="Times New Roman" panose="02020603050405020304" pitchFamily="18" charset="0"/>
                <a:cs typeface="Times New Roman" panose="02020603050405020304" pitchFamily="18" charset="0"/>
              </a:rPr>
              <a:t>L</a:t>
            </a:r>
            <a:r>
              <a:rPr lang="es-ES" altLang="zh-CN" sz="2400" b="1" dirty="0">
                <a:effectLst/>
                <a:latin typeface="Times New Roman" panose="02020603050405020304" pitchFamily="18" charset="0"/>
                <a:cs typeface="Times New Roman" panose="02020603050405020304" pitchFamily="18" charset="0"/>
              </a:rPr>
              <a:t> × SU(2)</a:t>
            </a:r>
            <a:r>
              <a:rPr lang="es-ES" altLang="zh-CN" sz="2400" b="1" baseline="-25000" dirty="0">
                <a:effectLst/>
                <a:latin typeface="Times New Roman" panose="02020603050405020304" pitchFamily="18" charset="0"/>
                <a:cs typeface="Times New Roman" panose="02020603050405020304" pitchFamily="18" charset="0"/>
              </a:rPr>
              <a:t>R </a:t>
            </a:r>
            <a:endParaRPr lang="es-ES" altLang="zh-CN" sz="2400" b="1" baseline="-25000" dirty="0">
              <a:latin typeface="Times New Roman" panose="02020603050405020304" pitchFamily="18" charset="0"/>
              <a:cs typeface="Times New Roman" panose="02020603050405020304" pitchFamily="18" charset="0"/>
            </a:endParaRPr>
          </a:p>
          <a:p>
            <a:pPr>
              <a:lnSpc>
                <a:spcPct val="150000"/>
              </a:lnSpc>
            </a:pPr>
            <a:r>
              <a:rPr lang="zh-CN" altLang="en-US" sz="2400" b="1" dirty="0">
                <a:effectLst/>
                <a:latin typeface="Times New Roman" panose="02020603050405020304" pitchFamily="18" charset="0"/>
                <a:cs typeface="Times New Roman" panose="02020603050405020304" pitchFamily="18" charset="0"/>
              </a:rPr>
              <a:t>或者 </a:t>
            </a:r>
            <a:r>
              <a:rPr lang="es-ES" altLang="zh-CN" sz="2400" b="1" dirty="0">
                <a:solidFill>
                  <a:srgbClr val="FF0000"/>
                </a:solidFill>
                <a:effectLst/>
                <a:latin typeface="Times New Roman" panose="02020603050405020304" pitchFamily="18" charset="0"/>
                <a:cs typeface="Times New Roman" panose="02020603050405020304" pitchFamily="18" charset="0"/>
              </a:rPr>
              <a:t>→ SU(3)</a:t>
            </a:r>
            <a:r>
              <a:rPr lang="es-ES" altLang="zh-CN" sz="2400" b="1" baseline="-25000" dirty="0">
                <a:solidFill>
                  <a:srgbClr val="FF0000"/>
                </a:solidFill>
                <a:effectLst/>
                <a:latin typeface="Times New Roman" panose="02020603050405020304" pitchFamily="18" charset="0"/>
                <a:cs typeface="Times New Roman" panose="02020603050405020304" pitchFamily="18" charset="0"/>
              </a:rPr>
              <a:t>C</a:t>
            </a:r>
            <a:r>
              <a:rPr lang="es-ES" altLang="zh-CN" sz="2400" b="1" dirty="0">
                <a:solidFill>
                  <a:srgbClr val="FF0000"/>
                </a:solidFill>
                <a:effectLst/>
                <a:latin typeface="Times New Roman" panose="02020603050405020304" pitchFamily="18" charset="0"/>
                <a:cs typeface="Times New Roman" panose="02020603050405020304" pitchFamily="18" charset="0"/>
              </a:rPr>
              <a:t> × SU(2)</a:t>
            </a:r>
            <a:r>
              <a:rPr lang="es-ES" altLang="zh-CN" sz="2400" b="1" baseline="-25000" dirty="0">
                <a:solidFill>
                  <a:srgbClr val="FF0000"/>
                </a:solidFill>
                <a:effectLst/>
                <a:latin typeface="Times New Roman" panose="02020603050405020304" pitchFamily="18" charset="0"/>
                <a:cs typeface="Times New Roman" panose="02020603050405020304" pitchFamily="18" charset="0"/>
              </a:rPr>
              <a:t>L</a:t>
            </a:r>
            <a:r>
              <a:rPr lang="es-ES" altLang="zh-CN" sz="2400" b="1" dirty="0">
                <a:solidFill>
                  <a:srgbClr val="FF0000"/>
                </a:solidFill>
                <a:effectLst/>
                <a:latin typeface="Times New Roman" panose="02020603050405020304" pitchFamily="18" charset="0"/>
                <a:cs typeface="Times New Roman" panose="02020603050405020304" pitchFamily="18" charset="0"/>
              </a:rPr>
              <a:t> × SU(2)</a:t>
            </a:r>
            <a:r>
              <a:rPr lang="es-ES" altLang="zh-CN" sz="2400" b="1" baseline="-25000" dirty="0">
                <a:solidFill>
                  <a:srgbClr val="FF0000"/>
                </a:solidFill>
                <a:effectLst/>
                <a:latin typeface="Times New Roman" panose="02020603050405020304" pitchFamily="18" charset="0"/>
                <a:cs typeface="Times New Roman" panose="02020603050405020304" pitchFamily="18" charset="0"/>
              </a:rPr>
              <a:t>R</a:t>
            </a:r>
            <a:r>
              <a:rPr lang="es-ES" altLang="zh-CN" sz="2400" b="1" dirty="0">
                <a:solidFill>
                  <a:srgbClr val="FF0000"/>
                </a:solidFill>
                <a:effectLst/>
                <a:latin typeface="Times New Roman" panose="02020603050405020304" pitchFamily="18" charset="0"/>
                <a:cs typeface="Times New Roman" panose="02020603050405020304" pitchFamily="18" charset="0"/>
              </a:rPr>
              <a:t> × U(1) </a:t>
            </a:r>
            <a:r>
              <a:rPr lang="zh-CN" altLang="en-US" sz="2400" b="1" dirty="0">
                <a:solidFill>
                  <a:srgbClr val="FF0000"/>
                </a:solidFill>
                <a:effectLst/>
                <a:latin typeface="Times New Roman" panose="02020603050405020304" pitchFamily="18" charset="0"/>
                <a:cs typeface="Times New Roman" panose="02020603050405020304" pitchFamily="18" charset="0"/>
              </a:rPr>
              <a:t>  左右对称模型</a:t>
            </a:r>
            <a:endParaRPr lang="en-US" altLang="zh-CN" sz="2400" b="1" dirty="0">
              <a:solidFill>
                <a:srgbClr val="FF0000"/>
              </a:solidFill>
              <a:effectLst/>
              <a:latin typeface="Times New Roman" panose="02020603050405020304" pitchFamily="18" charset="0"/>
              <a:cs typeface="Times New Roman" panose="02020603050405020304" pitchFamily="18" charset="0"/>
            </a:endParaRPr>
          </a:p>
          <a:p>
            <a:pPr>
              <a:lnSpc>
                <a:spcPct val="150000"/>
              </a:lnSpc>
            </a:pPr>
            <a:r>
              <a:rPr lang="zh-CN" altLang="en-US" sz="2400" b="1" dirty="0">
                <a:effectLst/>
                <a:latin typeface="SimSun" panose="02010600030101010101" pitchFamily="2" charset="-122"/>
                <a:ea typeface="SimSun" panose="02010600030101010101" pitchFamily="2" charset="-122"/>
              </a:rPr>
              <a:t>由于多了一次对称性破缺，最终大统一的标度会增高，</a:t>
            </a:r>
            <a:r>
              <a:rPr lang="zh-CN" altLang="en-US" sz="2400" b="1" dirty="0">
                <a:solidFill>
                  <a:srgbClr val="0070C0"/>
                </a:solidFill>
                <a:effectLst/>
                <a:latin typeface="SimSun" panose="02010600030101010101" pitchFamily="2" charset="-122"/>
                <a:ea typeface="SimSun" panose="02010600030101010101" pitchFamily="2" charset="-122"/>
              </a:rPr>
              <a:t>质子的寿命会延长</a:t>
            </a:r>
            <a:r>
              <a:rPr lang="zh-CN" altLang="en-US" sz="2400" b="1" dirty="0">
                <a:effectLst/>
                <a:latin typeface="SimSun" panose="02010600030101010101" pitchFamily="2" charset="-122"/>
                <a:ea typeface="SimSun" panose="02010600030101010101" pitchFamily="2" charset="-122"/>
              </a:rPr>
              <a:t>，从而与现有实验不矛盾。 </a:t>
            </a:r>
            <a:endParaRPr lang="zh-CN" altLang="en-US" sz="2400" b="1" dirty="0"/>
          </a:p>
          <a:p>
            <a:pPr>
              <a:lnSpc>
                <a:spcPct val="150000"/>
              </a:lnSpc>
            </a:pPr>
            <a:r>
              <a:rPr lang="zh-CN" altLang="en-US" sz="2400" b="1" dirty="0">
                <a:solidFill>
                  <a:srgbClr val="0070C0"/>
                </a:solidFill>
                <a:effectLst/>
                <a:latin typeface="SimSun" panose="02010600030101010101" pitchFamily="2" charset="-122"/>
                <a:ea typeface="SimSun" panose="02010600030101010101" pitchFamily="2" charset="-122"/>
              </a:rPr>
              <a:t>右手中微子分量问题 </a:t>
            </a:r>
            <a:endParaRPr lang="zh-CN" altLang="en-US" sz="2400" b="1" dirty="0">
              <a:solidFill>
                <a:srgbClr val="0070C0"/>
              </a:solidFill>
            </a:endParaRPr>
          </a:p>
        </p:txBody>
      </p:sp>
    </p:spTree>
    <p:extLst>
      <p:ext uri="{BB962C8B-B14F-4D97-AF65-F5344CB8AC3E}">
        <p14:creationId xmlns:p14="http://schemas.microsoft.com/office/powerpoint/2010/main" val="2407913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circle(in)">
                                      <p:cBhvr>
                                        <p:cTn id="7" dur="20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circle(in)">
                                      <p:cBhvr>
                                        <p:cTn id="12" dur="2000"/>
                                        <p:tgtEl>
                                          <p:spTgt spid="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5">
                                            <p:txEl>
                                              <p:pRg st="2" end="2"/>
                                            </p:txEl>
                                          </p:spTgt>
                                        </p:tgtEl>
                                        <p:attrNameLst>
                                          <p:attrName>style.visibility</p:attrName>
                                        </p:attrNameLst>
                                      </p:cBhvr>
                                      <p:to>
                                        <p:strVal val="visible"/>
                                      </p:to>
                                    </p:set>
                                    <p:animEffect transition="in" filter="circle(in)">
                                      <p:cBhvr>
                                        <p:cTn id="17" dur="2000"/>
                                        <p:tgtEl>
                                          <p:spTgt spid="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15">
                                            <p:txEl>
                                              <p:pRg st="3" end="3"/>
                                            </p:txEl>
                                          </p:spTgt>
                                        </p:tgtEl>
                                        <p:attrNameLst>
                                          <p:attrName>style.visibility</p:attrName>
                                        </p:attrNameLst>
                                      </p:cBhvr>
                                      <p:to>
                                        <p:strVal val="visible"/>
                                      </p:to>
                                    </p:set>
                                    <p:animEffect transition="in" filter="circle(in)">
                                      <p:cBhvr>
                                        <p:cTn id="22" dur="2000"/>
                                        <p:tgtEl>
                                          <p:spTgt spid="1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15">
                                            <p:txEl>
                                              <p:pRg st="4" end="4"/>
                                            </p:txEl>
                                          </p:spTgt>
                                        </p:tgtEl>
                                        <p:attrNameLst>
                                          <p:attrName>style.visibility</p:attrName>
                                        </p:attrNameLst>
                                      </p:cBhvr>
                                      <p:to>
                                        <p:strVal val="visible"/>
                                      </p:to>
                                    </p:set>
                                    <p:animEffect transition="in" filter="circle(in)">
                                      <p:cBhvr>
                                        <p:cTn id="27" dur="2000"/>
                                        <p:tgtEl>
                                          <p:spTgt spid="1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15">
                                            <p:txEl>
                                              <p:pRg st="5" end="5"/>
                                            </p:txEl>
                                          </p:spTgt>
                                        </p:tgtEl>
                                        <p:attrNameLst>
                                          <p:attrName>style.visibility</p:attrName>
                                        </p:attrNameLst>
                                      </p:cBhvr>
                                      <p:to>
                                        <p:strVal val="visible"/>
                                      </p:to>
                                    </p:set>
                                    <p:animEffect transition="in" filter="circle(in)">
                                      <p:cBhvr>
                                        <p:cTn id="32" dur="2000"/>
                                        <p:tgtEl>
                                          <p:spTgt spid="1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8FC90B0-B9A1-3BC1-628F-7F8873C08B8A}"/>
              </a:ext>
            </a:extLst>
          </p:cNvPr>
          <p:cNvSpPr>
            <a:spLocks noGrp="1"/>
          </p:cNvSpPr>
          <p:nvPr>
            <p:ph type="title"/>
          </p:nvPr>
        </p:nvSpPr>
        <p:spPr/>
        <p:txBody>
          <a:bodyPr/>
          <a:lstStyle/>
          <a:p>
            <a:r>
              <a:rPr kumimoji="1" lang="zh-CN" altLang="en-US" sz="3200" b="1" dirty="0"/>
              <a:t>修改的大统一模型</a:t>
            </a:r>
          </a:p>
        </p:txBody>
      </p:sp>
      <p:pic>
        <p:nvPicPr>
          <p:cNvPr id="7" name="内容占位符 6">
            <a:extLst>
              <a:ext uri="{FF2B5EF4-FFF2-40B4-BE49-F238E27FC236}">
                <a16:creationId xmlns:a16="http://schemas.microsoft.com/office/drawing/2014/main" id="{488F687B-4593-CD58-4DDD-9AD992F41BE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93800" y="1615024"/>
            <a:ext cx="6388100" cy="3048000"/>
          </a:xfrm>
        </p:spPr>
      </p:pic>
      <p:sp>
        <p:nvSpPr>
          <p:cNvPr id="4" name="日期占位符 3">
            <a:extLst>
              <a:ext uri="{FF2B5EF4-FFF2-40B4-BE49-F238E27FC236}">
                <a16:creationId xmlns:a16="http://schemas.microsoft.com/office/drawing/2014/main" id="{AD2C30DD-49D8-72FD-B963-76C11709736B}"/>
              </a:ext>
            </a:extLst>
          </p:cNvPr>
          <p:cNvSpPr>
            <a:spLocks noGrp="1"/>
          </p:cNvSpPr>
          <p:nvPr>
            <p:ph type="dt" sz="half" idx="10"/>
          </p:nvPr>
        </p:nvSpPr>
        <p:spPr/>
        <p:txBody>
          <a:bodyPr/>
          <a:lstStyle/>
          <a:p>
            <a:pPr>
              <a:defRPr/>
            </a:pPr>
            <a:r>
              <a:rPr lang="en-US" altLang="zh-CN"/>
              <a:t>54</a:t>
            </a:r>
            <a:endParaRPr lang="zh-CN" altLang="en-US"/>
          </a:p>
        </p:txBody>
      </p:sp>
      <p:sp>
        <p:nvSpPr>
          <p:cNvPr id="5" name="灯片编号占位符 4">
            <a:extLst>
              <a:ext uri="{FF2B5EF4-FFF2-40B4-BE49-F238E27FC236}">
                <a16:creationId xmlns:a16="http://schemas.microsoft.com/office/drawing/2014/main" id="{3DD52F74-9F5F-0E24-59C5-76254997A733}"/>
              </a:ext>
            </a:extLst>
          </p:cNvPr>
          <p:cNvSpPr>
            <a:spLocks noGrp="1"/>
          </p:cNvSpPr>
          <p:nvPr>
            <p:ph type="sldNum" sz="quarter" idx="12"/>
          </p:nvPr>
        </p:nvSpPr>
        <p:spPr/>
        <p:txBody>
          <a:bodyPr/>
          <a:lstStyle/>
          <a:p>
            <a:pPr>
              <a:defRPr/>
            </a:pPr>
            <a:fld id="{807D8017-9AD3-3E47-8EF1-FFF0DDEE4A55}" type="slidenum">
              <a:rPr lang="zh-CN" altLang="en-US" smtClean="0"/>
              <a:pPr>
                <a:defRPr/>
              </a:pPr>
              <a:t>12</a:t>
            </a:fld>
            <a:endParaRPr lang="zh-CN" altLang="en-US"/>
          </a:p>
        </p:txBody>
      </p:sp>
      <p:sp>
        <p:nvSpPr>
          <p:cNvPr id="9" name="文本框 8">
            <a:extLst>
              <a:ext uri="{FF2B5EF4-FFF2-40B4-BE49-F238E27FC236}">
                <a16:creationId xmlns:a16="http://schemas.microsoft.com/office/drawing/2014/main" id="{8FDEB8B2-5483-BD6E-A40F-D4B2464BDC39}"/>
              </a:ext>
            </a:extLst>
          </p:cNvPr>
          <p:cNvSpPr txBox="1"/>
          <p:nvPr/>
        </p:nvSpPr>
        <p:spPr>
          <a:xfrm>
            <a:off x="2555776" y="4720711"/>
            <a:ext cx="6588224" cy="461665"/>
          </a:xfrm>
          <a:prstGeom prst="rect">
            <a:avLst/>
          </a:prstGeom>
          <a:noFill/>
        </p:spPr>
        <p:txBody>
          <a:bodyPr wrap="square">
            <a:spAutoFit/>
          </a:bodyPr>
          <a:lstStyle/>
          <a:p>
            <a:r>
              <a:rPr lang="es-ES" altLang="zh-CN" sz="2400" dirty="0">
                <a:effectLst/>
                <a:latin typeface="CMR12"/>
              </a:rPr>
              <a:t>(a)</a:t>
            </a:r>
            <a:r>
              <a:rPr lang="es-ES" altLang="zh-CN" sz="2400" dirty="0">
                <a:effectLst/>
                <a:latin typeface="CMMI12"/>
              </a:rPr>
              <a:t>SU</a:t>
            </a:r>
            <a:r>
              <a:rPr lang="es-ES" altLang="zh-CN" sz="2400" dirty="0">
                <a:effectLst/>
                <a:latin typeface="CMR12"/>
              </a:rPr>
              <a:t>(5)</a:t>
            </a:r>
            <a:r>
              <a:rPr lang="zh-CN" altLang="en-US" sz="2400" dirty="0">
                <a:effectLst/>
                <a:latin typeface="SimSun" panose="02010600030101010101" pitchFamily="2" charset="-122"/>
                <a:ea typeface="SimSun" panose="02010600030101010101" pitchFamily="2" charset="-122"/>
              </a:rPr>
              <a:t>大统一模型</a:t>
            </a:r>
            <a:r>
              <a:rPr lang="en-US" altLang="zh-CN" sz="2400" dirty="0">
                <a:effectLst/>
                <a:latin typeface="SimSun" panose="02010600030101010101" pitchFamily="2" charset="-122"/>
                <a:ea typeface="SimSun" panose="02010600030101010101" pitchFamily="2" charset="-122"/>
              </a:rPr>
              <a:t>;</a:t>
            </a:r>
            <a:r>
              <a:rPr lang="zh-CN" altLang="en-US" sz="2400" dirty="0">
                <a:effectLst/>
                <a:latin typeface="SimSun" panose="02010600030101010101" pitchFamily="2" charset="-122"/>
                <a:ea typeface="SimSun" panose="02010600030101010101" pitchFamily="2" charset="-122"/>
              </a:rPr>
              <a:t> </a:t>
            </a:r>
            <a:r>
              <a:rPr lang="en-US" altLang="zh-CN" sz="2400" dirty="0">
                <a:effectLst/>
                <a:latin typeface="CMR12"/>
              </a:rPr>
              <a:t>(</a:t>
            </a:r>
            <a:r>
              <a:rPr lang="es-ES" altLang="zh-CN" sz="2400" dirty="0">
                <a:effectLst/>
                <a:latin typeface="CMR12"/>
              </a:rPr>
              <a:t>b) </a:t>
            </a:r>
            <a:r>
              <a:rPr lang="zh-CN" altLang="en-US" sz="2400" dirty="0">
                <a:effectLst/>
                <a:latin typeface="SimSun" panose="02010600030101010101" pitchFamily="2" charset="-122"/>
                <a:ea typeface="SimSun" panose="02010600030101010101" pitchFamily="2" charset="-122"/>
              </a:rPr>
              <a:t>超对称</a:t>
            </a:r>
            <a:r>
              <a:rPr lang="es-ES" altLang="zh-CN" sz="2400" dirty="0">
                <a:effectLst/>
                <a:latin typeface="CMMI12"/>
              </a:rPr>
              <a:t>SU</a:t>
            </a:r>
            <a:r>
              <a:rPr lang="es-ES" altLang="zh-CN" sz="2400" dirty="0">
                <a:effectLst/>
                <a:latin typeface="CMR12"/>
              </a:rPr>
              <a:t>(5)</a:t>
            </a:r>
            <a:r>
              <a:rPr lang="zh-CN" altLang="en-US" sz="2400" dirty="0">
                <a:effectLst/>
                <a:latin typeface="SimSun" panose="02010600030101010101" pitchFamily="2" charset="-122"/>
                <a:ea typeface="SimSun" panose="02010600030101010101" pitchFamily="2" charset="-122"/>
              </a:rPr>
              <a:t>大统一模型 </a:t>
            </a:r>
            <a:endParaRPr lang="zh-CN" altLang="en-US" dirty="0"/>
          </a:p>
        </p:txBody>
      </p:sp>
      <p:sp>
        <p:nvSpPr>
          <p:cNvPr id="6" name="文本框 5">
            <a:extLst>
              <a:ext uri="{FF2B5EF4-FFF2-40B4-BE49-F238E27FC236}">
                <a16:creationId xmlns:a16="http://schemas.microsoft.com/office/drawing/2014/main" id="{E4018E1F-C013-A96C-C1A3-9D254913EEA9}"/>
              </a:ext>
            </a:extLst>
          </p:cNvPr>
          <p:cNvSpPr txBox="1"/>
          <p:nvPr/>
        </p:nvSpPr>
        <p:spPr>
          <a:xfrm>
            <a:off x="262100" y="2174936"/>
            <a:ext cx="2077652" cy="2792239"/>
          </a:xfrm>
          <a:prstGeom prst="rect">
            <a:avLst/>
          </a:prstGeom>
          <a:noFill/>
        </p:spPr>
        <p:txBody>
          <a:bodyPr wrap="square">
            <a:spAutoFit/>
          </a:bodyPr>
          <a:lstStyle/>
          <a:p>
            <a:pPr>
              <a:lnSpc>
                <a:spcPct val="150000"/>
              </a:lnSpc>
            </a:pPr>
            <a:r>
              <a:rPr lang="zh-CN" altLang="en-US" sz="2400" b="1" dirty="0">
                <a:effectLst/>
                <a:latin typeface="SimSun" panose="02010600030101010101" pitchFamily="2" charset="-122"/>
                <a:ea typeface="SimSun" panose="02010600030101010101" pitchFamily="2" charset="-122"/>
              </a:rPr>
              <a:t>实验精度提高之后，三种相互作用的耦合常数不再严格交于一点。 </a:t>
            </a:r>
            <a:endParaRPr lang="zh-CN" altLang="en-US" b="1" dirty="0"/>
          </a:p>
        </p:txBody>
      </p:sp>
      <p:sp>
        <p:nvSpPr>
          <p:cNvPr id="10" name="文本框 9">
            <a:extLst>
              <a:ext uri="{FF2B5EF4-FFF2-40B4-BE49-F238E27FC236}">
                <a16:creationId xmlns:a16="http://schemas.microsoft.com/office/drawing/2014/main" id="{B3AB2A40-E6CE-D2EE-0F8A-DB3ED7C17B60}"/>
              </a:ext>
            </a:extLst>
          </p:cNvPr>
          <p:cNvSpPr txBox="1"/>
          <p:nvPr/>
        </p:nvSpPr>
        <p:spPr>
          <a:xfrm>
            <a:off x="521369" y="5566407"/>
            <a:ext cx="8165431" cy="461665"/>
          </a:xfrm>
          <a:prstGeom prst="rect">
            <a:avLst/>
          </a:prstGeom>
          <a:noFill/>
        </p:spPr>
        <p:txBody>
          <a:bodyPr wrap="square">
            <a:spAutoFit/>
          </a:bodyPr>
          <a:lstStyle/>
          <a:p>
            <a:r>
              <a:rPr lang="zh-CN" altLang="en-US" sz="2400" b="1" dirty="0">
                <a:solidFill>
                  <a:srgbClr val="0070C0"/>
                </a:solidFill>
                <a:effectLst/>
                <a:latin typeface="SimSun" panose="02010600030101010101" pitchFamily="2" charset="-122"/>
                <a:ea typeface="SimSun" panose="02010600030101010101" pitchFamily="2" charset="-122"/>
              </a:rPr>
              <a:t>超对称是指费米子和玻色子之间变换的对称性 </a:t>
            </a:r>
            <a:endParaRPr lang="zh-CN" altLang="en-US" b="1" dirty="0">
              <a:solidFill>
                <a:srgbClr val="0070C0"/>
              </a:solidFill>
            </a:endParaRPr>
          </a:p>
        </p:txBody>
      </p:sp>
    </p:spTree>
    <p:extLst>
      <p:ext uri="{BB962C8B-B14F-4D97-AF65-F5344CB8AC3E}">
        <p14:creationId xmlns:p14="http://schemas.microsoft.com/office/powerpoint/2010/main" val="22337013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C916CBA-2BB2-50E7-86CC-BBA16077C841}"/>
              </a:ext>
            </a:extLst>
          </p:cNvPr>
          <p:cNvSpPr>
            <a:spLocks noGrp="1"/>
          </p:cNvSpPr>
          <p:nvPr>
            <p:ph type="title"/>
          </p:nvPr>
        </p:nvSpPr>
        <p:spPr/>
        <p:txBody>
          <a:bodyPr/>
          <a:lstStyle/>
          <a:p>
            <a:r>
              <a:rPr kumimoji="1" lang="zh-CN" altLang="en-US" sz="3200" b="1" dirty="0"/>
              <a:t>超对称</a:t>
            </a:r>
          </a:p>
        </p:txBody>
      </p:sp>
      <p:pic>
        <p:nvPicPr>
          <p:cNvPr id="7" name="内容占位符 6">
            <a:extLst>
              <a:ext uri="{FF2B5EF4-FFF2-40B4-BE49-F238E27FC236}">
                <a16:creationId xmlns:a16="http://schemas.microsoft.com/office/drawing/2014/main" id="{2B0C3FCB-A68E-1A2E-44E1-0CB27445AD2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0297" y="4121441"/>
            <a:ext cx="8763405" cy="2203159"/>
          </a:xfrm>
        </p:spPr>
      </p:pic>
      <p:sp>
        <p:nvSpPr>
          <p:cNvPr id="4" name="日期占位符 3">
            <a:extLst>
              <a:ext uri="{FF2B5EF4-FFF2-40B4-BE49-F238E27FC236}">
                <a16:creationId xmlns:a16="http://schemas.microsoft.com/office/drawing/2014/main" id="{9172A2FD-A576-E8E7-09A8-F2377574C87B}"/>
              </a:ext>
            </a:extLst>
          </p:cNvPr>
          <p:cNvSpPr>
            <a:spLocks noGrp="1"/>
          </p:cNvSpPr>
          <p:nvPr>
            <p:ph type="dt" sz="half" idx="10"/>
          </p:nvPr>
        </p:nvSpPr>
        <p:spPr/>
        <p:txBody>
          <a:bodyPr/>
          <a:lstStyle/>
          <a:p>
            <a:pPr>
              <a:defRPr/>
            </a:pPr>
            <a:r>
              <a:rPr lang="en-US" altLang="zh-CN"/>
              <a:t>54</a:t>
            </a:r>
            <a:endParaRPr lang="zh-CN" altLang="en-US"/>
          </a:p>
        </p:txBody>
      </p:sp>
      <p:sp>
        <p:nvSpPr>
          <p:cNvPr id="5" name="灯片编号占位符 4">
            <a:extLst>
              <a:ext uri="{FF2B5EF4-FFF2-40B4-BE49-F238E27FC236}">
                <a16:creationId xmlns:a16="http://schemas.microsoft.com/office/drawing/2014/main" id="{3A2CCA33-B2AD-6F9D-F71B-D4D196202050}"/>
              </a:ext>
            </a:extLst>
          </p:cNvPr>
          <p:cNvSpPr>
            <a:spLocks noGrp="1"/>
          </p:cNvSpPr>
          <p:nvPr>
            <p:ph type="sldNum" sz="quarter" idx="12"/>
          </p:nvPr>
        </p:nvSpPr>
        <p:spPr/>
        <p:txBody>
          <a:bodyPr/>
          <a:lstStyle/>
          <a:p>
            <a:pPr>
              <a:defRPr/>
            </a:pPr>
            <a:fld id="{807D8017-9AD3-3E47-8EF1-FFF0DDEE4A55}" type="slidenum">
              <a:rPr lang="zh-CN" altLang="en-US" smtClean="0"/>
              <a:pPr>
                <a:defRPr/>
              </a:pPr>
              <a:t>13</a:t>
            </a:fld>
            <a:endParaRPr lang="zh-CN" altLang="en-US"/>
          </a:p>
        </p:txBody>
      </p:sp>
      <p:sp>
        <p:nvSpPr>
          <p:cNvPr id="9" name="文本框 8">
            <a:extLst>
              <a:ext uri="{FF2B5EF4-FFF2-40B4-BE49-F238E27FC236}">
                <a16:creationId xmlns:a16="http://schemas.microsoft.com/office/drawing/2014/main" id="{DE2305F0-9A98-AC3F-B3BA-001FC7564580}"/>
              </a:ext>
            </a:extLst>
          </p:cNvPr>
          <p:cNvSpPr txBox="1"/>
          <p:nvPr/>
        </p:nvSpPr>
        <p:spPr>
          <a:xfrm>
            <a:off x="378187" y="1857665"/>
            <a:ext cx="8291264" cy="2238241"/>
          </a:xfrm>
          <a:prstGeom prst="rect">
            <a:avLst/>
          </a:prstGeom>
          <a:noFill/>
        </p:spPr>
        <p:txBody>
          <a:bodyPr wrap="square">
            <a:spAutoFit/>
          </a:bodyPr>
          <a:lstStyle/>
          <a:p>
            <a:pPr>
              <a:lnSpc>
                <a:spcPct val="150000"/>
              </a:lnSpc>
            </a:pPr>
            <a:r>
              <a:rPr lang="zh-CN" altLang="en-US" sz="2400" b="1" dirty="0">
                <a:effectLst/>
                <a:latin typeface="SimSun" panose="02010600030101010101" pitchFamily="2" charset="-122"/>
                <a:ea typeface="SimSun" panose="02010600030101010101" pitchFamily="2" charset="-122"/>
              </a:rPr>
              <a:t>每个标准模型的基本粒子都需要引进一个超对称伴子，因此超对称模型的</a:t>
            </a:r>
            <a:r>
              <a:rPr lang="zh-CN" altLang="en-US" sz="2400" b="1" dirty="0">
                <a:solidFill>
                  <a:srgbClr val="0070C0"/>
                </a:solidFill>
                <a:effectLst/>
                <a:latin typeface="SimSun" panose="02010600030101010101" pitchFamily="2" charset="-122"/>
                <a:ea typeface="SimSun" panose="02010600030101010101" pitchFamily="2" charset="-122"/>
              </a:rPr>
              <a:t>自由参数数目比标准模型至少增加了一倍多</a:t>
            </a:r>
            <a:r>
              <a:rPr lang="zh-CN" altLang="en-US" sz="2400" b="1" dirty="0">
                <a:effectLst/>
                <a:latin typeface="SimSun" panose="02010600030101010101" pitchFamily="2" charset="-122"/>
                <a:ea typeface="SimSun" panose="02010600030101010101" pitchFamily="2" charset="-122"/>
              </a:rPr>
              <a:t>。</a:t>
            </a:r>
            <a:endParaRPr lang="en-US" altLang="zh-CN" sz="2400" b="1" dirty="0">
              <a:effectLst/>
              <a:latin typeface="SimSun" panose="02010600030101010101" pitchFamily="2" charset="-122"/>
              <a:ea typeface="SimSun" panose="02010600030101010101" pitchFamily="2" charset="-122"/>
            </a:endParaRPr>
          </a:p>
          <a:p>
            <a:pPr>
              <a:lnSpc>
                <a:spcPct val="150000"/>
              </a:lnSpc>
            </a:pPr>
            <a:r>
              <a:rPr lang="zh-CN" altLang="en-US" b="1" dirty="0">
                <a:latin typeface="SimSun" panose="02010600030101010101" pitchFamily="2" charset="-122"/>
                <a:ea typeface="SimSun" panose="02010600030101010101" pitchFamily="2" charset="-122"/>
              </a:rPr>
              <a:t>理论上需要超对称几何</a:t>
            </a:r>
            <a:r>
              <a:rPr lang="zh-CN" altLang="en-US" sz="2400" b="1" dirty="0">
                <a:effectLst/>
                <a:latin typeface="SimSun" panose="02010600030101010101" pitchFamily="2" charset="-122"/>
                <a:ea typeface="SimSun" panose="02010600030101010101" pitchFamily="2" charset="-122"/>
              </a:rPr>
              <a:t> </a:t>
            </a:r>
            <a:endParaRPr lang="en-US" altLang="zh-CN" sz="2400" b="1" dirty="0">
              <a:effectLst/>
              <a:latin typeface="SimSun" panose="02010600030101010101" pitchFamily="2" charset="-122"/>
              <a:ea typeface="SimSun" panose="02010600030101010101" pitchFamily="2" charset="-122"/>
            </a:endParaRPr>
          </a:p>
          <a:p>
            <a:pPr>
              <a:lnSpc>
                <a:spcPct val="150000"/>
              </a:lnSpc>
            </a:pPr>
            <a:r>
              <a:rPr lang="zh-CN" altLang="en-US" b="1" dirty="0">
                <a:solidFill>
                  <a:srgbClr val="FF0000"/>
                </a:solidFill>
                <a:effectLst/>
                <a:latin typeface="SimSun" panose="02010600030101010101" pitchFamily="2" charset="-122"/>
                <a:ea typeface="SimSun" panose="02010600030101010101" pitchFamily="2" charset="-122"/>
              </a:rPr>
              <a:t>超对称的引入也推迟了大统一标度从而延长了质子寿命 </a:t>
            </a:r>
            <a:endParaRPr lang="zh-CN" altLang="en-US" b="1" dirty="0">
              <a:solidFill>
                <a:srgbClr val="FF0000"/>
              </a:solidFill>
            </a:endParaRPr>
          </a:p>
        </p:txBody>
      </p:sp>
    </p:spTree>
    <p:extLst>
      <p:ext uri="{BB962C8B-B14F-4D97-AF65-F5344CB8AC3E}">
        <p14:creationId xmlns:p14="http://schemas.microsoft.com/office/powerpoint/2010/main" val="1682430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dissolve">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dissolve">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heckerboard(across)">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1A3AE7-49F0-152E-6110-72A2ADEA5957}"/>
              </a:ext>
            </a:extLst>
          </p:cNvPr>
          <p:cNvSpPr>
            <a:spLocks noGrp="1"/>
          </p:cNvSpPr>
          <p:nvPr>
            <p:ph type="title"/>
          </p:nvPr>
        </p:nvSpPr>
        <p:spPr/>
        <p:txBody>
          <a:bodyPr/>
          <a:lstStyle/>
          <a:p>
            <a:r>
              <a:rPr kumimoji="1" lang="en-US" altLang="zh-CN" dirty="0"/>
              <a:t>R</a:t>
            </a:r>
            <a:r>
              <a:rPr kumimoji="1" lang="zh-CN" altLang="en-US" dirty="0"/>
              <a:t>宇称 </a:t>
            </a:r>
            <a:r>
              <a:rPr kumimoji="1" lang="en-US" altLang="zh-CN" dirty="0"/>
              <a:t>--</a:t>
            </a:r>
            <a:r>
              <a:rPr kumimoji="1" lang="zh-CN" altLang="en-US" dirty="0"/>
              <a:t> 相乘性守恒量</a:t>
            </a:r>
          </a:p>
        </p:txBody>
      </p:sp>
      <p:sp>
        <p:nvSpPr>
          <p:cNvPr id="3" name="内容占位符 2">
            <a:extLst>
              <a:ext uri="{FF2B5EF4-FFF2-40B4-BE49-F238E27FC236}">
                <a16:creationId xmlns:a16="http://schemas.microsoft.com/office/drawing/2014/main" id="{CCB62820-2829-F561-558E-17FDC7342D9E}"/>
              </a:ext>
            </a:extLst>
          </p:cNvPr>
          <p:cNvSpPr>
            <a:spLocks noGrp="1"/>
          </p:cNvSpPr>
          <p:nvPr>
            <p:ph idx="1"/>
          </p:nvPr>
        </p:nvSpPr>
        <p:spPr/>
        <p:txBody>
          <a:bodyPr/>
          <a:lstStyle/>
          <a:p>
            <a:r>
              <a:rPr lang="zh-CN" altLang="en-US" sz="2400" dirty="0">
                <a:effectLst/>
                <a:latin typeface="Times New Roman" panose="02020603050405020304" pitchFamily="18" charset="0"/>
                <a:ea typeface="SimSun" panose="02010600030101010101" pitchFamily="2" charset="-122"/>
                <a:cs typeface="Times New Roman" panose="02020603050405020304" pitchFamily="18" charset="0"/>
              </a:rPr>
              <a:t>所有标准模型粒子的</a:t>
            </a:r>
            <a:r>
              <a:rPr lang="es-ES" altLang="zh-CN" sz="2400" dirty="0">
                <a:effectLst/>
                <a:latin typeface="Times New Roman" panose="02020603050405020304" pitchFamily="18" charset="0"/>
                <a:cs typeface="Times New Roman" panose="02020603050405020304" pitchFamily="18" charset="0"/>
              </a:rPr>
              <a:t>R </a:t>
            </a:r>
            <a:r>
              <a:rPr lang="zh-CN" altLang="en-US" sz="2400" dirty="0">
                <a:effectLst/>
                <a:latin typeface="Times New Roman" panose="02020603050405020304" pitchFamily="18" charset="0"/>
                <a:ea typeface="SimSun" panose="02010600030101010101" pitchFamily="2" charset="-122"/>
                <a:cs typeface="Times New Roman" panose="02020603050405020304" pitchFamily="18" charset="0"/>
              </a:rPr>
              <a:t>宇称为</a:t>
            </a:r>
            <a:r>
              <a:rPr lang="en-US" altLang="zh-CN" sz="2400" dirty="0">
                <a:effectLst/>
                <a:latin typeface="Times New Roman" panose="02020603050405020304" pitchFamily="18" charset="0"/>
                <a:cs typeface="Times New Roman" panose="02020603050405020304" pitchFamily="18" charset="0"/>
              </a:rPr>
              <a:t>+1</a:t>
            </a:r>
            <a:r>
              <a:rPr lang="zh-CN" altLang="en-US" sz="2400" dirty="0">
                <a:effectLst/>
                <a:latin typeface="Times New Roman" panose="02020603050405020304" pitchFamily="18" charset="0"/>
                <a:ea typeface="SimSun" panose="02010600030101010101" pitchFamily="2" charset="-122"/>
                <a:cs typeface="Times New Roman" panose="02020603050405020304" pitchFamily="18" charset="0"/>
              </a:rPr>
              <a:t>，其超对称伴子的</a:t>
            </a:r>
            <a:r>
              <a:rPr lang="es-ES" altLang="zh-CN" sz="2400" dirty="0">
                <a:effectLst/>
                <a:latin typeface="Times New Roman" panose="02020603050405020304" pitchFamily="18" charset="0"/>
                <a:cs typeface="Times New Roman" panose="02020603050405020304" pitchFamily="18" charset="0"/>
              </a:rPr>
              <a:t>R</a:t>
            </a:r>
            <a:r>
              <a:rPr lang="zh-CN" altLang="en-US" sz="2400" dirty="0">
                <a:effectLst/>
                <a:latin typeface="Times New Roman" panose="02020603050405020304" pitchFamily="18" charset="0"/>
                <a:ea typeface="SimSun" panose="02010600030101010101" pitchFamily="2" charset="-122"/>
                <a:cs typeface="Times New Roman" panose="02020603050405020304" pitchFamily="18" charset="0"/>
              </a:rPr>
              <a:t>宇称为</a:t>
            </a:r>
            <a:r>
              <a:rPr lang="zh-CN" altLang="en-US" sz="2400" dirty="0">
                <a:effectLst/>
                <a:latin typeface="Times New Roman" panose="02020603050405020304" pitchFamily="18" charset="0"/>
                <a:cs typeface="Times New Roman" panose="02020603050405020304" pitchFamily="18" charset="0"/>
              </a:rPr>
              <a:t>−</a:t>
            </a:r>
            <a:r>
              <a:rPr lang="en-US" altLang="zh-CN" sz="2400" dirty="0">
                <a:effectLst/>
                <a:latin typeface="Times New Roman" panose="02020603050405020304" pitchFamily="18" charset="0"/>
                <a:cs typeface="Times New Roman" panose="02020603050405020304" pitchFamily="18" charset="0"/>
              </a:rPr>
              <a:t>1 </a:t>
            </a:r>
            <a:endParaRPr lang="zh-CN" altLang="en-US" sz="2400" dirty="0">
              <a:latin typeface="Times New Roman" panose="02020603050405020304" pitchFamily="18" charset="0"/>
              <a:cs typeface="Times New Roman" panose="02020603050405020304" pitchFamily="18" charset="0"/>
            </a:endParaRPr>
          </a:p>
          <a:p>
            <a:r>
              <a:rPr lang="zh-CN" altLang="en-US" sz="2400" dirty="0">
                <a:solidFill>
                  <a:srgbClr val="FF0000"/>
                </a:solidFill>
                <a:effectLst/>
                <a:latin typeface="SimSun" panose="02010600030101010101" pitchFamily="2" charset="-122"/>
                <a:ea typeface="SimSun" panose="02010600030101010101" pitchFamily="2" charset="-122"/>
              </a:rPr>
              <a:t>由于</a:t>
            </a:r>
            <a:r>
              <a:rPr lang="es-ES" altLang="zh-CN" sz="2400" dirty="0">
                <a:solidFill>
                  <a:srgbClr val="FF0000"/>
                </a:solidFill>
                <a:effectLst/>
                <a:latin typeface="CMR12"/>
              </a:rPr>
              <a:t>R</a:t>
            </a:r>
            <a:r>
              <a:rPr lang="zh-CN" altLang="en-US" sz="2400" dirty="0">
                <a:solidFill>
                  <a:srgbClr val="FF0000"/>
                </a:solidFill>
                <a:effectLst/>
                <a:latin typeface="SimSun" panose="02010600030101010101" pitchFamily="2" charset="-122"/>
                <a:ea typeface="SimSun" panose="02010600030101010101" pitchFamily="2" charset="-122"/>
              </a:rPr>
              <a:t>宇称守恒，超对称伴子总是成对产生 </a:t>
            </a:r>
            <a:endParaRPr lang="zh-CN" altLang="en-US" sz="2400" dirty="0">
              <a:solidFill>
                <a:srgbClr val="FF0000"/>
              </a:solidFill>
            </a:endParaRPr>
          </a:p>
          <a:p>
            <a:r>
              <a:rPr kumimoji="1" lang="zh-CN" altLang="en-US" sz="2400" dirty="0"/>
              <a:t>例如</a:t>
            </a:r>
            <a:endParaRPr kumimoji="1" lang="en-US" altLang="zh-CN" sz="2400" dirty="0"/>
          </a:p>
          <a:p>
            <a:r>
              <a:rPr lang="zh-CN" altLang="en-US" sz="2400" dirty="0">
                <a:effectLst/>
                <a:latin typeface="Songti SC" panose="02010600040101010101" pitchFamily="2" charset="-122"/>
                <a:ea typeface="Songti SC" panose="02010600040101010101" pitchFamily="2" charset="-122"/>
              </a:rPr>
              <a:t>最轻的超对称粒子就像标准模型的质子一样，是稳定粒子，不衰变。 最轻的超对称伴子很可能是</a:t>
            </a:r>
            <a:r>
              <a:rPr lang="zh-CN" altLang="en-US" sz="2400" dirty="0">
                <a:solidFill>
                  <a:srgbClr val="0070C0"/>
                </a:solidFill>
                <a:effectLst/>
                <a:latin typeface="Songti SC" panose="02010600040101010101" pitchFamily="2" charset="-122"/>
                <a:ea typeface="Songti SC" panose="02010600040101010101" pitchFamily="2" charset="-122"/>
              </a:rPr>
              <a:t>暗物质候选者。 </a:t>
            </a:r>
            <a:endParaRPr lang="zh-CN" altLang="en-US" sz="2400" dirty="0">
              <a:solidFill>
                <a:srgbClr val="0070C0"/>
              </a:solidFill>
              <a:latin typeface="Songti SC" panose="02010600040101010101" pitchFamily="2" charset="-122"/>
              <a:ea typeface="Songti SC" panose="02010600040101010101" pitchFamily="2" charset="-122"/>
            </a:endParaRPr>
          </a:p>
          <a:p>
            <a:endParaRPr kumimoji="1" lang="zh-CN" altLang="en-US" sz="2400" dirty="0"/>
          </a:p>
        </p:txBody>
      </p:sp>
      <p:sp>
        <p:nvSpPr>
          <p:cNvPr id="4" name="日期占位符 3">
            <a:extLst>
              <a:ext uri="{FF2B5EF4-FFF2-40B4-BE49-F238E27FC236}">
                <a16:creationId xmlns:a16="http://schemas.microsoft.com/office/drawing/2014/main" id="{A022257F-ACD0-4302-EC46-08F3985ED0D8}"/>
              </a:ext>
            </a:extLst>
          </p:cNvPr>
          <p:cNvSpPr>
            <a:spLocks noGrp="1"/>
          </p:cNvSpPr>
          <p:nvPr>
            <p:ph type="dt" sz="half" idx="10"/>
          </p:nvPr>
        </p:nvSpPr>
        <p:spPr/>
        <p:txBody>
          <a:bodyPr/>
          <a:lstStyle/>
          <a:p>
            <a:pPr>
              <a:defRPr/>
            </a:pPr>
            <a:r>
              <a:rPr lang="en-US" altLang="zh-CN"/>
              <a:t>54</a:t>
            </a:r>
            <a:endParaRPr lang="zh-CN" altLang="en-US"/>
          </a:p>
        </p:txBody>
      </p:sp>
      <p:sp>
        <p:nvSpPr>
          <p:cNvPr id="5" name="灯片编号占位符 4">
            <a:extLst>
              <a:ext uri="{FF2B5EF4-FFF2-40B4-BE49-F238E27FC236}">
                <a16:creationId xmlns:a16="http://schemas.microsoft.com/office/drawing/2014/main" id="{C633BE1C-6FDE-6BF8-8FA0-0A54BC9F6D3A}"/>
              </a:ext>
            </a:extLst>
          </p:cNvPr>
          <p:cNvSpPr>
            <a:spLocks noGrp="1"/>
          </p:cNvSpPr>
          <p:nvPr>
            <p:ph type="sldNum" sz="quarter" idx="12"/>
          </p:nvPr>
        </p:nvSpPr>
        <p:spPr/>
        <p:txBody>
          <a:bodyPr/>
          <a:lstStyle/>
          <a:p>
            <a:pPr>
              <a:defRPr/>
            </a:pPr>
            <a:fld id="{807D8017-9AD3-3E47-8EF1-FFF0DDEE4A55}" type="slidenum">
              <a:rPr lang="zh-CN" altLang="en-US" smtClean="0"/>
              <a:pPr>
                <a:defRPr/>
              </a:pPr>
              <a:t>14</a:t>
            </a:fld>
            <a:endParaRPr lang="zh-CN" altLang="en-US"/>
          </a:p>
        </p:txBody>
      </p:sp>
      <p:pic>
        <p:nvPicPr>
          <p:cNvPr id="7" name="图片 6">
            <a:extLst>
              <a:ext uri="{FF2B5EF4-FFF2-40B4-BE49-F238E27FC236}">
                <a16:creationId xmlns:a16="http://schemas.microsoft.com/office/drawing/2014/main" id="{AF0C7450-C83E-5B9C-F913-74363D86FE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1600" y="3861048"/>
            <a:ext cx="3717528" cy="607319"/>
          </a:xfrm>
          <a:prstGeom prst="rect">
            <a:avLst/>
          </a:prstGeom>
        </p:spPr>
      </p:pic>
    </p:spTree>
    <p:extLst>
      <p:ext uri="{BB962C8B-B14F-4D97-AF65-F5344CB8AC3E}">
        <p14:creationId xmlns:p14="http://schemas.microsoft.com/office/powerpoint/2010/main" val="20233792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24FA84-7C29-36CC-179A-2A18C8C7F361}"/>
              </a:ext>
            </a:extLst>
          </p:cNvPr>
          <p:cNvSpPr>
            <a:spLocks noGrp="1"/>
          </p:cNvSpPr>
          <p:nvPr>
            <p:ph type="title"/>
          </p:nvPr>
        </p:nvSpPr>
        <p:spPr>
          <a:xfrm>
            <a:off x="1316546" y="602209"/>
            <a:ext cx="4983646" cy="939800"/>
          </a:xfrm>
        </p:spPr>
        <p:txBody>
          <a:bodyPr/>
          <a:lstStyle/>
          <a:p>
            <a:r>
              <a:rPr kumimoji="1" lang="zh-CN" altLang="en-US" dirty="0">
                <a:latin typeface="Songti SC" panose="02010600040101010101" pitchFamily="2" charset="-122"/>
                <a:ea typeface="Songti SC" panose="02010600040101010101" pitchFamily="2" charset="-122"/>
              </a:rPr>
              <a:t>超弦和</a:t>
            </a:r>
            <a:r>
              <a:rPr lang="zh-CN" altLang="en-US" dirty="0">
                <a:effectLst/>
                <a:latin typeface="Songti SC" panose="02010600040101010101" pitchFamily="2" charset="-122"/>
                <a:ea typeface="Songti SC" panose="02010600040101010101" pitchFamily="2" charset="-122"/>
              </a:rPr>
              <a:t>额外维模型 </a:t>
            </a:r>
            <a:endParaRPr kumimoji="1" lang="zh-CN" altLang="en-US" dirty="0">
              <a:latin typeface="Songti SC" panose="02010600040101010101" pitchFamily="2" charset="-122"/>
              <a:ea typeface="Songti SC" panose="02010600040101010101" pitchFamily="2" charset="-122"/>
            </a:endParaRPr>
          </a:p>
        </p:txBody>
      </p:sp>
      <p:sp>
        <p:nvSpPr>
          <p:cNvPr id="3" name="内容占位符 2">
            <a:extLst>
              <a:ext uri="{FF2B5EF4-FFF2-40B4-BE49-F238E27FC236}">
                <a16:creationId xmlns:a16="http://schemas.microsoft.com/office/drawing/2014/main" id="{3A859518-5FE7-6CBB-9FB7-A3CB55F2F86F}"/>
              </a:ext>
            </a:extLst>
          </p:cNvPr>
          <p:cNvSpPr>
            <a:spLocks noGrp="1"/>
          </p:cNvSpPr>
          <p:nvPr>
            <p:ph idx="1"/>
          </p:nvPr>
        </p:nvSpPr>
        <p:spPr>
          <a:xfrm>
            <a:off x="399255" y="1883569"/>
            <a:ext cx="8544719" cy="4114800"/>
          </a:xfrm>
        </p:spPr>
        <p:txBody>
          <a:bodyPr/>
          <a:lstStyle/>
          <a:p>
            <a:r>
              <a:rPr lang="zh-CN" altLang="en-US" sz="2400" dirty="0">
                <a:effectLst/>
                <a:latin typeface="Times New Roman" panose="02020603050405020304" pitchFamily="18" charset="0"/>
                <a:ea typeface="Songti SC" panose="02010600040101010101" pitchFamily="2" charset="-122"/>
                <a:cs typeface="Times New Roman" panose="02020603050405020304" pitchFamily="18" charset="0"/>
              </a:rPr>
              <a:t>粒子是弦的激发，具有超对称性的弦理论，就是超弦。 </a:t>
            </a:r>
            <a:endParaRPr lang="zh-CN" altLang="en-US" sz="2400" dirty="0">
              <a:latin typeface="Times New Roman" panose="02020603050405020304" pitchFamily="18" charset="0"/>
              <a:ea typeface="Songti SC" panose="02010600040101010101" pitchFamily="2" charset="-122"/>
              <a:cs typeface="Times New Roman" panose="02020603050405020304" pitchFamily="18" charset="0"/>
            </a:endParaRPr>
          </a:p>
          <a:p>
            <a:r>
              <a:rPr lang="zh-CN" altLang="en-US" sz="2400" dirty="0">
                <a:effectLst/>
                <a:latin typeface="Times New Roman" panose="02020603050405020304" pitchFamily="18" charset="0"/>
                <a:ea typeface="Songti SC" panose="02010600040101010101" pitchFamily="2" charset="-122"/>
                <a:cs typeface="Times New Roman" panose="02020603050405020304" pitchFamily="18" charset="0"/>
              </a:rPr>
              <a:t>提供了一个能够把粒子物理的标准模型和引力在普朗克能标统一的理论框架。 </a:t>
            </a:r>
            <a:endParaRPr lang="zh-CN" altLang="en-US" sz="2400" dirty="0">
              <a:latin typeface="Times New Roman" panose="02020603050405020304" pitchFamily="18" charset="0"/>
              <a:ea typeface="Songti SC" panose="02010600040101010101" pitchFamily="2" charset="-122"/>
              <a:cs typeface="Times New Roman" panose="02020603050405020304" pitchFamily="18" charset="0"/>
            </a:endParaRPr>
          </a:p>
          <a:p>
            <a:r>
              <a:rPr lang="zh-CN" altLang="en-US" sz="2400" dirty="0">
                <a:effectLst/>
                <a:latin typeface="Times New Roman" panose="02020603050405020304" pitchFamily="18" charset="0"/>
                <a:ea typeface="Songti SC" panose="02010600040101010101" pitchFamily="2" charset="-122"/>
                <a:cs typeface="Times New Roman" panose="02020603050405020304" pitchFamily="18" charset="0"/>
              </a:rPr>
              <a:t>弦理论在</a:t>
            </a:r>
            <a:r>
              <a:rPr lang="en-US" altLang="zh-CN" sz="2400" dirty="0">
                <a:solidFill>
                  <a:srgbClr val="FF0000"/>
                </a:solidFill>
                <a:effectLst/>
                <a:latin typeface="Times New Roman" panose="02020603050405020304" pitchFamily="18" charset="0"/>
                <a:ea typeface="Songti SC" panose="02010600040101010101" pitchFamily="2" charset="-122"/>
                <a:cs typeface="Times New Roman" panose="02020603050405020304" pitchFamily="18" charset="0"/>
              </a:rPr>
              <a:t>10</a:t>
            </a:r>
            <a:r>
              <a:rPr lang="zh-CN" altLang="en-US" sz="2400" dirty="0">
                <a:solidFill>
                  <a:srgbClr val="FF0000"/>
                </a:solidFill>
                <a:effectLst/>
                <a:latin typeface="Times New Roman" panose="02020603050405020304" pitchFamily="18" charset="0"/>
                <a:ea typeface="Songti SC" panose="02010600040101010101" pitchFamily="2" charset="-122"/>
                <a:cs typeface="Times New Roman" panose="02020603050405020304" pitchFamily="18" charset="0"/>
              </a:rPr>
              <a:t>维时空</a:t>
            </a:r>
            <a:r>
              <a:rPr lang="zh-CN" altLang="en-US" sz="2400" dirty="0">
                <a:effectLst/>
                <a:latin typeface="Times New Roman" panose="02020603050405020304" pitchFamily="18" charset="0"/>
                <a:ea typeface="Songti SC" panose="02010600040101010101" pitchFamily="2" charset="-122"/>
                <a:cs typeface="Times New Roman" panose="02020603050405020304" pitchFamily="18" charset="0"/>
              </a:rPr>
              <a:t>来统一所有的相互作用。</a:t>
            </a:r>
            <a:r>
              <a:rPr lang="zh-CN" altLang="en-US" sz="2400" dirty="0">
                <a:solidFill>
                  <a:srgbClr val="0070C0"/>
                </a:solidFill>
                <a:effectLst/>
                <a:latin typeface="Times New Roman" panose="02020603050405020304" pitchFamily="18" charset="0"/>
                <a:ea typeface="Songti SC" panose="02010600040101010101" pitchFamily="2" charset="-122"/>
                <a:cs typeface="Times New Roman" panose="02020603050405020304" pitchFamily="18" charset="0"/>
              </a:rPr>
              <a:t>四维时空之外的额外维是在数学上被紧致化了， </a:t>
            </a:r>
            <a:endParaRPr lang="zh-CN" altLang="en-US" sz="2400" dirty="0">
              <a:solidFill>
                <a:srgbClr val="0070C0"/>
              </a:solidFill>
              <a:latin typeface="Times New Roman" panose="02020603050405020304" pitchFamily="18" charset="0"/>
              <a:ea typeface="Songti SC" panose="02010600040101010101" pitchFamily="2" charset="-122"/>
              <a:cs typeface="Times New Roman" panose="02020603050405020304" pitchFamily="18" charset="0"/>
            </a:endParaRPr>
          </a:p>
          <a:p>
            <a:r>
              <a:rPr lang="zh-CN" altLang="en-US" sz="2400" dirty="0">
                <a:effectLst/>
                <a:latin typeface="Times New Roman" panose="02020603050405020304" pitchFamily="18" charset="0"/>
                <a:ea typeface="Songti SC" panose="02010600040101010101" pitchFamily="2" charset="-122"/>
                <a:cs typeface="Times New Roman" panose="02020603050405020304" pitchFamily="18" charset="0"/>
              </a:rPr>
              <a:t>实验对各种额外维模型的新粒子进行了寻找， 除了自旋量子数外，其实验信号非常类似于超对称粒子，只有实验上限</a:t>
            </a:r>
            <a:endParaRPr lang="zh-CN" altLang="en-US" sz="2400" dirty="0">
              <a:latin typeface="Times New Roman" panose="02020603050405020304" pitchFamily="18" charset="0"/>
              <a:ea typeface="Songti SC" panose="02010600040101010101" pitchFamily="2" charset="-122"/>
              <a:cs typeface="Times New Roman" panose="02020603050405020304" pitchFamily="18" charset="0"/>
            </a:endParaRPr>
          </a:p>
        </p:txBody>
      </p:sp>
      <p:sp>
        <p:nvSpPr>
          <p:cNvPr id="4" name="日期占位符 3">
            <a:extLst>
              <a:ext uri="{FF2B5EF4-FFF2-40B4-BE49-F238E27FC236}">
                <a16:creationId xmlns:a16="http://schemas.microsoft.com/office/drawing/2014/main" id="{9C0B2549-D3C7-3CF9-85C8-C76CABA7038D}"/>
              </a:ext>
            </a:extLst>
          </p:cNvPr>
          <p:cNvSpPr>
            <a:spLocks noGrp="1"/>
          </p:cNvSpPr>
          <p:nvPr>
            <p:ph type="dt" sz="half" idx="10"/>
          </p:nvPr>
        </p:nvSpPr>
        <p:spPr/>
        <p:txBody>
          <a:bodyPr/>
          <a:lstStyle/>
          <a:p>
            <a:pPr>
              <a:defRPr/>
            </a:pPr>
            <a:r>
              <a:rPr lang="en-US" altLang="zh-CN"/>
              <a:t>54</a:t>
            </a:r>
            <a:endParaRPr lang="zh-CN" altLang="en-US"/>
          </a:p>
        </p:txBody>
      </p:sp>
      <p:sp>
        <p:nvSpPr>
          <p:cNvPr id="5" name="灯片编号占位符 4">
            <a:extLst>
              <a:ext uri="{FF2B5EF4-FFF2-40B4-BE49-F238E27FC236}">
                <a16:creationId xmlns:a16="http://schemas.microsoft.com/office/drawing/2014/main" id="{264E0FF9-FFE4-2789-830F-6F4E9ABED900}"/>
              </a:ext>
            </a:extLst>
          </p:cNvPr>
          <p:cNvSpPr>
            <a:spLocks noGrp="1"/>
          </p:cNvSpPr>
          <p:nvPr>
            <p:ph type="sldNum" sz="quarter" idx="12"/>
          </p:nvPr>
        </p:nvSpPr>
        <p:spPr/>
        <p:txBody>
          <a:bodyPr/>
          <a:lstStyle/>
          <a:p>
            <a:pPr>
              <a:defRPr/>
            </a:pPr>
            <a:fld id="{807D8017-9AD3-3E47-8EF1-FFF0DDEE4A55}" type="slidenum">
              <a:rPr lang="zh-CN" altLang="en-US" smtClean="0"/>
              <a:pPr>
                <a:defRPr/>
              </a:pPr>
              <a:t>15</a:t>
            </a:fld>
            <a:endParaRPr lang="zh-CN" altLang="en-US"/>
          </a:p>
        </p:txBody>
      </p:sp>
      <p:sp>
        <p:nvSpPr>
          <p:cNvPr id="7" name="文本框 6">
            <a:extLst>
              <a:ext uri="{FF2B5EF4-FFF2-40B4-BE49-F238E27FC236}">
                <a16:creationId xmlns:a16="http://schemas.microsoft.com/office/drawing/2014/main" id="{D80E2F5B-4D60-953A-0410-24DFA0531201}"/>
              </a:ext>
            </a:extLst>
          </p:cNvPr>
          <p:cNvSpPr txBox="1"/>
          <p:nvPr/>
        </p:nvSpPr>
        <p:spPr>
          <a:xfrm>
            <a:off x="5292080" y="260649"/>
            <a:ext cx="3651894" cy="1133965"/>
          </a:xfrm>
          <a:prstGeom prst="rect">
            <a:avLst/>
          </a:prstGeom>
          <a:noFill/>
          <a:ln>
            <a:solidFill>
              <a:schemeClr val="accent1"/>
            </a:solidFill>
          </a:ln>
        </p:spPr>
        <p:txBody>
          <a:bodyPr wrap="square">
            <a:spAutoFit/>
          </a:bodyPr>
          <a:lstStyle/>
          <a:p>
            <a:pPr eaLnBrk="1" fontAlgn="auto" hangingPunct="1">
              <a:lnSpc>
                <a:spcPct val="150000"/>
              </a:lnSpc>
              <a:spcBef>
                <a:spcPts val="0"/>
              </a:spcBef>
              <a:spcAft>
                <a:spcPts val="0"/>
              </a:spcAft>
              <a:defRPr/>
            </a:pPr>
            <a:r>
              <a:rPr kumimoji="0" lang="zh-CN" altLang="en-US" sz="2400" b="1" dirty="0">
                <a:ea typeface="+mn-ea"/>
                <a:cs typeface="+mn-cs"/>
              </a:rPr>
              <a:t>弦长度是普朗克尺度</a:t>
            </a:r>
            <a:endParaRPr kumimoji="0" lang="en-US" altLang="zh-CN" sz="2400" b="1" dirty="0">
              <a:ea typeface="+mn-ea"/>
              <a:cs typeface="+mn-cs"/>
            </a:endParaRPr>
          </a:p>
          <a:p>
            <a:pPr eaLnBrk="1" fontAlgn="auto" hangingPunct="1">
              <a:lnSpc>
                <a:spcPct val="150000"/>
              </a:lnSpc>
              <a:spcBef>
                <a:spcPts val="0"/>
              </a:spcBef>
              <a:spcAft>
                <a:spcPts val="0"/>
              </a:spcAft>
              <a:defRPr/>
            </a:pPr>
            <a:r>
              <a:rPr kumimoji="0" lang="en-US" altLang="zh-CN" sz="2400" b="1" i="1" dirty="0" err="1">
                <a:ea typeface="+mn-ea"/>
                <a:cs typeface="+mn-cs"/>
              </a:rPr>
              <a:t>l</a:t>
            </a:r>
            <a:r>
              <a:rPr kumimoji="0" lang="en-US" altLang="zh-CN" sz="2400" b="1" baseline="-25000" dirty="0" err="1">
                <a:ea typeface="+mn-ea"/>
                <a:cs typeface="+mn-cs"/>
              </a:rPr>
              <a:t>P</a:t>
            </a:r>
            <a:r>
              <a:rPr kumimoji="0" lang="en-US" altLang="zh-CN" sz="2400" b="1" dirty="0">
                <a:ea typeface="+mn-ea"/>
                <a:cs typeface="+mn-cs"/>
              </a:rPr>
              <a:t> = </a:t>
            </a:r>
            <a:r>
              <a:rPr kumimoji="0" lang="en-US" altLang="zh-CN" sz="2400" b="1" strike="sngStrike" dirty="0">
                <a:ea typeface="+mn-ea"/>
                <a:cs typeface="+mn-cs"/>
              </a:rPr>
              <a:t>h</a:t>
            </a:r>
            <a:r>
              <a:rPr kumimoji="0" lang="en-US" altLang="zh-CN" sz="2400" b="1" dirty="0">
                <a:ea typeface="+mn-ea"/>
                <a:cs typeface="+mn-cs"/>
              </a:rPr>
              <a:t>/[M</a:t>
            </a:r>
            <a:r>
              <a:rPr kumimoji="0" lang="en-US" altLang="zh-CN" sz="2400" b="1" baseline="-25000" dirty="0">
                <a:ea typeface="+mn-ea"/>
                <a:cs typeface="+mn-cs"/>
              </a:rPr>
              <a:t>P</a:t>
            </a:r>
            <a:r>
              <a:rPr kumimoji="0" lang="en-US" altLang="zh-CN" sz="2400" b="1" dirty="0">
                <a:ea typeface="+mn-ea"/>
                <a:cs typeface="+mn-cs"/>
              </a:rPr>
              <a:t> C]=1.6x10</a:t>
            </a:r>
            <a:r>
              <a:rPr kumimoji="0" lang="en-US" altLang="zh-CN" sz="2400" b="1" baseline="30000" dirty="0">
                <a:ea typeface="+mn-ea"/>
                <a:cs typeface="+mn-cs"/>
              </a:rPr>
              <a:t>–35</a:t>
            </a:r>
            <a:r>
              <a:rPr kumimoji="0" lang="en-US" altLang="zh-CN" sz="2400" b="1" dirty="0">
                <a:ea typeface="+mn-ea"/>
                <a:cs typeface="+mn-cs"/>
              </a:rPr>
              <a:t>m</a:t>
            </a:r>
            <a:endParaRPr kumimoji="0" lang="zh-CN" altLang="en-US" sz="2400" dirty="0">
              <a:ea typeface="+mn-ea"/>
              <a:cs typeface="+mn-cs"/>
            </a:endParaRPr>
          </a:p>
        </p:txBody>
      </p:sp>
    </p:spTree>
    <p:extLst>
      <p:ext uri="{BB962C8B-B14F-4D97-AF65-F5344CB8AC3E}">
        <p14:creationId xmlns:p14="http://schemas.microsoft.com/office/powerpoint/2010/main" val="86582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标题 1">
            <a:extLst>
              <a:ext uri="{FF2B5EF4-FFF2-40B4-BE49-F238E27FC236}">
                <a16:creationId xmlns:a16="http://schemas.microsoft.com/office/drawing/2014/main" id="{6D351948-E58D-389D-F925-C0F43259D761}"/>
              </a:ext>
            </a:extLst>
          </p:cNvPr>
          <p:cNvSpPr>
            <a:spLocks noGrp="1"/>
          </p:cNvSpPr>
          <p:nvPr>
            <p:ph type="title"/>
          </p:nvPr>
        </p:nvSpPr>
        <p:spPr>
          <a:xfrm>
            <a:off x="1403350" y="274638"/>
            <a:ext cx="7283450" cy="1143000"/>
          </a:xfrm>
        </p:spPr>
        <p:txBody>
          <a:bodyPr/>
          <a:lstStyle/>
          <a:p>
            <a:r>
              <a:rPr lang="en-US" altLang="zh-CN" dirty="0">
                <a:ea typeface="宋体" panose="02010600030101010101" pitchFamily="2" charset="-122"/>
              </a:rPr>
              <a:t>The Milky Way (</a:t>
            </a:r>
            <a:r>
              <a:rPr lang="en-US" altLang="zh-CN" dirty="0">
                <a:solidFill>
                  <a:srgbClr val="0000FF"/>
                </a:solidFill>
                <a:ea typeface="宋体" panose="02010600030101010101" pitchFamily="2" charset="-122"/>
              </a:rPr>
              <a:t>our galaxy</a:t>
            </a:r>
            <a:r>
              <a:rPr lang="en-US" altLang="zh-CN" dirty="0">
                <a:ea typeface="宋体" panose="02010600030101010101" pitchFamily="2" charset="-122"/>
              </a:rPr>
              <a:t>) has a large amount of Dark Matter </a:t>
            </a:r>
            <a:endParaRPr lang="zh-CN" altLang="en-US" dirty="0">
              <a:ea typeface="宋体" panose="02010600030101010101" pitchFamily="2" charset="-122"/>
            </a:endParaRPr>
          </a:p>
        </p:txBody>
      </p:sp>
      <p:pic>
        <p:nvPicPr>
          <p:cNvPr id="74754" name="内容占位符 5" descr="未命名.png">
            <a:extLst>
              <a:ext uri="{FF2B5EF4-FFF2-40B4-BE49-F238E27FC236}">
                <a16:creationId xmlns:a16="http://schemas.microsoft.com/office/drawing/2014/main" id="{05A10AA6-590D-C9E9-65D6-F2317BF1E24F}"/>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2986" b="-418"/>
          <a:stretch>
            <a:fillRect/>
          </a:stretch>
        </p:blipFill>
        <p:spPr>
          <a:xfrm>
            <a:off x="457200" y="1453188"/>
            <a:ext cx="7907338" cy="5249863"/>
          </a:xfrm>
        </p:spPr>
      </p:pic>
      <p:sp>
        <p:nvSpPr>
          <p:cNvPr id="4" name="日期占位符 3">
            <a:extLst>
              <a:ext uri="{FF2B5EF4-FFF2-40B4-BE49-F238E27FC236}">
                <a16:creationId xmlns:a16="http://schemas.microsoft.com/office/drawing/2014/main" id="{FF15A140-57EF-5867-0355-E9D8DEDD52C1}"/>
              </a:ext>
            </a:extLst>
          </p:cNvPr>
          <p:cNvSpPr>
            <a:spLocks noGrp="1"/>
          </p:cNvSpPr>
          <p:nvPr>
            <p:ph type="dt" sz="quarter" idx="10"/>
          </p:nvPr>
        </p:nvSpPr>
        <p:spPr/>
        <p:txBody>
          <a:bodyPr/>
          <a:lstStyle/>
          <a:p>
            <a:pPr>
              <a:defRPr/>
            </a:pPr>
            <a:r>
              <a:rPr lang="en-US" altLang="zh-CN"/>
              <a:t>54</a:t>
            </a:r>
            <a:endParaRPr lang="zh-CN" altLang="en-US"/>
          </a:p>
        </p:txBody>
      </p:sp>
      <p:sp>
        <p:nvSpPr>
          <p:cNvPr id="74756" name="幻灯片编号占位符 4">
            <a:extLst>
              <a:ext uri="{FF2B5EF4-FFF2-40B4-BE49-F238E27FC236}">
                <a16:creationId xmlns:a16="http://schemas.microsoft.com/office/drawing/2014/main" id="{C0016694-1C7E-7115-DA39-D15C679251C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ahoma" panose="020B0604030504040204" pitchFamily="34" charset="0"/>
                <a:ea typeface="宋体" panose="02010600030101010101" pitchFamily="2" charset="-122"/>
              </a:defRPr>
            </a:lvl1pPr>
            <a:lvl2pPr marL="742950" indent="-285750">
              <a:defRPr kumimoji="1" sz="2400">
                <a:solidFill>
                  <a:schemeClr val="tx1"/>
                </a:solidFill>
                <a:latin typeface="Tahoma" panose="020B0604030504040204" pitchFamily="34" charset="0"/>
                <a:ea typeface="宋体" panose="02010600030101010101" pitchFamily="2" charset="-122"/>
              </a:defRPr>
            </a:lvl2pPr>
            <a:lvl3pPr marL="1143000" indent="-228600">
              <a:defRPr kumimoji="1" sz="2400">
                <a:solidFill>
                  <a:schemeClr val="tx1"/>
                </a:solidFill>
                <a:latin typeface="Tahoma" panose="020B0604030504040204" pitchFamily="34" charset="0"/>
                <a:ea typeface="宋体" panose="02010600030101010101" pitchFamily="2" charset="-122"/>
              </a:defRPr>
            </a:lvl3pPr>
            <a:lvl4pPr marL="1600200" indent="-228600">
              <a:defRPr kumimoji="1" sz="2400">
                <a:solidFill>
                  <a:schemeClr val="tx1"/>
                </a:solidFill>
                <a:latin typeface="Tahoma" panose="020B0604030504040204" pitchFamily="34" charset="0"/>
                <a:ea typeface="宋体" panose="02010600030101010101" pitchFamily="2" charset="-122"/>
              </a:defRPr>
            </a:lvl4pPr>
            <a:lvl5pPr marL="2057400" indent="-228600">
              <a:defRPr kumimoji="1" sz="2400">
                <a:solidFill>
                  <a:schemeClr val="tx1"/>
                </a:solidFill>
                <a:latin typeface="Tahoma" panose="020B0604030504040204" pitchFamily="34"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fld id="{BD7F3A54-ED02-334F-9E70-74C6798BE120}" type="slidenum">
              <a:rPr lang="zh-CN" altLang="en-US" sz="1200">
                <a:solidFill>
                  <a:srgbClr val="898989"/>
                </a:solidFill>
              </a:rPr>
              <a:pPr/>
              <a:t>16</a:t>
            </a:fld>
            <a:endParaRPr lang="zh-CN" altLang="en-US" sz="1200">
              <a:solidFill>
                <a:srgbClr val="898989"/>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标题 1">
            <a:extLst>
              <a:ext uri="{FF2B5EF4-FFF2-40B4-BE49-F238E27FC236}">
                <a16:creationId xmlns:a16="http://schemas.microsoft.com/office/drawing/2014/main" id="{9586BAEE-235E-CC7A-63CE-D9C09F75214E}"/>
              </a:ext>
            </a:extLst>
          </p:cNvPr>
          <p:cNvSpPr>
            <a:spLocks noGrp="1"/>
          </p:cNvSpPr>
          <p:nvPr>
            <p:ph type="title"/>
          </p:nvPr>
        </p:nvSpPr>
        <p:spPr/>
        <p:txBody>
          <a:bodyPr/>
          <a:lstStyle/>
          <a:p>
            <a:pPr eaLnBrk="1" hangingPunct="1"/>
            <a:r>
              <a:rPr kumimoji="0" lang="zh-CN" altLang="en-US" b="1" dirty="0">
                <a:ea typeface="宋体" panose="02010600030101010101" pitchFamily="2" charset="-122"/>
              </a:rPr>
              <a:t>暗物质的可能来源：</a:t>
            </a:r>
            <a:endParaRPr kumimoji="0" lang="zh-CN" altLang="en-US" dirty="0">
              <a:ea typeface="宋体" panose="02010600030101010101" pitchFamily="2" charset="-122"/>
            </a:endParaRPr>
          </a:p>
        </p:txBody>
      </p:sp>
      <p:sp>
        <p:nvSpPr>
          <p:cNvPr id="3" name="内容占位符 2">
            <a:extLst>
              <a:ext uri="{FF2B5EF4-FFF2-40B4-BE49-F238E27FC236}">
                <a16:creationId xmlns:a16="http://schemas.microsoft.com/office/drawing/2014/main" id="{69D5D6D2-11FF-6059-4C96-39F0B7D302A0}"/>
              </a:ext>
            </a:extLst>
          </p:cNvPr>
          <p:cNvSpPr>
            <a:spLocks noGrp="1"/>
          </p:cNvSpPr>
          <p:nvPr>
            <p:ph idx="1"/>
          </p:nvPr>
        </p:nvSpPr>
        <p:spPr>
          <a:xfrm>
            <a:off x="274637" y="1772816"/>
            <a:ext cx="8669338" cy="4114800"/>
          </a:xfrm>
        </p:spPr>
        <p:txBody>
          <a:bodyPr/>
          <a:lstStyle/>
          <a:p>
            <a:pPr eaLnBrk="1" hangingPunct="1">
              <a:lnSpc>
                <a:spcPct val="150000"/>
              </a:lnSpc>
              <a:spcBef>
                <a:spcPct val="0"/>
              </a:spcBef>
            </a:pPr>
            <a:r>
              <a:rPr kumimoji="0" lang="zh-CN" altLang="en-US" sz="2400" b="1" dirty="0">
                <a:ea typeface="宋体" panose="02010600030101010101" pitchFamily="2" charset="-122"/>
              </a:rPr>
              <a:t>重子物质，例如不发光的星球，行星等。不足以解释</a:t>
            </a:r>
            <a:endParaRPr kumimoji="0" lang="zh-CN" altLang="en-US" sz="2400" dirty="0">
              <a:ea typeface="宋体" panose="02010600030101010101" pitchFamily="2" charset="-122"/>
            </a:endParaRPr>
          </a:p>
          <a:p>
            <a:pPr eaLnBrk="1" hangingPunct="1">
              <a:lnSpc>
                <a:spcPct val="150000"/>
              </a:lnSpc>
              <a:spcBef>
                <a:spcPct val="0"/>
              </a:spcBef>
            </a:pPr>
            <a:r>
              <a:rPr kumimoji="0" lang="zh-CN" altLang="en-US" sz="2400" b="1" dirty="0">
                <a:ea typeface="宋体" panose="02010600030101010101" pitchFamily="2" charset="-122"/>
              </a:rPr>
              <a:t>中微子，但是</a:t>
            </a:r>
            <a:r>
              <a:rPr kumimoji="0" lang="zh-CN" altLang="en-US" sz="2400" b="1" dirty="0">
                <a:solidFill>
                  <a:srgbClr val="FF0000"/>
                </a:solidFill>
                <a:ea typeface="宋体" panose="02010600030101010101" pitchFamily="2" charset="-122"/>
              </a:rPr>
              <a:t>中微子是热的暗物质</a:t>
            </a:r>
            <a:r>
              <a:rPr kumimoji="0" lang="zh-CN" altLang="en-US" sz="2400" b="1" dirty="0">
                <a:ea typeface="宋体" panose="02010600030101010101" pitchFamily="2" charset="-122"/>
              </a:rPr>
              <a:t>，相对论性的，在宇宙中均匀分布，不会提供星系或星系团中的引力，因而不可能超过</a:t>
            </a:r>
            <a:r>
              <a:rPr kumimoji="0" lang="en-US" altLang="zh-CN" sz="2400" b="1" dirty="0">
                <a:ea typeface="宋体" panose="02010600030101010101" pitchFamily="2" charset="-122"/>
              </a:rPr>
              <a:t>30%</a:t>
            </a:r>
            <a:r>
              <a:rPr kumimoji="0" lang="zh-CN" altLang="en-US" sz="2400" b="1" dirty="0">
                <a:ea typeface="宋体" panose="02010600030101010101" pitchFamily="2" charset="-122"/>
              </a:rPr>
              <a:t>。</a:t>
            </a:r>
            <a:endParaRPr kumimoji="0" lang="zh-CN" altLang="en-US" sz="2400" dirty="0">
              <a:ea typeface="宋体" panose="02010600030101010101" pitchFamily="2" charset="-122"/>
            </a:endParaRPr>
          </a:p>
          <a:p>
            <a:pPr eaLnBrk="1" hangingPunct="1">
              <a:lnSpc>
                <a:spcPct val="150000"/>
              </a:lnSpc>
              <a:spcBef>
                <a:spcPct val="0"/>
              </a:spcBef>
            </a:pPr>
            <a:r>
              <a:rPr kumimoji="0" lang="en-US" altLang="zh-CN" sz="2400" b="1" dirty="0">
                <a:ea typeface="宋体" panose="02010600030101010101" pitchFamily="2" charset="-122"/>
              </a:rPr>
              <a:t>Axions</a:t>
            </a:r>
            <a:r>
              <a:rPr kumimoji="0" lang="zh-CN" altLang="en-US" sz="2400" b="1" dirty="0">
                <a:ea typeface="宋体" panose="02010600030101010101" pitchFamily="2" charset="-122"/>
              </a:rPr>
              <a:t>，假设的</a:t>
            </a:r>
            <a:r>
              <a:rPr kumimoji="0" lang="zh-CN" altLang="en-US" sz="2400" b="1" dirty="0">
                <a:solidFill>
                  <a:schemeClr val="tx2"/>
                </a:solidFill>
                <a:ea typeface="宋体" panose="02010600030101010101" pitchFamily="2" charset="-122"/>
              </a:rPr>
              <a:t>轻的赝标量中性粒子</a:t>
            </a:r>
            <a:r>
              <a:rPr kumimoji="0" lang="zh-CN" altLang="en-US" sz="2400" b="1" dirty="0">
                <a:ea typeface="宋体" panose="02010600030101010101" pitchFamily="2" charset="-122"/>
              </a:rPr>
              <a:t>，是用来解决强</a:t>
            </a:r>
            <a:r>
              <a:rPr kumimoji="0" lang="en-US" altLang="zh-CN" sz="2400" b="1" dirty="0">
                <a:ea typeface="宋体" panose="02010600030101010101" pitchFamily="2" charset="-122"/>
              </a:rPr>
              <a:t>CP</a:t>
            </a:r>
            <a:r>
              <a:rPr kumimoji="0" lang="zh-CN" altLang="en-US" sz="2400" b="1" dirty="0">
                <a:ea typeface="宋体" panose="02010600030101010101" pitchFamily="2" charset="-122"/>
              </a:rPr>
              <a:t>破坏问题的。但是还没有实验证据证实其存在。</a:t>
            </a:r>
            <a:endParaRPr kumimoji="0" lang="zh-CN" altLang="en-US" sz="2400" dirty="0">
              <a:ea typeface="宋体" panose="02010600030101010101" pitchFamily="2" charset="-122"/>
            </a:endParaRPr>
          </a:p>
          <a:p>
            <a:pPr eaLnBrk="1" hangingPunct="1">
              <a:lnSpc>
                <a:spcPct val="150000"/>
              </a:lnSpc>
              <a:spcBef>
                <a:spcPct val="0"/>
              </a:spcBef>
            </a:pPr>
            <a:r>
              <a:rPr kumimoji="0" lang="zh-CN" altLang="en-US" sz="2400" b="1" dirty="0">
                <a:solidFill>
                  <a:srgbClr val="FF0000"/>
                </a:solidFill>
                <a:ea typeface="宋体" panose="02010600030101010101" pitchFamily="2" charset="-122"/>
              </a:rPr>
              <a:t>冷暗物质</a:t>
            </a:r>
            <a:r>
              <a:rPr kumimoji="0" lang="zh-CN" altLang="en-US" sz="2400" b="1" dirty="0">
                <a:ea typeface="宋体" panose="02010600030101010101" pitchFamily="2" charset="-122"/>
              </a:rPr>
              <a:t>，有质量的弱相互作用粒子</a:t>
            </a:r>
            <a:r>
              <a:rPr kumimoji="0" lang="en-US" altLang="zh-CN" sz="2400" b="1" dirty="0">
                <a:ea typeface="宋体" panose="02010600030101010101" pitchFamily="2" charset="-122"/>
              </a:rPr>
              <a:t>WIMP (weakly interacting massive particle)</a:t>
            </a:r>
            <a:r>
              <a:rPr kumimoji="0" lang="zh-CN" altLang="en-US" sz="2400" b="1" dirty="0">
                <a:ea typeface="宋体" panose="02010600030101010101" pitchFamily="2" charset="-122"/>
              </a:rPr>
              <a:t>，例如，轻的超对称粒子</a:t>
            </a:r>
            <a:endParaRPr kumimoji="0" lang="zh-CN" altLang="en-US" sz="2400" dirty="0">
              <a:ea typeface="宋体" panose="02010600030101010101" pitchFamily="2" charset="-122"/>
            </a:endParaRPr>
          </a:p>
        </p:txBody>
      </p:sp>
      <p:sp>
        <p:nvSpPr>
          <p:cNvPr id="69635" name="灯片编号占位符 3">
            <a:extLst>
              <a:ext uri="{FF2B5EF4-FFF2-40B4-BE49-F238E27FC236}">
                <a16:creationId xmlns:a16="http://schemas.microsoft.com/office/drawing/2014/main" id="{B2D29DA7-B12A-8DDB-B839-F29FFEB7749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ahoma" panose="020B0604030504040204" pitchFamily="34" charset="0"/>
                <a:ea typeface="宋体" panose="02010600030101010101" pitchFamily="2" charset="-122"/>
              </a:defRPr>
            </a:lvl1pPr>
            <a:lvl2pPr marL="742950" indent="-285750">
              <a:defRPr kumimoji="1" sz="2400">
                <a:solidFill>
                  <a:schemeClr val="tx1"/>
                </a:solidFill>
                <a:latin typeface="Tahoma" panose="020B0604030504040204" pitchFamily="34" charset="0"/>
                <a:ea typeface="宋体" panose="02010600030101010101" pitchFamily="2" charset="-122"/>
              </a:defRPr>
            </a:lvl2pPr>
            <a:lvl3pPr marL="1143000" indent="-228600">
              <a:defRPr kumimoji="1" sz="2400">
                <a:solidFill>
                  <a:schemeClr val="tx1"/>
                </a:solidFill>
                <a:latin typeface="Tahoma" panose="020B0604030504040204" pitchFamily="34" charset="0"/>
                <a:ea typeface="宋体" panose="02010600030101010101" pitchFamily="2" charset="-122"/>
              </a:defRPr>
            </a:lvl3pPr>
            <a:lvl4pPr marL="1600200" indent="-228600">
              <a:defRPr kumimoji="1" sz="2400">
                <a:solidFill>
                  <a:schemeClr val="tx1"/>
                </a:solidFill>
                <a:latin typeface="Tahoma" panose="020B0604030504040204" pitchFamily="34" charset="0"/>
                <a:ea typeface="宋体" panose="02010600030101010101" pitchFamily="2" charset="-122"/>
              </a:defRPr>
            </a:lvl4pPr>
            <a:lvl5pPr marL="2057400" indent="-228600">
              <a:defRPr kumimoji="1" sz="2400">
                <a:solidFill>
                  <a:schemeClr val="tx1"/>
                </a:solidFill>
                <a:latin typeface="Tahoma" panose="020B0604030504040204" pitchFamily="34"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fld id="{F8ECEDDF-7AB3-BD45-A165-DF3BF9B07D03}" type="slidenum">
              <a:rPr lang="zh-CN" altLang="en-US" sz="1200">
                <a:solidFill>
                  <a:srgbClr val="898989"/>
                </a:solidFill>
              </a:rPr>
              <a:pPr/>
              <a:t>17</a:t>
            </a:fld>
            <a:endParaRPr lang="zh-CN" altLang="en-US" sz="1200">
              <a:solidFill>
                <a:srgbClr val="898989"/>
              </a:solidFill>
            </a:endParaRPr>
          </a:p>
        </p:txBody>
      </p:sp>
      <p:sp>
        <p:nvSpPr>
          <p:cNvPr id="2" name="日期占位符 1">
            <a:extLst>
              <a:ext uri="{FF2B5EF4-FFF2-40B4-BE49-F238E27FC236}">
                <a16:creationId xmlns:a16="http://schemas.microsoft.com/office/drawing/2014/main" id="{A68E47FB-202C-A007-F208-D194874CAA3D}"/>
              </a:ext>
            </a:extLst>
          </p:cNvPr>
          <p:cNvSpPr>
            <a:spLocks noGrp="1"/>
          </p:cNvSpPr>
          <p:nvPr>
            <p:ph type="dt" sz="quarter" idx="10"/>
          </p:nvPr>
        </p:nvSpPr>
        <p:spPr/>
        <p:txBody>
          <a:bodyPr/>
          <a:lstStyle/>
          <a:p>
            <a:pPr>
              <a:defRPr/>
            </a:pPr>
            <a:r>
              <a:rPr lang="en-US" altLang="zh-CN"/>
              <a:t>54</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标题 1">
            <a:extLst>
              <a:ext uri="{FF2B5EF4-FFF2-40B4-BE49-F238E27FC236}">
                <a16:creationId xmlns:a16="http://schemas.microsoft.com/office/drawing/2014/main" id="{84F5C9B7-23BB-C081-1FA6-6DA34F3616E7}"/>
              </a:ext>
            </a:extLst>
          </p:cNvPr>
          <p:cNvSpPr>
            <a:spLocks noGrp="1"/>
          </p:cNvSpPr>
          <p:nvPr>
            <p:ph type="title"/>
          </p:nvPr>
        </p:nvSpPr>
        <p:spPr/>
        <p:txBody>
          <a:bodyPr/>
          <a:lstStyle/>
          <a:p>
            <a:pPr eaLnBrk="1" hangingPunct="1"/>
            <a:r>
              <a:rPr kumimoji="0" lang="zh-CN" altLang="en-US" dirty="0">
                <a:ea typeface="宋体" panose="02010600030101010101" pitchFamily="2" charset="-122"/>
              </a:rPr>
              <a:t>暗能量</a:t>
            </a:r>
          </a:p>
        </p:txBody>
      </p:sp>
      <p:sp>
        <p:nvSpPr>
          <p:cNvPr id="46083" name="内容占位符 2">
            <a:extLst>
              <a:ext uri="{FF2B5EF4-FFF2-40B4-BE49-F238E27FC236}">
                <a16:creationId xmlns:a16="http://schemas.microsoft.com/office/drawing/2014/main" id="{B9C96A00-4092-CF28-E9E8-DE064829EF06}"/>
              </a:ext>
            </a:extLst>
          </p:cNvPr>
          <p:cNvSpPr>
            <a:spLocks noGrp="1"/>
          </p:cNvSpPr>
          <p:nvPr>
            <p:ph idx="1"/>
          </p:nvPr>
        </p:nvSpPr>
        <p:spPr>
          <a:xfrm>
            <a:off x="500063" y="2017713"/>
            <a:ext cx="8455025" cy="4114800"/>
          </a:xfrm>
        </p:spPr>
        <p:txBody>
          <a:bodyPr/>
          <a:lstStyle/>
          <a:p>
            <a:pPr eaLnBrk="1" hangingPunct="1">
              <a:lnSpc>
                <a:spcPct val="150000"/>
              </a:lnSpc>
              <a:spcBef>
                <a:spcPct val="0"/>
              </a:spcBef>
            </a:pPr>
            <a:r>
              <a:rPr kumimoji="0" lang="en-US" altLang="zh-CN" sz="2400" b="1">
                <a:latin typeface="Times New Roman" panose="02020603050405020304" pitchFamily="18" charset="0"/>
                <a:ea typeface="宋体" panose="02010600030101010101" pitchFamily="2" charset="-122"/>
              </a:rPr>
              <a:t>1998 </a:t>
            </a:r>
            <a:r>
              <a:rPr kumimoji="0" lang="zh-CN" altLang="en-US" sz="2400" b="1">
                <a:latin typeface="Times New Roman" panose="02020603050405020304" pitchFamily="18" charset="0"/>
                <a:ea typeface="宋体" panose="02010600030101010101" pitchFamily="2" charset="-122"/>
              </a:rPr>
              <a:t>年通过</a:t>
            </a:r>
            <a:r>
              <a:rPr kumimoji="0" lang="en-US" altLang="zh-CN" sz="2400" b="1">
                <a:latin typeface="Times New Roman" panose="02020603050405020304" pitchFamily="18" charset="0"/>
                <a:ea typeface="宋体" panose="02010600030101010101" pitchFamily="2" charset="-122"/>
              </a:rPr>
              <a:t>1992 </a:t>
            </a:r>
            <a:r>
              <a:rPr kumimoji="0" lang="zh-CN" altLang="en-US" sz="2400" b="1">
                <a:latin typeface="Times New Roman" panose="02020603050405020304" pitchFamily="18" charset="0"/>
                <a:ea typeface="宋体" panose="02010600030101010101" pitchFamily="2" charset="-122"/>
              </a:rPr>
              <a:t>年发射的</a:t>
            </a:r>
            <a:r>
              <a:rPr kumimoji="0" lang="en-US" altLang="zh-CN" sz="2400" b="1">
                <a:latin typeface="Times New Roman" panose="02020603050405020304" pitchFamily="18" charset="0"/>
                <a:ea typeface="宋体" panose="02010600030101010101" pitchFamily="2" charset="-122"/>
              </a:rPr>
              <a:t>COBE </a:t>
            </a:r>
            <a:r>
              <a:rPr kumimoji="0" lang="zh-CN" altLang="en-US" sz="2400" b="1">
                <a:latin typeface="Times New Roman" panose="02020603050405020304" pitchFamily="18" charset="0"/>
                <a:ea typeface="宋体" panose="02010600030101010101" pitchFamily="2" charset="-122"/>
              </a:rPr>
              <a:t>卫星观测第一类超新星发现宇宙的</a:t>
            </a:r>
            <a:r>
              <a:rPr kumimoji="0" lang="zh-CN" altLang="en-US" sz="2400" b="1">
                <a:solidFill>
                  <a:srgbClr val="FF0000"/>
                </a:solidFill>
                <a:latin typeface="Times New Roman" panose="02020603050405020304" pitchFamily="18" charset="0"/>
                <a:ea typeface="宋体" panose="02010600030101010101" pitchFamily="2" charset="-122"/>
              </a:rPr>
              <a:t>加速膨胀</a:t>
            </a:r>
            <a:endParaRPr kumimoji="0" lang="en-US" altLang="zh-CN" sz="2400" b="1">
              <a:solidFill>
                <a:srgbClr val="FF0000"/>
              </a:solidFill>
              <a:latin typeface="Times New Roman" panose="02020603050405020304" pitchFamily="18" charset="0"/>
              <a:ea typeface="宋体" panose="02010600030101010101" pitchFamily="2" charset="-122"/>
            </a:endParaRPr>
          </a:p>
          <a:p>
            <a:pPr eaLnBrk="1" hangingPunct="1">
              <a:lnSpc>
                <a:spcPct val="150000"/>
              </a:lnSpc>
              <a:spcBef>
                <a:spcPct val="0"/>
              </a:spcBef>
            </a:pPr>
            <a:r>
              <a:rPr kumimoji="0" lang="en-US" altLang="zh-CN" sz="2400" b="1">
                <a:latin typeface="Times New Roman" panose="02020603050405020304" pitchFamily="18" charset="0"/>
                <a:ea typeface="宋体" panose="02010600030101010101" pitchFamily="2" charset="-122"/>
              </a:rPr>
              <a:t>2003 </a:t>
            </a:r>
            <a:r>
              <a:rPr kumimoji="0" lang="zh-CN" altLang="en-US" sz="2400" b="1">
                <a:latin typeface="Times New Roman" panose="02020603050405020304" pitchFamily="18" charset="0"/>
                <a:ea typeface="宋体" panose="02010600030101010101" pitchFamily="2" charset="-122"/>
              </a:rPr>
              <a:t>年比</a:t>
            </a:r>
            <a:r>
              <a:rPr kumimoji="0" lang="en-US" altLang="zh-CN" sz="2400" b="1">
                <a:latin typeface="Times New Roman" panose="02020603050405020304" pitchFamily="18" charset="0"/>
                <a:ea typeface="宋体" panose="02010600030101010101" pitchFamily="2" charset="-122"/>
              </a:rPr>
              <a:t>COBE </a:t>
            </a:r>
            <a:r>
              <a:rPr kumimoji="0" lang="zh-CN" altLang="en-US" sz="2400" b="1">
                <a:latin typeface="Times New Roman" panose="02020603050405020304" pitchFamily="18" charset="0"/>
                <a:ea typeface="宋体" panose="02010600030101010101" pitchFamily="2" charset="-122"/>
              </a:rPr>
              <a:t>卫星具有更高精度的</a:t>
            </a:r>
            <a:r>
              <a:rPr kumimoji="0" lang="en-US" altLang="zh-CN" sz="2400" b="1">
                <a:latin typeface="Times New Roman" panose="02020603050405020304" pitchFamily="18" charset="0"/>
                <a:ea typeface="宋体" panose="02010600030101010101" pitchFamily="2" charset="-122"/>
              </a:rPr>
              <a:t>WMAP </a:t>
            </a:r>
            <a:r>
              <a:rPr kumimoji="0" lang="zh-CN" altLang="en-US" sz="2400" b="1">
                <a:latin typeface="Times New Roman" panose="02020603050405020304" pitchFamily="18" charset="0"/>
                <a:ea typeface="宋体" panose="02010600030101010101" pitchFamily="2" charset="-122"/>
              </a:rPr>
              <a:t>卫星对宇宙微波背景的涨落测量进一步确认宇宙中暗能量的存在</a:t>
            </a:r>
            <a:endParaRPr kumimoji="0" lang="en-US" altLang="zh-CN" sz="2400" b="1">
              <a:latin typeface="Times New Roman" panose="02020603050405020304" pitchFamily="18" charset="0"/>
              <a:ea typeface="宋体" panose="02010600030101010101" pitchFamily="2" charset="-122"/>
            </a:endParaRPr>
          </a:p>
          <a:p>
            <a:pPr eaLnBrk="1" hangingPunct="1">
              <a:lnSpc>
                <a:spcPct val="150000"/>
              </a:lnSpc>
              <a:spcBef>
                <a:spcPct val="0"/>
              </a:spcBef>
            </a:pPr>
            <a:r>
              <a:rPr kumimoji="0" lang="zh-CN" altLang="en-US" sz="2400" b="1">
                <a:latin typeface="Times New Roman" panose="02020603050405020304" pitchFamily="18" charset="0"/>
                <a:ea typeface="宋体" panose="02010600030101010101" pitchFamily="2" charset="-122"/>
              </a:rPr>
              <a:t>宇宙被发现不是原来想象的减速膨胀，而是正在加速膨胀之中。为了使宇宙加速膨胀，我们的宇宙中必须包含具有“</a:t>
            </a:r>
            <a:r>
              <a:rPr kumimoji="0" lang="zh-CN" altLang="en-US" sz="2400" b="1">
                <a:solidFill>
                  <a:srgbClr val="FF0000"/>
                </a:solidFill>
                <a:latin typeface="Times New Roman" panose="02020603050405020304" pitchFamily="18" charset="0"/>
                <a:ea typeface="宋体" panose="02010600030101010101" pitchFamily="2" charset="-122"/>
              </a:rPr>
              <a:t>负压强</a:t>
            </a:r>
            <a:r>
              <a:rPr kumimoji="0" lang="zh-CN" altLang="en-US" sz="2400" b="1">
                <a:latin typeface="Times New Roman" panose="02020603050405020304" pitchFamily="18" charset="0"/>
                <a:ea typeface="宋体" panose="02010600030101010101" pitchFamily="2" charset="-122"/>
              </a:rPr>
              <a:t>”的能量成份（暗能量）</a:t>
            </a:r>
          </a:p>
        </p:txBody>
      </p:sp>
      <p:sp>
        <p:nvSpPr>
          <p:cNvPr id="70659" name="灯片编号占位符 3">
            <a:extLst>
              <a:ext uri="{FF2B5EF4-FFF2-40B4-BE49-F238E27FC236}">
                <a16:creationId xmlns:a16="http://schemas.microsoft.com/office/drawing/2014/main" id="{B385D325-1827-DEDB-EBA1-F230328F9E4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ahoma" panose="020B0604030504040204" pitchFamily="34" charset="0"/>
                <a:ea typeface="宋体" panose="02010600030101010101" pitchFamily="2" charset="-122"/>
              </a:defRPr>
            </a:lvl1pPr>
            <a:lvl2pPr marL="742950" indent="-285750">
              <a:defRPr kumimoji="1" sz="2400">
                <a:solidFill>
                  <a:schemeClr val="tx1"/>
                </a:solidFill>
                <a:latin typeface="Tahoma" panose="020B0604030504040204" pitchFamily="34" charset="0"/>
                <a:ea typeface="宋体" panose="02010600030101010101" pitchFamily="2" charset="-122"/>
              </a:defRPr>
            </a:lvl2pPr>
            <a:lvl3pPr marL="1143000" indent="-228600">
              <a:defRPr kumimoji="1" sz="2400">
                <a:solidFill>
                  <a:schemeClr val="tx1"/>
                </a:solidFill>
                <a:latin typeface="Tahoma" panose="020B0604030504040204" pitchFamily="34" charset="0"/>
                <a:ea typeface="宋体" panose="02010600030101010101" pitchFamily="2" charset="-122"/>
              </a:defRPr>
            </a:lvl3pPr>
            <a:lvl4pPr marL="1600200" indent="-228600">
              <a:defRPr kumimoji="1" sz="2400">
                <a:solidFill>
                  <a:schemeClr val="tx1"/>
                </a:solidFill>
                <a:latin typeface="Tahoma" panose="020B0604030504040204" pitchFamily="34" charset="0"/>
                <a:ea typeface="宋体" panose="02010600030101010101" pitchFamily="2" charset="-122"/>
              </a:defRPr>
            </a:lvl4pPr>
            <a:lvl5pPr marL="2057400" indent="-228600">
              <a:defRPr kumimoji="1" sz="2400">
                <a:solidFill>
                  <a:schemeClr val="tx1"/>
                </a:solidFill>
                <a:latin typeface="Tahoma" panose="020B0604030504040204" pitchFamily="34"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fld id="{AC689C09-6669-F34B-99D8-A2F9BBFF7329}" type="slidenum">
              <a:rPr lang="zh-CN" altLang="en-US" sz="1200">
                <a:solidFill>
                  <a:srgbClr val="898989"/>
                </a:solidFill>
              </a:rPr>
              <a:pPr/>
              <a:t>18</a:t>
            </a:fld>
            <a:endParaRPr lang="zh-CN" altLang="en-US" sz="1200">
              <a:solidFill>
                <a:srgbClr val="898989"/>
              </a:solidFill>
            </a:endParaRPr>
          </a:p>
        </p:txBody>
      </p:sp>
      <p:sp>
        <p:nvSpPr>
          <p:cNvPr id="2" name="日期占位符 1">
            <a:extLst>
              <a:ext uri="{FF2B5EF4-FFF2-40B4-BE49-F238E27FC236}">
                <a16:creationId xmlns:a16="http://schemas.microsoft.com/office/drawing/2014/main" id="{98E1AE86-3CB4-3DBD-3C39-04E188C9FBFF}"/>
              </a:ext>
            </a:extLst>
          </p:cNvPr>
          <p:cNvSpPr>
            <a:spLocks noGrp="1"/>
          </p:cNvSpPr>
          <p:nvPr>
            <p:ph type="dt" sz="quarter" idx="10"/>
          </p:nvPr>
        </p:nvSpPr>
        <p:spPr/>
        <p:txBody>
          <a:bodyPr/>
          <a:lstStyle/>
          <a:p>
            <a:pPr>
              <a:defRPr/>
            </a:pPr>
            <a:r>
              <a:rPr lang="en-US" altLang="zh-CN"/>
              <a:t>54</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wipe(down)">
                                      <p:cBhvr>
                                        <p:cTn id="7" dur="500"/>
                                        <p:tgtEl>
                                          <p:spTgt spid="4608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6083">
                                            <p:txEl>
                                              <p:pRg st="1" end="1"/>
                                            </p:txEl>
                                          </p:spTgt>
                                        </p:tgtEl>
                                        <p:attrNameLst>
                                          <p:attrName>style.visibility</p:attrName>
                                        </p:attrNameLst>
                                      </p:cBhvr>
                                      <p:to>
                                        <p:strVal val="visible"/>
                                      </p:to>
                                    </p:set>
                                    <p:animEffect transition="in" filter="wipe(down)">
                                      <p:cBhvr>
                                        <p:cTn id="12" dur="500"/>
                                        <p:tgtEl>
                                          <p:spTgt spid="4608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6083">
                                            <p:txEl>
                                              <p:pRg st="2" end="2"/>
                                            </p:txEl>
                                          </p:spTgt>
                                        </p:tgtEl>
                                        <p:attrNameLst>
                                          <p:attrName>style.visibility</p:attrName>
                                        </p:attrNameLst>
                                      </p:cBhvr>
                                      <p:to>
                                        <p:strVal val="visible"/>
                                      </p:to>
                                    </p:set>
                                    <p:animEffect transition="in" filter="wipe(down)">
                                      <p:cBhvr>
                                        <p:cTn id="17" dur="500"/>
                                        <p:tgtEl>
                                          <p:spTgt spid="4608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灯片编号占位符 3">
            <a:extLst>
              <a:ext uri="{FF2B5EF4-FFF2-40B4-BE49-F238E27FC236}">
                <a16:creationId xmlns:a16="http://schemas.microsoft.com/office/drawing/2014/main" id="{AF1215CA-1006-20BE-F45D-C0E9EEF8020A}"/>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fld id="{F599898B-C47F-0B45-9AE6-2E45EE1AB4E4}" type="slidenum">
              <a:rPr kumimoji="0" lang="zh-CN" altLang="en-US" sz="1400">
                <a:latin typeface="Tahoma" panose="020B0604030504040204" pitchFamily="34" charset="0"/>
              </a:rPr>
              <a:pPr/>
              <a:t>19</a:t>
            </a:fld>
            <a:endParaRPr kumimoji="0" lang="zh-CN" altLang="en-US" sz="1400">
              <a:latin typeface="Tahoma" panose="020B0604030504040204" pitchFamily="34" charset="0"/>
            </a:endParaRPr>
          </a:p>
        </p:txBody>
      </p:sp>
      <p:sp>
        <p:nvSpPr>
          <p:cNvPr id="58370" name="Text Box 2052">
            <a:extLst>
              <a:ext uri="{FF2B5EF4-FFF2-40B4-BE49-F238E27FC236}">
                <a16:creationId xmlns:a16="http://schemas.microsoft.com/office/drawing/2014/main" id="{C848DB2B-2244-E8D2-8675-47108352ADAE}"/>
              </a:ext>
            </a:extLst>
          </p:cNvPr>
          <p:cNvSpPr txBox="1">
            <a:spLocks noChangeArrowheads="1"/>
          </p:cNvSpPr>
          <p:nvPr/>
        </p:nvSpPr>
        <p:spPr bwMode="auto">
          <a:xfrm>
            <a:off x="1371600" y="6096000"/>
            <a:ext cx="548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spcBef>
                <a:spcPct val="50000"/>
              </a:spcBef>
            </a:pPr>
            <a:endParaRPr lang="zh-CN" altLang="en-US"/>
          </a:p>
        </p:txBody>
      </p:sp>
      <p:pic>
        <p:nvPicPr>
          <p:cNvPr id="58371" name="Picture 2054" descr="C:\Documents and Settings\cc.LUCD1\桌面\0107014_01.jpg">
            <a:extLst>
              <a:ext uri="{FF2B5EF4-FFF2-40B4-BE49-F238E27FC236}">
                <a16:creationId xmlns:a16="http://schemas.microsoft.com/office/drawing/2014/main" id="{0BEE4EEA-C49F-C036-D94A-2A1A9D39BD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88913"/>
            <a:ext cx="7772400" cy="654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2" name="Rectangle 2053">
            <a:extLst>
              <a:ext uri="{FF2B5EF4-FFF2-40B4-BE49-F238E27FC236}">
                <a16:creationId xmlns:a16="http://schemas.microsoft.com/office/drawing/2014/main" id="{EF672C1A-BDC5-DE87-B7DF-6B517301DBC5}"/>
              </a:ext>
            </a:extLst>
          </p:cNvPr>
          <p:cNvSpPr>
            <a:spLocks noChangeArrowheads="1"/>
          </p:cNvSpPr>
          <p:nvPr/>
        </p:nvSpPr>
        <p:spPr bwMode="auto">
          <a:xfrm>
            <a:off x="1116013" y="1268413"/>
            <a:ext cx="6911975" cy="5238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0" hangingPunct="0"/>
            <a:r>
              <a:rPr kumimoji="0" lang="zh-CN" altLang="en-US" sz="2800" dirty="0">
                <a:solidFill>
                  <a:schemeClr val="hlink"/>
                </a:solidFill>
                <a:latin typeface="Comic Sans MS" panose="030F0902030302020204" pitchFamily="66" charset="0"/>
              </a:rPr>
              <a:t>欧洲核子中心</a:t>
            </a:r>
            <a:r>
              <a:rPr kumimoji="0" lang="en-US" altLang="zh-CN" sz="2800" dirty="0">
                <a:solidFill>
                  <a:schemeClr val="hlink"/>
                </a:solidFill>
                <a:latin typeface="Comic Sans MS" panose="030F0902030302020204" pitchFamily="66" charset="0"/>
              </a:rPr>
              <a:t>LEP/LHC</a:t>
            </a:r>
            <a:r>
              <a:rPr kumimoji="0" lang="zh-CN" altLang="en-US" sz="2800" dirty="0">
                <a:solidFill>
                  <a:schemeClr val="hlink"/>
                </a:solidFill>
                <a:latin typeface="Comic Sans MS" panose="030F0902030302020204" pitchFamily="66" charset="0"/>
              </a:rPr>
              <a:t>储存环周长27公里</a:t>
            </a:r>
            <a:endParaRPr lang="zh-CN" altLang="en-US" sz="2800" dirty="0">
              <a:solidFill>
                <a:schemeClr val="hlink"/>
              </a:solidFill>
            </a:endParaRPr>
          </a:p>
        </p:txBody>
      </p:sp>
      <p:sp>
        <p:nvSpPr>
          <p:cNvPr id="58373" name="文本框 1">
            <a:extLst>
              <a:ext uri="{FF2B5EF4-FFF2-40B4-BE49-F238E27FC236}">
                <a16:creationId xmlns:a16="http://schemas.microsoft.com/office/drawing/2014/main" id="{B7DBC385-4699-FD40-D692-D8FC76FACC7D}"/>
              </a:ext>
            </a:extLst>
          </p:cNvPr>
          <p:cNvSpPr txBox="1">
            <a:spLocks noChangeArrowheads="1"/>
          </p:cNvSpPr>
          <p:nvPr/>
        </p:nvSpPr>
        <p:spPr bwMode="auto">
          <a:xfrm>
            <a:off x="1979613" y="333375"/>
            <a:ext cx="57610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zh-CN" altLang="en-US" sz="3200" b="1" dirty="0">
                <a:solidFill>
                  <a:srgbClr val="FF0000"/>
                </a:solidFill>
              </a:rPr>
              <a:t>目前世界最大的粒子加速器</a:t>
            </a:r>
          </a:p>
        </p:txBody>
      </p:sp>
      <p:sp>
        <p:nvSpPr>
          <p:cNvPr id="3" name="日期占位符 2">
            <a:extLst>
              <a:ext uri="{FF2B5EF4-FFF2-40B4-BE49-F238E27FC236}">
                <a16:creationId xmlns:a16="http://schemas.microsoft.com/office/drawing/2014/main" id="{F6B30887-1745-7A64-0C7E-ADAA6DE17FEA}"/>
              </a:ext>
            </a:extLst>
          </p:cNvPr>
          <p:cNvSpPr>
            <a:spLocks noGrp="1"/>
          </p:cNvSpPr>
          <p:nvPr>
            <p:ph type="dt" sz="quarter" idx="10"/>
          </p:nvPr>
        </p:nvSpPr>
        <p:spPr/>
        <p:txBody>
          <a:bodyPr/>
          <a:lstStyle/>
          <a:p>
            <a:pPr>
              <a:defRPr/>
            </a:pPr>
            <a:r>
              <a:rPr lang="en-US" altLang="zh-CN"/>
              <a:t>54</a:t>
            </a:r>
            <a:endParaRPr lang="zh-CN" altLang="en-US"/>
          </a:p>
        </p:txBody>
      </p:sp>
      <p:sp>
        <p:nvSpPr>
          <p:cNvPr id="2" name="文本框 1">
            <a:extLst>
              <a:ext uri="{FF2B5EF4-FFF2-40B4-BE49-F238E27FC236}">
                <a16:creationId xmlns:a16="http://schemas.microsoft.com/office/drawing/2014/main" id="{D2D7622F-FD3B-7036-D4A0-0EE98A97F8DD}"/>
              </a:ext>
            </a:extLst>
          </p:cNvPr>
          <p:cNvSpPr txBox="1"/>
          <p:nvPr/>
        </p:nvSpPr>
        <p:spPr>
          <a:xfrm>
            <a:off x="5683825" y="2143126"/>
            <a:ext cx="2698175" cy="461665"/>
          </a:xfrm>
          <a:prstGeom prst="rect">
            <a:avLst/>
          </a:prstGeom>
          <a:solidFill>
            <a:schemeClr val="accent3"/>
          </a:solidFill>
        </p:spPr>
        <p:txBody>
          <a:bodyPr wrap="none" rtlCol="0">
            <a:spAutoFit/>
          </a:bodyPr>
          <a:lstStyle/>
          <a:p>
            <a:r>
              <a:rPr lang="zh-CN" altLang="en-US" b="1" dirty="0">
                <a:solidFill>
                  <a:srgbClr val="FF0000"/>
                </a:solidFill>
              </a:rPr>
              <a:t>物理学是实验科学</a:t>
            </a:r>
            <a:endParaRPr kumimoji="1" lang="zh-CN" altLang="en-US"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8373"/>
                                        </p:tgtEl>
                                        <p:attrNameLst>
                                          <p:attrName>style.visibility</p:attrName>
                                        </p:attrNameLst>
                                      </p:cBhvr>
                                      <p:to>
                                        <p:strVal val="visible"/>
                                      </p:to>
                                    </p:set>
                                    <p:animEffect transition="in" filter="checkerboard(across)">
                                      <p:cBhvr>
                                        <p:cTn id="7" dur="500"/>
                                        <p:tgtEl>
                                          <p:spTgt spid="5837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8372"/>
                                        </p:tgtEl>
                                        <p:attrNameLst>
                                          <p:attrName>style.visibility</p:attrName>
                                        </p:attrNameLst>
                                      </p:cBhvr>
                                      <p:to>
                                        <p:strVal val="visible"/>
                                      </p:to>
                                    </p:set>
                                    <p:animEffect transition="in" filter="checkerboard(across)">
                                      <p:cBhvr>
                                        <p:cTn id="12" dur="500"/>
                                        <p:tgtEl>
                                          <p:spTgt spid="583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2" grpId="0" animBg="1"/>
      <p:bldP spid="5837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E438D-3C6C-F7E6-CCC1-A49E52353AE1}"/>
              </a:ext>
            </a:extLst>
          </p:cNvPr>
          <p:cNvSpPr>
            <a:spLocks noGrp="1"/>
          </p:cNvSpPr>
          <p:nvPr>
            <p:ph type="title"/>
          </p:nvPr>
        </p:nvSpPr>
        <p:spPr/>
        <p:txBody>
          <a:bodyPr/>
          <a:lstStyle/>
          <a:p>
            <a:pPr>
              <a:defRPr/>
            </a:pPr>
            <a:r>
              <a:rPr kumimoji="0" lang="zh-CN" altLang="en-US" dirty="0"/>
              <a:t>大型强子对撞机</a:t>
            </a:r>
            <a:r>
              <a:rPr kumimoji="0" lang="en-US" altLang="zh-CN" dirty="0"/>
              <a:t>(LHC)</a:t>
            </a:r>
            <a:endParaRPr kumimoji="0" lang="en-US" dirty="0"/>
          </a:p>
        </p:txBody>
      </p:sp>
      <p:sp>
        <p:nvSpPr>
          <p:cNvPr id="59394" name="Text Placeholder 2">
            <a:extLst>
              <a:ext uri="{FF2B5EF4-FFF2-40B4-BE49-F238E27FC236}">
                <a16:creationId xmlns:a16="http://schemas.microsoft.com/office/drawing/2014/main" id="{CE22FC39-4C62-20E9-5886-6783A2D886B4}"/>
              </a:ext>
            </a:extLst>
          </p:cNvPr>
          <p:cNvSpPr>
            <a:spLocks noGrp="1"/>
          </p:cNvSpPr>
          <p:nvPr>
            <p:ph type="body" sz="quarter" idx="13"/>
          </p:nvPr>
        </p:nvSpPr>
        <p:spPr/>
        <p:txBody>
          <a:bodyPr/>
          <a:lstStyle/>
          <a:p>
            <a:pPr marL="365125" indent="-255588"/>
            <a:endParaRPr kumimoji="0" lang="zh-CN" altLang="en-US">
              <a:latin typeface="Times" charset="0"/>
            </a:endParaRPr>
          </a:p>
        </p:txBody>
      </p:sp>
      <p:sp>
        <p:nvSpPr>
          <p:cNvPr id="6" name="Slide Number Placeholder 5">
            <a:extLst>
              <a:ext uri="{FF2B5EF4-FFF2-40B4-BE49-F238E27FC236}">
                <a16:creationId xmlns:a16="http://schemas.microsoft.com/office/drawing/2014/main" id="{5CBF2119-92C1-4E80-C194-36CCF494E7C2}"/>
              </a:ext>
            </a:extLst>
          </p:cNvPr>
          <p:cNvSpPr>
            <a:spLocks noGrp="1"/>
          </p:cNvSpPr>
          <p:nvPr>
            <p:ph type="sldNum" sz="quarter" idx="16"/>
          </p:nvPr>
        </p:nvSpPr>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fld id="{D38CFCD2-FEE8-F145-9A36-8DE26B9E5A21}" type="slidenum">
              <a:rPr kumimoji="0" lang="zh-CN" altLang="en-US" sz="1400">
                <a:solidFill>
                  <a:srgbClr val="8B5D3D"/>
                </a:solidFill>
              </a:rPr>
              <a:pPr/>
              <a:t>20</a:t>
            </a:fld>
            <a:endParaRPr kumimoji="0" lang="zh-CN" altLang="en-US" sz="1400">
              <a:solidFill>
                <a:srgbClr val="8B5D3D"/>
              </a:solidFill>
            </a:endParaRPr>
          </a:p>
        </p:txBody>
      </p:sp>
      <p:pic>
        <p:nvPicPr>
          <p:cNvPr id="59396" name="Picture 5" descr="CERNview.jpg">
            <a:extLst>
              <a:ext uri="{FF2B5EF4-FFF2-40B4-BE49-F238E27FC236}">
                <a16:creationId xmlns:a16="http://schemas.microsoft.com/office/drawing/2014/main" id="{CB8A657F-F391-B5BA-620F-023C830A499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92150"/>
            <a:ext cx="9144000" cy="601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10">
            <a:extLst>
              <a:ext uri="{FF2B5EF4-FFF2-40B4-BE49-F238E27FC236}">
                <a16:creationId xmlns:a16="http://schemas.microsoft.com/office/drawing/2014/main" id="{AF6D4507-3A72-44EF-D8FF-E980C7B71653}"/>
              </a:ext>
            </a:extLst>
          </p:cNvPr>
          <p:cNvSpPr txBox="1">
            <a:spLocks noChangeArrowheads="1"/>
          </p:cNvSpPr>
          <p:nvPr/>
        </p:nvSpPr>
        <p:spPr bwMode="auto">
          <a:xfrm>
            <a:off x="1068388" y="2997200"/>
            <a:ext cx="914400" cy="40005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sz="2000">
                <a:latin typeface="Arial" panose="020B0604020202020204" pitchFamily="34" charset="0"/>
              </a:rPr>
              <a:t>CERN</a:t>
            </a:r>
          </a:p>
        </p:txBody>
      </p:sp>
      <p:sp>
        <p:nvSpPr>
          <p:cNvPr id="10" name="TextBox 10">
            <a:extLst>
              <a:ext uri="{FF2B5EF4-FFF2-40B4-BE49-F238E27FC236}">
                <a16:creationId xmlns:a16="http://schemas.microsoft.com/office/drawing/2014/main" id="{5E0EED14-E7DB-040C-542C-06A2769D5B61}"/>
              </a:ext>
            </a:extLst>
          </p:cNvPr>
          <p:cNvSpPr txBox="1">
            <a:spLocks noChangeArrowheads="1"/>
          </p:cNvSpPr>
          <p:nvPr/>
        </p:nvSpPr>
        <p:spPr bwMode="auto">
          <a:xfrm>
            <a:off x="250825" y="5876925"/>
            <a:ext cx="4005263" cy="70802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sz="2000">
                <a:solidFill>
                  <a:srgbClr val="FF0000"/>
                </a:solidFill>
                <a:latin typeface="Arial" panose="020B0604020202020204" pitchFamily="34" charset="0"/>
              </a:rPr>
              <a:t>LHC: 27 km, the world</a:t>
            </a:r>
            <a:r>
              <a:rPr kumimoji="0" lang="zh-CN" altLang="en-US" sz="2000">
                <a:solidFill>
                  <a:srgbClr val="FF0000"/>
                </a:solidFill>
                <a:latin typeface="Arial" panose="020B0604020202020204" pitchFamily="34" charset="0"/>
              </a:rPr>
              <a:t>’</a:t>
            </a:r>
            <a:r>
              <a:rPr kumimoji="0" lang="en-US" altLang="zh-CN" sz="2000">
                <a:solidFill>
                  <a:srgbClr val="FF0000"/>
                </a:solidFill>
                <a:latin typeface="Arial" panose="020B0604020202020204" pitchFamily="34" charset="0"/>
              </a:rPr>
              <a:t>s largest proton-proton collider (7-14 TeV)</a:t>
            </a:r>
          </a:p>
        </p:txBody>
      </p:sp>
      <p:sp>
        <p:nvSpPr>
          <p:cNvPr id="11" name="TextBox 10">
            <a:extLst>
              <a:ext uri="{FF2B5EF4-FFF2-40B4-BE49-F238E27FC236}">
                <a16:creationId xmlns:a16="http://schemas.microsoft.com/office/drawing/2014/main" id="{5CF11F5A-7507-470C-8EBF-1756D9B479FB}"/>
              </a:ext>
            </a:extLst>
          </p:cNvPr>
          <p:cNvSpPr txBox="1">
            <a:spLocks noChangeArrowheads="1"/>
          </p:cNvSpPr>
          <p:nvPr/>
        </p:nvSpPr>
        <p:spPr bwMode="auto">
          <a:xfrm>
            <a:off x="1042988" y="2438400"/>
            <a:ext cx="1201737" cy="40005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a:r>
              <a:rPr kumimoji="0" lang="en-US" altLang="zh-CN" sz="2000" b="1">
                <a:solidFill>
                  <a:srgbClr val="FF0000"/>
                </a:solidFill>
                <a:latin typeface="Arial" panose="020B0604020202020204" pitchFamily="34" charset="0"/>
              </a:rPr>
              <a:t>ATLAS</a:t>
            </a:r>
          </a:p>
        </p:txBody>
      </p:sp>
      <p:sp>
        <p:nvSpPr>
          <p:cNvPr id="12" name="TextBox 11">
            <a:extLst>
              <a:ext uri="{FF2B5EF4-FFF2-40B4-BE49-F238E27FC236}">
                <a16:creationId xmlns:a16="http://schemas.microsoft.com/office/drawing/2014/main" id="{65417625-485E-8D2B-FBC4-A35514A913DC}"/>
              </a:ext>
            </a:extLst>
          </p:cNvPr>
          <p:cNvSpPr txBox="1">
            <a:spLocks noChangeArrowheads="1"/>
          </p:cNvSpPr>
          <p:nvPr/>
        </p:nvSpPr>
        <p:spPr bwMode="auto">
          <a:xfrm>
            <a:off x="4048125" y="2139950"/>
            <a:ext cx="955675" cy="40005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sz="2000" b="1">
                <a:latin typeface="Arial" panose="020B0604020202020204" pitchFamily="34" charset="0"/>
              </a:rPr>
              <a:t>ALICE</a:t>
            </a:r>
          </a:p>
        </p:txBody>
      </p:sp>
      <p:sp>
        <p:nvSpPr>
          <p:cNvPr id="14" name="TextBox 13">
            <a:extLst>
              <a:ext uri="{FF2B5EF4-FFF2-40B4-BE49-F238E27FC236}">
                <a16:creationId xmlns:a16="http://schemas.microsoft.com/office/drawing/2014/main" id="{D5791887-F1CD-9AC8-1A4F-E50BB9D1A9DB}"/>
              </a:ext>
            </a:extLst>
          </p:cNvPr>
          <p:cNvSpPr txBox="1">
            <a:spLocks noChangeArrowheads="1"/>
          </p:cNvSpPr>
          <p:nvPr/>
        </p:nvSpPr>
        <p:spPr bwMode="auto">
          <a:xfrm>
            <a:off x="3851275" y="4468813"/>
            <a:ext cx="871538" cy="40005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sz="2000" b="1">
                <a:latin typeface="Arial" panose="020B0604020202020204" pitchFamily="34" charset="0"/>
              </a:rPr>
              <a:t>LHCb</a:t>
            </a:r>
          </a:p>
        </p:txBody>
      </p:sp>
      <p:pic>
        <p:nvPicPr>
          <p:cNvPr id="15" name="Picture 2">
            <a:extLst>
              <a:ext uri="{FF2B5EF4-FFF2-40B4-BE49-F238E27FC236}">
                <a16:creationId xmlns:a16="http://schemas.microsoft.com/office/drawing/2014/main" id="{F161CC3E-799D-1DE1-D7C1-5725A78AE2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149350"/>
            <a:ext cx="1990725" cy="128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a:extLst>
              <a:ext uri="{FF2B5EF4-FFF2-40B4-BE49-F238E27FC236}">
                <a16:creationId xmlns:a16="http://schemas.microsoft.com/office/drawing/2014/main" id="{5DE4BE66-2185-F103-1A53-65BF191C3D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8988" y="2047875"/>
            <a:ext cx="1897062" cy="126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a:extLst>
              <a:ext uri="{FF2B5EF4-FFF2-40B4-BE49-F238E27FC236}">
                <a16:creationId xmlns:a16="http://schemas.microsoft.com/office/drawing/2014/main" id="{D50FFF53-3BE9-529C-4C6F-04BF881EA40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92500" y="836613"/>
            <a:ext cx="1892300" cy="129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
            <a:extLst>
              <a:ext uri="{FF2B5EF4-FFF2-40B4-BE49-F238E27FC236}">
                <a16:creationId xmlns:a16="http://schemas.microsoft.com/office/drawing/2014/main" id="{28E866BE-4622-4592-DB04-84D2AD38D3A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32225" y="3284538"/>
            <a:ext cx="1531938"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a:extLst>
              <a:ext uri="{FF2B5EF4-FFF2-40B4-BE49-F238E27FC236}">
                <a16:creationId xmlns:a16="http://schemas.microsoft.com/office/drawing/2014/main" id="{177E12F1-E9F7-E209-63D1-84EDB24D75B5}"/>
              </a:ext>
            </a:extLst>
          </p:cNvPr>
          <p:cNvSpPr txBox="1">
            <a:spLocks noChangeArrowheads="1"/>
          </p:cNvSpPr>
          <p:nvPr/>
        </p:nvSpPr>
        <p:spPr bwMode="auto">
          <a:xfrm>
            <a:off x="7138988" y="2911475"/>
            <a:ext cx="755650" cy="40005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sz="2000" b="1">
                <a:solidFill>
                  <a:srgbClr val="FF0000"/>
                </a:solidFill>
                <a:latin typeface="Arial" panose="020B0604020202020204" pitchFamily="34" charset="0"/>
              </a:rPr>
              <a:t>CMS</a:t>
            </a:r>
            <a:endParaRPr kumimoji="0" lang="en-US" altLang="zh-CN" sz="2000" b="1">
              <a:solidFill>
                <a:srgbClr val="1D02BE"/>
              </a:solidFill>
              <a:latin typeface="Arial" panose="020B0604020202020204" pitchFamily="34" charset="0"/>
            </a:endParaRPr>
          </a:p>
        </p:txBody>
      </p:sp>
      <p:sp>
        <p:nvSpPr>
          <p:cNvPr id="19" name="TextBox 10">
            <a:extLst>
              <a:ext uri="{FF2B5EF4-FFF2-40B4-BE49-F238E27FC236}">
                <a16:creationId xmlns:a16="http://schemas.microsoft.com/office/drawing/2014/main" id="{A662D621-FCF4-82A9-72C3-2000331C1E2B}"/>
              </a:ext>
            </a:extLst>
          </p:cNvPr>
          <p:cNvSpPr txBox="1">
            <a:spLocks noChangeArrowheads="1"/>
          </p:cNvSpPr>
          <p:nvPr/>
        </p:nvSpPr>
        <p:spPr bwMode="auto">
          <a:xfrm>
            <a:off x="5384800" y="6184900"/>
            <a:ext cx="3624263" cy="40005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sz="2000">
                <a:solidFill>
                  <a:srgbClr val="FF0000"/>
                </a:solidFill>
                <a:latin typeface="Arial" panose="020B0604020202020204" pitchFamily="34" charset="0"/>
              </a:rPr>
              <a:t>Where the WWW was born …</a:t>
            </a:r>
          </a:p>
        </p:txBody>
      </p:sp>
      <p:sp>
        <p:nvSpPr>
          <p:cNvPr id="3" name="日期占位符 2">
            <a:extLst>
              <a:ext uri="{FF2B5EF4-FFF2-40B4-BE49-F238E27FC236}">
                <a16:creationId xmlns:a16="http://schemas.microsoft.com/office/drawing/2014/main" id="{37FAB787-9003-B3F7-D4D7-A33B06B7648A}"/>
              </a:ext>
            </a:extLst>
          </p:cNvPr>
          <p:cNvSpPr>
            <a:spLocks noGrp="1"/>
          </p:cNvSpPr>
          <p:nvPr>
            <p:ph type="dt" sz="quarter" idx="14"/>
          </p:nvPr>
        </p:nvSpPr>
        <p:spPr/>
        <p:txBody>
          <a:bodyPr/>
          <a:lstStyle/>
          <a:p>
            <a:pPr>
              <a:defRPr/>
            </a:pPr>
            <a:r>
              <a:rPr lang="en-US" altLang="zh-CN"/>
              <a:t>54</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par>
                                <p:cTn id="13" presetID="3" presetClass="exit" presetSubtype="10" fill="hold" nodeType="withEffect">
                                  <p:stCondLst>
                                    <p:cond delay="0"/>
                                  </p:stCondLst>
                                  <p:childTnLst>
                                    <p:animEffect transition="out" filter="blinds(horizontal)">
                                      <p:cBhvr>
                                        <p:cTn id="14" dur="500"/>
                                        <p:tgtEl>
                                          <p:spTgt spid="10"/>
                                        </p:tgtEl>
                                      </p:cBhvr>
                                    </p:animEffect>
                                    <p:set>
                                      <p:cBhvr>
                                        <p:cTn id="15" dur="1" fill="hold">
                                          <p:stCondLst>
                                            <p:cond delay="499"/>
                                          </p:stCondLst>
                                        </p:cTn>
                                        <p:tgtEl>
                                          <p:spTgt spid="10"/>
                                        </p:tgtEl>
                                        <p:attrNameLst>
                                          <p:attrName>style.visibility</p:attrName>
                                        </p:attrNameLst>
                                      </p:cBhvr>
                                      <p:to>
                                        <p:strVal val="hidden"/>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linds(horizontal)">
                                      <p:cBhvr>
                                        <p:cTn id="20" dur="500"/>
                                        <p:tgtEl>
                                          <p:spTgt spid="11"/>
                                        </p:tgtEl>
                                      </p:cBhvr>
                                    </p:animEffect>
                                  </p:childTnLst>
                                </p:cTn>
                              </p:par>
                              <p:par>
                                <p:cTn id="21" presetID="3" presetClass="entr" presetSubtype="1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blinds(horizontal)">
                                      <p:cBhvr>
                                        <p:cTn id="23" dur="500"/>
                                        <p:tgtEl>
                                          <p:spTgt spid="15"/>
                                        </p:tgtEl>
                                      </p:cBhvr>
                                    </p:animEffect>
                                  </p:childTnLst>
                                </p:cTn>
                              </p:par>
                              <p:par>
                                <p:cTn id="24" presetID="3" presetClass="entr" presetSubtype="10" fill="hold"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blinds(horizontal)">
                                      <p:cBhvr>
                                        <p:cTn id="26" dur="500"/>
                                        <p:tgtEl>
                                          <p:spTgt spid="13"/>
                                        </p:tgtEl>
                                      </p:cBhvr>
                                    </p:animEffect>
                                  </p:childTnLst>
                                </p:cTn>
                              </p:par>
                              <p:par>
                                <p:cTn id="27" presetID="3" presetClass="exit" presetSubtype="10" fill="hold" nodeType="withEffect">
                                  <p:stCondLst>
                                    <p:cond delay="0"/>
                                  </p:stCondLst>
                                  <p:childTnLst>
                                    <p:animEffect transition="out" filter="blinds(horizontal)">
                                      <p:cBhvr>
                                        <p:cTn id="28" dur="500"/>
                                        <p:tgtEl>
                                          <p:spTgt spid="9"/>
                                        </p:tgtEl>
                                      </p:cBhvr>
                                    </p:animEffect>
                                    <p:set>
                                      <p:cBhvr>
                                        <p:cTn id="29" dur="1" fill="hold">
                                          <p:stCondLst>
                                            <p:cond delay="499"/>
                                          </p:stCondLst>
                                        </p:cTn>
                                        <p:tgtEl>
                                          <p:spTgt spid="9"/>
                                        </p:tgtEl>
                                        <p:attrNameLst>
                                          <p:attrName>style.visibility</p:attrName>
                                        </p:attrNameLst>
                                      </p:cBhvr>
                                      <p:to>
                                        <p:strVal val="hidden"/>
                                      </p:to>
                                    </p:set>
                                  </p:childTnLst>
                                </p:cTn>
                              </p:par>
                              <p:par>
                                <p:cTn id="30" presetID="3" presetClass="entr" presetSubtype="10" fill="hold"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blinds(horizontal)">
                                      <p:cBhvr>
                                        <p:cTn id="32" dur="500"/>
                                        <p:tgtEl>
                                          <p:spTgt spid="16"/>
                                        </p:tgtEl>
                                      </p:cBhvr>
                                    </p:animEffect>
                                  </p:childTnLst>
                                </p:cTn>
                              </p:par>
                              <p:par>
                                <p:cTn id="33" presetID="3" presetClass="entr" presetSubtype="10"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blinds(horizontal)">
                                      <p:cBhvr>
                                        <p:cTn id="35" dur="500"/>
                                        <p:tgtEl>
                                          <p:spTgt spid="12"/>
                                        </p:tgtEl>
                                      </p:cBhvr>
                                    </p:animEffect>
                                  </p:childTnLst>
                                </p:cTn>
                              </p:par>
                              <p:par>
                                <p:cTn id="36" presetID="3" presetClass="entr" presetSubtype="10" fill="hold"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blinds(horizontal)">
                                      <p:cBhvr>
                                        <p:cTn id="38" dur="500"/>
                                        <p:tgtEl>
                                          <p:spTgt spid="17"/>
                                        </p:tgtEl>
                                      </p:cBhvr>
                                    </p:animEffect>
                                  </p:childTnLst>
                                </p:cTn>
                              </p:par>
                              <p:par>
                                <p:cTn id="39" presetID="3" presetClass="entr" presetSubtype="10"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blinds(horizontal)">
                                      <p:cBhvr>
                                        <p:cTn id="41" dur="500"/>
                                        <p:tgtEl>
                                          <p:spTgt spid="18"/>
                                        </p:tgtEl>
                                      </p:cBhvr>
                                    </p:animEffect>
                                  </p:childTnLst>
                                </p:cTn>
                              </p:par>
                              <p:par>
                                <p:cTn id="42" presetID="3" presetClass="entr" presetSubtype="10" fill="hold"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blinds(horizontal)">
                                      <p:cBhvr>
                                        <p:cTn id="44" dur="500"/>
                                        <p:tgtEl>
                                          <p:spTgt spid="14"/>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additive="base">
                                        <p:cTn id="49" dur="500" fill="hold"/>
                                        <p:tgtEl>
                                          <p:spTgt spid="19"/>
                                        </p:tgtEl>
                                        <p:attrNameLst>
                                          <p:attrName>ppt_x</p:attrName>
                                        </p:attrNameLst>
                                      </p:cBhvr>
                                      <p:tavLst>
                                        <p:tav tm="0">
                                          <p:val>
                                            <p:strVal val="#ppt_x"/>
                                          </p:val>
                                        </p:tav>
                                        <p:tav tm="100000">
                                          <p:val>
                                            <p:strVal val="#ppt_x"/>
                                          </p:val>
                                        </p:tav>
                                      </p:tavLst>
                                    </p:anim>
                                    <p:anim calcmode="lin" valueType="num">
                                      <p:cBhvr additive="base">
                                        <p:cTn id="5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0" grpId="1" animBg="1"/>
      <p:bldP spid="11" grpId="0" animBg="1"/>
      <p:bldP spid="12" grpId="0" animBg="1"/>
      <p:bldP spid="14" grpId="0" animBg="1"/>
      <p:bldP spid="13" grpId="0" animBg="1"/>
      <p:bldP spid="1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标题 1">
            <a:extLst>
              <a:ext uri="{FF2B5EF4-FFF2-40B4-BE49-F238E27FC236}">
                <a16:creationId xmlns:a16="http://schemas.microsoft.com/office/drawing/2014/main" id="{BC0AF0D6-B80B-4432-1A4D-1231769D1663}"/>
              </a:ext>
            </a:extLst>
          </p:cNvPr>
          <p:cNvSpPr>
            <a:spLocks noGrp="1"/>
          </p:cNvSpPr>
          <p:nvPr>
            <p:ph type="title"/>
          </p:nvPr>
        </p:nvSpPr>
        <p:spPr>
          <a:xfrm>
            <a:off x="1763713" y="476250"/>
            <a:ext cx="7191375" cy="1143000"/>
          </a:xfrm>
        </p:spPr>
        <p:txBody>
          <a:bodyPr/>
          <a:lstStyle/>
          <a:p>
            <a:pPr>
              <a:lnSpc>
                <a:spcPct val="150000"/>
              </a:lnSpc>
            </a:pPr>
            <a:r>
              <a:rPr lang="zh-CN" altLang="en-US" sz="2800" b="1" dirty="0">
                <a:latin typeface="Times New Roman" panose="02020603050405020304" pitchFamily="18" charset="0"/>
              </a:rPr>
              <a:t>标准模型最后一个粒子</a:t>
            </a:r>
            <a:r>
              <a:rPr lang="zh-CN" altLang="en-US" sz="2800" b="1" dirty="0">
                <a:solidFill>
                  <a:srgbClr val="FF0000"/>
                </a:solidFill>
                <a:latin typeface="Times New Roman" panose="02020603050405020304" pitchFamily="18" charset="0"/>
              </a:rPr>
              <a:t>－</a:t>
            </a:r>
            <a:r>
              <a:rPr lang="en-US" altLang="zh-CN" sz="2800" b="1" dirty="0">
                <a:solidFill>
                  <a:srgbClr val="FF0000"/>
                </a:solidFill>
                <a:latin typeface="Times New Roman" panose="02020603050405020304" pitchFamily="18" charset="0"/>
              </a:rPr>
              <a:t>Higgs</a:t>
            </a:r>
            <a:r>
              <a:rPr lang="zh-CN" altLang="en-US" sz="2800" b="1" dirty="0">
                <a:solidFill>
                  <a:srgbClr val="FF0000"/>
                </a:solidFill>
                <a:latin typeface="Times New Roman" panose="02020603050405020304" pitchFamily="18" charset="0"/>
              </a:rPr>
              <a:t>发现了</a:t>
            </a:r>
            <a:br>
              <a:rPr lang="en-US" altLang="zh-CN" sz="2800" b="1" dirty="0">
                <a:latin typeface="Times New Roman" panose="02020603050405020304" pitchFamily="18" charset="0"/>
              </a:rPr>
            </a:br>
            <a:r>
              <a:rPr lang="en-US" altLang="zh-CN" sz="2800" b="1" dirty="0"/>
              <a:t>2012</a:t>
            </a:r>
            <a:r>
              <a:rPr lang="zh-CN" altLang="en-US" sz="2800" b="1" dirty="0"/>
              <a:t>年</a:t>
            </a:r>
            <a:r>
              <a:rPr lang="en-US" altLang="zh-CN" sz="2800" b="1" dirty="0"/>
              <a:t>7</a:t>
            </a:r>
            <a:r>
              <a:rPr lang="zh-CN" altLang="en-US" sz="2800" b="1" dirty="0"/>
              <a:t>月</a:t>
            </a:r>
            <a:r>
              <a:rPr lang="en-US" altLang="zh-CN" sz="2800" b="1" dirty="0"/>
              <a:t>4</a:t>
            </a:r>
            <a:r>
              <a:rPr lang="zh-CN" altLang="en-US" sz="2800" b="1" dirty="0"/>
              <a:t>日</a:t>
            </a:r>
            <a:r>
              <a:rPr lang="en-US" altLang="zh-CN" sz="2800" b="1" dirty="0"/>
              <a:t>CERN</a:t>
            </a:r>
            <a:r>
              <a:rPr lang="zh-CN" altLang="en-US" sz="2800" b="1" dirty="0"/>
              <a:t>大会议室</a:t>
            </a:r>
          </a:p>
        </p:txBody>
      </p:sp>
      <p:pic>
        <p:nvPicPr>
          <p:cNvPr id="64514" name="内容占位符 5" descr="1112304_29-A4-at-144-dpi.jpg">
            <a:extLst>
              <a:ext uri="{FF2B5EF4-FFF2-40B4-BE49-F238E27FC236}">
                <a16:creationId xmlns:a16="http://schemas.microsoft.com/office/drawing/2014/main" id="{510D3BF9-3F52-57B2-87D0-5D7E03BA47C4}"/>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12962" b="12962"/>
          <a:stretch>
            <a:fillRect/>
          </a:stretch>
        </p:blipFill>
        <p:spPr>
          <a:xfrm>
            <a:off x="327025" y="1908175"/>
            <a:ext cx="8493125" cy="4187825"/>
          </a:xfrm>
        </p:spPr>
      </p:pic>
      <p:sp>
        <p:nvSpPr>
          <p:cNvPr id="64515" name="幻灯片编号占位符 4">
            <a:extLst>
              <a:ext uri="{FF2B5EF4-FFF2-40B4-BE49-F238E27FC236}">
                <a16:creationId xmlns:a16="http://schemas.microsoft.com/office/drawing/2014/main" id="{F172527F-52E9-5E87-9EFB-23A19CFB8A71}"/>
              </a:ext>
            </a:extLst>
          </p:cNvPr>
          <p:cNvSpPr>
            <a:spLocks noGrp="1"/>
          </p:cNvSpPr>
          <p:nvPr>
            <p:ph type="sldNum" sz="quarter" idx="11"/>
          </p:nvPr>
        </p:nvSpPr>
        <p:spPr>
          <a:xfrm>
            <a:off x="3352800" y="6324600"/>
            <a:ext cx="2895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a:fld id="{B308326F-7128-214C-BE0E-AB3BED0DB813}" type="slidenum">
              <a:rPr kumimoji="0" lang="zh-CN" altLang="en-US" sz="1400">
                <a:latin typeface="Tahoma" panose="020B0604030504040204" pitchFamily="34" charset="0"/>
              </a:rPr>
              <a:pPr algn="ctr"/>
              <a:t>21</a:t>
            </a:fld>
            <a:endParaRPr kumimoji="0" lang="zh-CN" altLang="en-US" sz="1400">
              <a:latin typeface="Tahoma" panose="020B0604030504040204" pitchFamily="34" charset="0"/>
            </a:endParaRPr>
          </a:p>
        </p:txBody>
      </p:sp>
      <p:sp>
        <p:nvSpPr>
          <p:cNvPr id="3" name="日期占位符 2">
            <a:extLst>
              <a:ext uri="{FF2B5EF4-FFF2-40B4-BE49-F238E27FC236}">
                <a16:creationId xmlns:a16="http://schemas.microsoft.com/office/drawing/2014/main" id="{21104AA0-076C-FE97-17FA-72535E989CCA}"/>
              </a:ext>
            </a:extLst>
          </p:cNvPr>
          <p:cNvSpPr>
            <a:spLocks noGrp="1"/>
          </p:cNvSpPr>
          <p:nvPr>
            <p:ph type="dt" sz="quarter" idx="10"/>
          </p:nvPr>
        </p:nvSpPr>
        <p:spPr/>
        <p:txBody>
          <a:bodyPr/>
          <a:lstStyle/>
          <a:p>
            <a:pPr>
              <a:defRPr/>
            </a:pPr>
            <a:r>
              <a:rPr lang="en-US" altLang="zh-CN"/>
              <a:t>54</a:t>
            </a:r>
            <a:endParaRPr lang="zh-CN"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标题 1">
            <a:extLst>
              <a:ext uri="{FF2B5EF4-FFF2-40B4-BE49-F238E27FC236}">
                <a16:creationId xmlns:a16="http://schemas.microsoft.com/office/drawing/2014/main" id="{11C50CFE-C216-CCCF-4094-4A41F26CD77A}"/>
              </a:ext>
            </a:extLst>
          </p:cNvPr>
          <p:cNvSpPr>
            <a:spLocks noGrp="1"/>
          </p:cNvSpPr>
          <p:nvPr>
            <p:ph type="title"/>
          </p:nvPr>
        </p:nvSpPr>
        <p:spPr>
          <a:xfrm>
            <a:off x="1547813" y="0"/>
            <a:ext cx="7416800" cy="1341438"/>
          </a:xfrm>
        </p:spPr>
        <p:txBody>
          <a:bodyPr/>
          <a:lstStyle/>
          <a:p>
            <a:r>
              <a:rPr lang="en-US" altLang="zh-CN" sz="3200" b="1"/>
              <a:t>2013</a:t>
            </a:r>
            <a:r>
              <a:rPr lang="zh-CN" altLang="en-US" sz="3200" b="1"/>
              <a:t>年诺贝尔物理奖－基于</a:t>
            </a:r>
            <a:r>
              <a:rPr lang="en-US" altLang="zh-CN" sz="3200" b="1"/>
              <a:t>1964</a:t>
            </a:r>
            <a:r>
              <a:rPr lang="zh-CN" altLang="en-US" sz="3200" b="1"/>
              <a:t>年的工作－－</a:t>
            </a:r>
            <a:r>
              <a:rPr lang="en-US" altLang="zh-CN" sz="3200" b="1">
                <a:latin typeface="Times New Roman" panose="02020603050405020304" pitchFamily="18" charset="0"/>
              </a:rPr>
              <a:t>F. Englert and P. Higgs</a:t>
            </a:r>
            <a:endParaRPr lang="zh-CN" altLang="en-US" sz="3200" b="1"/>
          </a:p>
        </p:txBody>
      </p:sp>
      <p:pic>
        <p:nvPicPr>
          <p:cNvPr id="66562" name="内容占位符 1" descr="191057h953lnl3vp1gppvw.jpg">
            <a:extLst>
              <a:ext uri="{FF2B5EF4-FFF2-40B4-BE49-F238E27FC236}">
                <a16:creationId xmlns:a16="http://schemas.microsoft.com/office/drawing/2014/main" id="{8F5DCF16-D2AC-B33E-0988-96A1184E3E17}"/>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180" b="9389"/>
          <a:stretch>
            <a:fillRect/>
          </a:stretch>
        </p:blipFill>
        <p:spPr>
          <a:xfrm>
            <a:off x="1116013" y="1484313"/>
            <a:ext cx="7604125" cy="4964112"/>
          </a:xfrm>
        </p:spPr>
      </p:pic>
      <p:sp>
        <p:nvSpPr>
          <p:cNvPr id="66563" name="幻灯片编号占位符 4">
            <a:extLst>
              <a:ext uri="{FF2B5EF4-FFF2-40B4-BE49-F238E27FC236}">
                <a16:creationId xmlns:a16="http://schemas.microsoft.com/office/drawing/2014/main" id="{C7A0F9CC-3D7B-0D60-9844-621D55E7683E}"/>
              </a:ext>
            </a:extLst>
          </p:cNvPr>
          <p:cNvSpPr>
            <a:spLocks noGrp="1"/>
          </p:cNvSpPr>
          <p:nvPr>
            <p:ph type="sldNum" sz="quarter" idx="11"/>
          </p:nvPr>
        </p:nvSpPr>
        <p:spPr>
          <a:xfrm>
            <a:off x="3352800" y="6324600"/>
            <a:ext cx="2895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a:fld id="{E0689E71-9820-B74C-9D07-16B04B886E90}" type="slidenum">
              <a:rPr kumimoji="0" lang="zh-CN" altLang="en-US" sz="1400">
                <a:latin typeface="Tahoma" panose="020B0604030504040204" pitchFamily="34" charset="0"/>
              </a:rPr>
              <a:pPr algn="ctr"/>
              <a:t>22</a:t>
            </a:fld>
            <a:endParaRPr kumimoji="0" lang="zh-CN" altLang="en-US" sz="1400">
              <a:latin typeface="Tahoma" panose="020B0604030504040204" pitchFamily="34" charset="0"/>
            </a:endParaRPr>
          </a:p>
        </p:txBody>
      </p:sp>
      <p:sp>
        <p:nvSpPr>
          <p:cNvPr id="3" name="日期占位符 2">
            <a:extLst>
              <a:ext uri="{FF2B5EF4-FFF2-40B4-BE49-F238E27FC236}">
                <a16:creationId xmlns:a16="http://schemas.microsoft.com/office/drawing/2014/main" id="{3BB78574-28CA-124E-5764-211F80BE867A}"/>
              </a:ext>
            </a:extLst>
          </p:cNvPr>
          <p:cNvSpPr>
            <a:spLocks noGrp="1"/>
          </p:cNvSpPr>
          <p:nvPr>
            <p:ph type="dt" sz="quarter" idx="10"/>
          </p:nvPr>
        </p:nvSpPr>
        <p:spPr/>
        <p:txBody>
          <a:bodyPr/>
          <a:lstStyle/>
          <a:p>
            <a:pPr>
              <a:defRPr/>
            </a:pPr>
            <a:r>
              <a:rPr lang="en-US" altLang="zh-CN"/>
              <a:t>54</a:t>
            </a:r>
            <a:endParaRPr lang="zh-CN"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BBE00-3BBF-26F0-87A0-BA0A1AF97B17}"/>
              </a:ext>
            </a:extLst>
          </p:cNvPr>
          <p:cNvSpPr>
            <a:spLocks noGrp="1"/>
          </p:cNvSpPr>
          <p:nvPr>
            <p:ph type="title"/>
          </p:nvPr>
        </p:nvSpPr>
        <p:spPr/>
        <p:txBody>
          <a:bodyPr/>
          <a:lstStyle/>
          <a:p>
            <a:pPr>
              <a:defRPr/>
            </a:pPr>
            <a:r>
              <a:rPr kumimoji="0" lang="zh-CN" altLang="en-US" dirty="0">
                <a:latin typeface="Times" charset="0"/>
                <a:cs typeface="Times" charset="0"/>
              </a:rPr>
              <a:t>希格斯机制</a:t>
            </a:r>
            <a:r>
              <a:rPr kumimoji="0" lang="en-US" altLang="zh-CN" dirty="0">
                <a:latin typeface="Times" charset="0"/>
                <a:cs typeface="Times" charset="0"/>
              </a:rPr>
              <a:t>(1964)</a:t>
            </a:r>
          </a:p>
        </p:txBody>
      </p:sp>
      <p:sp>
        <p:nvSpPr>
          <p:cNvPr id="67586" name="Text Placeholder 2">
            <a:extLst>
              <a:ext uri="{FF2B5EF4-FFF2-40B4-BE49-F238E27FC236}">
                <a16:creationId xmlns:a16="http://schemas.microsoft.com/office/drawing/2014/main" id="{94BC2E8C-623B-7644-7CE7-2C7099DA521A}"/>
              </a:ext>
            </a:extLst>
          </p:cNvPr>
          <p:cNvSpPr>
            <a:spLocks noGrp="1"/>
          </p:cNvSpPr>
          <p:nvPr>
            <p:ph type="body" sz="quarter" idx="13"/>
          </p:nvPr>
        </p:nvSpPr>
        <p:spPr>
          <a:xfrm>
            <a:off x="228600" y="762000"/>
            <a:ext cx="8763000" cy="506413"/>
          </a:xfrm>
        </p:spPr>
        <p:txBody>
          <a:bodyPr/>
          <a:lstStyle/>
          <a:p>
            <a:pPr marL="460375" indent="-342900">
              <a:buFont typeface="Wingdings" pitchFamily="2" charset="2"/>
              <a:buChar char="Ø"/>
            </a:pPr>
            <a:r>
              <a:rPr kumimoji="0" lang="en-US" altLang="zh-CN" sz="2400" b="1" dirty="0">
                <a:solidFill>
                  <a:srgbClr val="FF0000"/>
                </a:solidFill>
                <a:latin typeface="Times" charset="0"/>
                <a:cs typeface="Arial" panose="020B0604020202020204" pitchFamily="34" charset="0"/>
              </a:rPr>
              <a:t>J. J. </a:t>
            </a:r>
            <a:r>
              <a:rPr kumimoji="0" lang="en-US" altLang="zh-CN" sz="2400" b="1">
                <a:solidFill>
                  <a:srgbClr val="FF0000"/>
                </a:solidFill>
                <a:latin typeface="Times" charset="0"/>
                <a:cs typeface="Arial" panose="020B0604020202020204" pitchFamily="34" charset="0"/>
              </a:rPr>
              <a:t>Sakurai Prize for Theoretical Particle Physics (2010)</a:t>
            </a:r>
          </a:p>
          <a:p>
            <a:pPr marL="460375" indent="-342900">
              <a:buFont typeface="Wingdings" pitchFamily="2" charset="2"/>
              <a:buNone/>
            </a:pPr>
            <a:endParaRPr kumimoji="0" lang="zh-CN" altLang="en-US" sz="2400" dirty="0">
              <a:latin typeface="Times" charset="0"/>
              <a:cs typeface="Arial" panose="020B0604020202020204" pitchFamily="34" charset="0"/>
            </a:endParaRPr>
          </a:p>
        </p:txBody>
      </p:sp>
      <p:pic>
        <p:nvPicPr>
          <p:cNvPr id="7" name="Picture 6">
            <a:extLst>
              <a:ext uri="{FF2B5EF4-FFF2-40B4-BE49-F238E27FC236}">
                <a16:creationId xmlns:a16="http://schemas.microsoft.com/office/drawing/2014/main" id="{2A3DD70F-A704-F09C-FDE4-5FDAA82C6F3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6450" y="2913063"/>
            <a:ext cx="2638425"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4F97FAD7-13BD-7AB2-C7CC-FCE3403EE77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32200" y="2930525"/>
            <a:ext cx="4968875" cy="330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id="{792E0A83-325A-A73A-AED2-3BD39AFFCCC6}"/>
              </a:ext>
            </a:extLst>
          </p:cNvPr>
          <p:cNvSpPr>
            <a:spLocks noChangeArrowheads="1"/>
          </p:cNvSpPr>
          <p:nvPr/>
        </p:nvSpPr>
        <p:spPr bwMode="auto">
          <a:xfrm>
            <a:off x="4211638" y="2133600"/>
            <a:ext cx="4392612" cy="646113"/>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marL="117475">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en-US" altLang="zh-CN" sz="1800"/>
              <a:t>G.S. Guralnik, C.R. Hagen and </a:t>
            </a:r>
          </a:p>
          <a:p>
            <a:r>
              <a:rPr lang="en-US" altLang="zh-CN" sz="1800"/>
              <a:t>T.W.B. Kibble, PRL 13 (1964.11.16) 585 </a:t>
            </a:r>
          </a:p>
        </p:txBody>
      </p:sp>
      <p:sp>
        <p:nvSpPr>
          <p:cNvPr id="10" name="Rectangle 9">
            <a:extLst>
              <a:ext uri="{FF2B5EF4-FFF2-40B4-BE49-F238E27FC236}">
                <a16:creationId xmlns:a16="http://schemas.microsoft.com/office/drawing/2014/main" id="{D635D3DF-3DD5-A77C-74CB-32DC4761049B}"/>
              </a:ext>
            </a:extLst>
          </p:cNvPr>
          <p:cNvSpPr>
            <a:spLocks noChangeArrowheads="1"/>
          </p:cNvSpPr>
          <p:nvPr/>
        </p:nvSpPr>
        <p:spPr bwMode="auto">
          <a:xfrm>
            <a:off x="303213" y="1412875"/>
            <a:ext cx="3384550" cy="92392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marL="117475">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en-US" altLang="zh-CN" sz="1800"/>
              <a:t>Peter W. Higgs</a:t>
            </a:r>
          </a:p>
          <a:p>
            <a:r>
              <a:rPr lang="en-US" altLang="zh-CN" sz="1800"/>
              <a:t>Phys. Lett. 12 (1964.9.15) 132</a:t>
            </a:r>
          </a:p>
          <a:p>
            <a:r>
              <a:rPr lang="en-US" altLang="zh-CN" sz="1800"/>
              <a:t>PRL 13 (1964.10.19) 508</a:t>
            </a:r>
          </a:p>
        </p:txBody>
      </p:sp>
      <p:sp>
        <p:nvSpPr>
          <p:cNvPr id="11" name="Rectangle 10">
            <a:extLst>
              <a:ext uri="{FF2B5EF4-FFF2-40B4-BE49-F238E27FC236}">
                <a16:creationId xmlns:a16="http://schemas.microsoft.com/office/drawing/2014/main" id="{E955ECD0-BD5B-A390-3522-F71656693ED7}"/>
              </a:ext>
            </a:extLst>
          </p:cNvPr>
          <p:cNvSpPr>
            <a:spLocks noChangeArrowheads="1"/>
          </p:cNvSpPr>
          <p:nvPr/>
        </p:nvSpPr>
        <p:spPr bwMode="auto">
          <a:xfrm>
            <a:off x="6099175" y="1196975"/>
            <a:ext cx="2865438" cy="70802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marL="117475">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en-US" altLang="zh-CN" sz="2000"/>
              <a:t>F. Englert, R. Brout</a:t>
            </a:r>
          </a:p>
          <a:p>
            <a:r>
              <a:rPr lang="en-US" altLang="zh-CN" sz="2000"/>
              <a:t>PRL 13 (1964.8.31) 321</a:t>
            </a:r>
          </a:p>
        </p:txBody>
      </p:sp>
      <p:cxnSp>
        <p:nvCxnSpPr>
          <p:cNvPr id="15" name="Straight Arrow Connector 14">
            <a:extLst>
              <a:ext uri="{FF2B5EF4-FFF2-40B4-BE49-F238E27FC236}">
                <a16:creationId xmlns:a16="http://schemas.microsoft.com/office/drawing/2014/main" id="{D4C13709-E617-6711-C319-5C3B8FDB2C83}"/>
              </a:ext>
            </a:extLst>
          </p:cNvPr>
          <p:cNvCxnSpPr/>
          <p:nvPr/>
        </p:nvCxnSpPr>
        <p:spPr>
          <a:xfrm flipH="1">
            <a:off x="4427538" y="2708275"/>
            <a:ext cx="649287" cy="5778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492C6F7A-90CF-A539-2202-CF2BC7A41354}"/>
              </a:ext>
            </a:extLst>
          </p:cNvPr>
          <p:cNvCxnSpPr/>
          <p:nvPr/>
        </p:nvCxnSpPr>
        <p:spPr>
          <a:xfrm>
            <a:off x="5292725" y="2347913"/>
            <a:ext cx="0" cy="9382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00FB2C10-1B32-D6C7-4CBC-F32EF15932C1}"/>
              </a:ext>
            </a:extLst>
          </p:cNvPr>
          <p:cNvCxnSpPr/>
          <p:nvPr/>
        </p:nvCxnSpPr>
        <p:spPr>
          <a:xfrm>
            <a:off x="6391275" y="2393950"/>
            <a:ext cx="0" cy="8921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47F130D6-C73B-AFD3-6E0E-270A04266113}"/>
              </a:ext>
            </a:extLst>
          </p:cNvPr>
          <p:cNvCxnSpPr/>
          <p:nvPr/>
        </p:nvCxnSpPr>
        <p:spPr>
          <a:xfrm>
            <a:off x="7956550" y="1516063"/>
            <a:ext cx="0" cy="17700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ECEBF34C-2D0F-D790-1079-59017D457968}"/>
              </a:ext>
            </a:extLst>
          </p:cNvPr>
          <p:cNvCxnSpPr/>
          <p:nvPr/>
        </p:nvCxnSpPr>
        <p:spPr>
          <a:xfrm>
            <a:off x="1763713" y="2347913"/>
            <a:ext cx="0" cy="73025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51CC3553-E822-82D6-5798-07E9190CDD30}"/>
              </a:ext>
            </a:extLst>
          </p:cNvPr>
          <p:cNvCxnSpPr/>
          <p:nvPr/>
        </p:nvCxnSpPr>
        <p:spPr>
          <a:xfrm>
            <a:off x="7235825" y="1519238"/>
            <a:ext cx="0" cy="181451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down)">
                                      <p:cBhvr>
                                        <p:cTn id="13" dur="500"/>
                                        <p:tgtEl>
                                          <p:spTgt spid="11"/>
                                        </p:tgtEl>
                                      </p:cBhvr>
                                    </p:animEffect>
                                  </p:childTnLst>
                                </p:cTn>
                              </p:par>
                              <p:par>
                                <p:cTn id="14" presetID="22" presetClass="entr" presetSubtype="4" fill="hold"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wipe(down)">
                                      <p:cBhvr>
                                        <p:cTn id="16" dur="500"/>
                                        <p:tgtEl>
                                          <p:spTgt spid="31"/>
                                        </p:tgtEl>
                                      </p:cBhvr>
                                    </p:animEffect>
                                  </p:childTnLst>
                                </p:cTn>
                              </p:par>
                              <p:par>
                                <p:cTn id="17" presetID="22" presetClass="entr" presetSubtype="4"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down)">
                                      <p:cBhvr>
                                        <p:cTn id="19" dur="500"/>
                                        <p:tgtEl>
                                          <p:spTgt spid="21"/>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4"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down)">
                                      <p:cBhvr>
                                        <p:cTn id="24" dur="500"/>
                                        <p:tgtEl>
                                          <p:spTgt spid="10"/>
                                        </p:tgtEl>
                                      </p:cBhvr>
                                    </p:animEffect>
                                  </p:childTnLst>
                                </p:cTn>
                              </p:par>
                              <p:par>
                                <p:cTn id="25" presetID="22" presetClass="entr" presetSubtype="4"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down)">
                                      <p:cBhvr>
                                        <p:cTn id="27" dur="500"/>
                                        <p:tgtEl>
                                          <p:spTgt spid="2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2" presetClass="entr" presetSubtype="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1000"/>
                                        <p:tgtEl>
                                          <p:spTgt spid="16"/>
                                        </p:tgtEl>
                                      </p:cBhvr>
                                    </p:animEffect>
                                    <p:anim calcmode="lin" valueType="num">
                                      <p:cBhvr>
                                        <p:cTn id="43" dur="1000" fill="hold"/>
                                        <p:tgtEl>
                                          <p:spTgt spid="16"/>
                                        </p:tgtEl>
                                        <p:attrNameLst>
                                          <p:attrName>ppt_x</p:attrName>
                                        </p:attrNameLst>
                                      </p:cBhvr>
                                      <p:tavLst>
                                        <p:tav tm="0">
                                          <p:val>
                                            <p:strVal val="#ppt_x"/>
                                          </p:val>
                                        </p:tav>
                                        <p:tav tm="100000">
                                          <p:val>
                                            <p:strVal val="#ppt_x"/>
                                          </p:val>
                                        </p:tav>
                                      </p:tavLst>
                                    </p:anim>
                                    <p:anim calcmode="lin" valueType="num">
                                      <p:cBhvr>
                                        <p:cTn id="44" dur="1000" fill="hold"/>
                                        <p:tgtEl>
                                          <p:spTgt spid="16"/>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1000"/>
                                        <p:tgtEl>
                                          <p:spTgt spid="20"/>
                                        </p:tgtEl>
                                      </p:cBhvr>
                                    </p:animEffect>
                                    <p:anim calcmode="lin" valueType="num">
                                      <p:cBhvr>
                                        <p:cTn id="48" dur="1000" fill="hold"/>
                                        <p:tgtEl>
                                          <p:spTgt spid="20"/>
                                        </p:tgtEl>
                                        <p:attrNameLst>
                                          <p:attrName>ppt_x</p:attrName>
                                        </p:attrNameLst>
                                      </p:cBhvr>
                                      <p:tavLst>
                                        <p:tav tm="0">
                                          <p:val>
                                            <p:strVal val="#ppt_x"/>
                                          </p:val>
                                        </p:tav>
                                        <p:tav tm="100000">
                                          <p:val>
                                            <p:strVal val="#ppt_x"/>
                                          </p:val>
                                        </p:tav>
                                      </p:tavLst>
                                    </p:anim>
                                    <p:anim calcmode="lin" valueType="num">
                                      <p:cBhvr>
                                        <p:cTn id="4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7" name="图片 6" descr="4"/>
          <p:cNvPicPr>
            <a:picLocks noChangeAspect="1"/>
          </p:cNvPicPr>
          <p:nvPr/>
        </p:nvPicPr>
        <p:blipFill>
          <a:blip r:embed="rId2">
            <a:extLst>
              <a:ext uri="{28A0092B-C50C-407E-A947-70E740481C1C}">
                <a14:useLocalDpi xmlns:a14="http://schemas.microsoft.com/office/drawing/2010/main" val="0"/>
              </a:ext>
            </a:extLst>
          </a:blip>
          <a:srcRect l="1877" t="8580" r="2844" b="3941"/>
          <a:stretch>
            <a:fillRect/>
          </a:stretch>
        </p:blipFill>
        <p:spPr bwMode="auto">
          <a:xfrm>
            <a:off x="5148263" y="2420938"/>
            <a:ext cx="3654425" cy="4021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内容占位符 2"/>
          <p:cNvSpPr>
            <a:spLocks noGrp="1"/>
          </p:cNvSpPr>
          <p:nvPr>
            <p:ph idx="1"/>
          </p:nvPr>
        </p:nvSpPr>
        <p:spPr/>
        <p:txBody>
          <a:bodyPr/>
          <a:lstStyle/>
          <a:p>
            <a:pPr>
              <a:lnSpc>
                <a:spcPts val="4060"/>
              </a:lnSpc>
              <a:defRPr/>
            </a:pPr>
            <a:r>
              <a:rPr lang="zh-CN" altLang="en-US" sz="2400" dirty="0">
                <a:latin typeface="Times New Roman" panose="02020603050405020304" pitchFamily="18" charset="0"/>
                <a:ea typeface="Songti SC" panose="02010600040101010101" pitchFamily="2" charset="-122"/>
                <a:cs typeface="Times New Roman" panose="02020603050405020304" pitchFamily="18" charset="0"/>
              </a:rPr>
              <a:t>中国人首先提出了修建环形正负电子对撞机</a:t>
            </a:r>
            <a:br>
              <a:rPr lang="en-US" altLang="zh-CN" sz="2400" dirty="0">
                <a:latin typeface="Times New Roman" panose="02020603050405020304" pitchFamily="18" charset="0"/>
                <a:ea typeface="Songti SC" panose="02010600040101010101" pitchFamily="2" charset="-122"/>
                <a:cs typeface="Times New Roman" panose="02020603050405020304" pitchFamily="18" charset="0"/>
              </a:rPr>
            </a:br>
            <a:r>
              <a:rPr lang="en-US" altLang="zh-CN" sz="2400" dirty="0">
                <a:latin typeface="Times New Roman" panose="02020603050405020304" pitchFamily="18" charset="0"/>
                <a:ea typeface="Songti SC" panose="02010600040101010101" pitchFamily="2" charset="-122"/>
                <a:cs typeface="Times New Roman" panose="02020603050405020304" pitchFamily="18" charset="0"/>
              </a:rPr>
              <a:t>Circular Electron-Positron collider (</a:t>
            </a:r>
            <a:r>
              <a:rPr lang="en-US" altLang="zh-CN" sz="2400" dirty="0">
                <a:solidFill>
                  <a:srgbClr val="FF0000"/>
                </a:solidFill>
                <a:latin typeface="Times New Roman" panose="02020603050405020304" pitchFamily="18" charset="0"/>
                <a:ea typeface="Songti SC" panose="02010600040101010101" pitchFamily="2" charset="-122"/>
                <a:cs typeface="Times New Roman" panose="02020603050405020304" pitchFamily="18" charset="0"/>
              </a:rPr>
              <a:t>CEPC</a:t>
            </a:r>
            <a:r>
              <a:rPr lang="en-US" altLang="zh-CN" sz="2400" dirty="0">
                <a:latin typeface="Times New Roman" panose="02020603050405020304" pitchFamily="18" charset="0"/>
                <a:ea typeface="Songti SC" panose="02010600040101010101" pitchFamily="2" charset="-122"/>
                <a:cs typeface="Times New Roman" panose="02020603050405020304" pitchFamily="18" charset="0"/>
              </a:rPr>
              <a:t>)</a:t>
            </a:r>
          </a:p>
          <a:p>
            <a:pPr>
              <a:lnSpc>
                <a:spcPts val="4060"/>
              </a:lnSpc>
              <a:defRPr/>
            </a:pPr>
            <a:r>
              <a:rPr lang="en-US" altLang="zh-CN" sz="2400" dirty="0">
                <a:latin typeface="Times New Roman" panose="02020603050405020304" pitchFamily="18" charset="0"/>
                <a:ea typeface="Songti SC" panose="02010600040101010101" pitchFamily="2" charset="-122"/>
                <a:cs typeface="Times New Roman" panose="02020603050405020304" pitchFamily="18" charset="0"/>
              </a:rPr>
              <a:t>    </a:t>
            </a:r>
            <a:r>
              <a:rPr lang="zh-CN" altLang="en-US" sz="2400" dirty="0">
                <a:latin typeface="Times New Roman" panose="02020603050405020304" pitchFamily="18" charset="0"/>
                <a:ea typeface="Songti SC" panose="02010600040101010101" pitchFamily="2" charset="-122"/>
                <a:cs typeface="Times New Roman" panose="02020603050405020304" pitchFamily="18" charset="0"/>
              </a:rPr>
              <a:t>－并有希望将来升级成超级</a:t>
            </a:r>
            <a:endParaRPr lang="en-US" altLang="zh-CN" sz="2400" dirty="0">
              <a:latin typeface="Times New Roman" panose="02020603050405020304" pitchFamily="18" charset="0"/>
              <a:ea typeface="Songti SC" panose="02010600040101010101" pitchFamily="2" charset="-122"/>
              <a:cs typeface="Times New Roman" panose="02020603050405020304" pitchFamily="18" charset="0"/>
            </a:endParaRPr>
          </a:p>
          <a:p>
            <a:pPr marL="0" indent="0">
              <a:lnSpc>
                <a:spcPts val="4060"/>
              </a:lnSpc>
              <a:buFont typeface="Wingdings" charset="0"/>
              <a:buNone/>
              <a:defRPr/>
            </a:pPr>
            <a:r>
              <a:rPr lang="en-US" altLang="zh-CN" sz="2400" dirty="0">
                <a:latin typeface="Times New Roman" panose="02020603050405020304" pitchFamily="18" charset="0"/>
                <a:ea typeface="Songti SC" panose="02010600040101010101" pitchFamily="2" charset="-122"/>
                <a:cs typeface="Times New Roman" panose="02020603050405020304" pitchFamily="18" charset="0"/>
              </a:rPr>
              <a:t>         </a:t>
            </a:r>
            <a:r>
              <a:rPr lang="zh-CN" altLang="en-US" sz="2400" dirty="0">
                <a:latin typeface="Times New Roman" panose="02020603050405020304" pitchFamily="18" charset="0"/>
                <a:ea typeface="Songti SC" panose="02010600040101010101" pitchFamily="2" charset="-122"/>
                <a:cs typeface="Times New Roman" panose="02020603050405020304" pitchFamily="18" charset="0"/>
              </a:rPr>
              <a:t>质子－质子对撞机</a:t>
            </a:r>
            <a:r>
              <a:rPr lang="en-US" altLang="zh-CN" sz="2400" dirty="0">
                <a:latin typeface="Times New Roman" panose="02020603050405020304" pitchFamily="18" charset="0"/>
                <a:ea typeface="Songti SC" panose="02010600040101010101" pitchFamily="2" charset="-122"/>
                <a:cs typeface="Times New Roman" panose="02020603050405020304" pitchFamily="18" charset="0"/>
              </a:rPr>
              <a:t>(</a:t>
            </a:r>
            <a:r>
              <a:rPr lang="en-US" altLang="zh-CN" sz="2400" dirty="0">
                <a:solidFill>
                  <a:srgbClr val="FF0000"/>
                </a:solidFill>
                <a:latin typeface="Times New Roman" panose="02020603050405020304" pitchFamily="18" charset="0"/>
                <a:ea typeface="Songti SC" panose="02010600040101010101" pitchFamily="2" charset="-122"/>
                <a:cs typeface="Times New Roman" panose="02020603050405020304" pitchFamily="18" charset="0"/>
              </a:rPr>
              <a:t>SPPC</a:t>
            </a:r>
            <a:r>
              <a:rPr lang="en-US" altLang="zh-CN" sz="2400" dirty="0">
                <a:latin typeface="Times New Roman" panose="02020603050405020304" pitchFamily="18" charset="0"/>
                <a:ea typeface="Songti SC" panose="02010600040101010101" pitchFamily="2" charset="-122"/>
                <a:cs typeface="Times New Roman" panose="02020603050405020304" pitchFamily="18" charset="0"/>
              </a:rPr>
              <a:t>)</a:t>
            </a:r>
          </a:p>
          <a:p>
            <a:pPr>
              <a:lnSpc>
                <a:spcPts val="4060"/>
              </a:lnSpc>
              <a:defRPr/>
            </a:pPr>
            <a:r>
              <a:rPr lang="zh-CN" altLang="zh-CN" sz="2400" dirty="0">
                <a:latin typeface="Times New Roman" panose="02020603050405020304" pitchFamily="18" charset="0"/>
                <a:ea typeface="Songti SC" panose="02010600040101010101" pitchFamily="2" charset="-122"/>
                <a:cs typeface="Times New Roman" panose="02020603050405020304" pitchFamily="18" charset="0"/>
              </a:rPr>
              <a:t>7</a:t>
            </a:r>
            <a:r>
              <a:rPr lang="en-US" altLang="zh-CN" sz="2400" dirty="0">
                <a:latin typeface="Times New Roman" panose="02020603050405020304" pitchFamily="18" charset="0"/>
                <a:ea typeface="Songti SC" panose="02010600040101010101" pitchFamily="2" charset="-122"/>
                <a:cs typeface="Times New Roman" panose="02020603050405020304" pitchFamily="18" charset="0"/>
              </a:rPr>
              <a:t>0-100</a:t>
            </a:r>
            <a:r>
              <a:rPr lang="zh-CN" altLang="en-US" sz="2400" dirty="0">
                <a:latin typeface="Times New Roman" panose="02020603050405020304" pitchFamily="18" charset="0"/>
                <a:ea typeface="Songti SC" panose="02010600040101010101" pitchFamily="2" charset="-122"/>
                <a:cs typeface="Times New Roman" panose="02020603050405020304" pitchFamily="18" charset="0"/>
              </a:rPr>
              <a:t>公里的足够长</a:t>
            </a:r>
            <a:endParaRPr lang="en-US" altLang="zh-CN" sz="2400" dirty="0">
              <a:latin typeface="Times New Roman" panose="02020603050405020304" pitchFamily="18" charset="0"/>
              <a:ea typeface="Songti SC" panose="02010600040101010101" pitchFamily="2" charset="-122"/>
              <a:cs typeface="Times New Roman" panose="02020603050405020304" pitchFamily="18" charset="0"/>
            </a:endParaRPr>
          </a:p>
          <a:p>
            <a:pPr marL="0" indent="0">
              <a:lnSpc>
                <a:spcPts val="4060"/>
              </a:lnSpc>
              <a:buFont typeface="Wingdings" charset="0"/>
              <a:buNone/>
              <a:defRPr/>
            </a:pPr>
            <a:r>
              <a:rPr lang="en-US" altLang="zh-CN" sz="2400" dirty="0">
                <a:latin typeface="Times New Roman" panose="02020603050405020304" pitchFamily="18" charset="0"/>
                <a:ea typeface="Songti SC" panose="02010600040101010101" pitchFamily="2" charset="-122"/>
                <a:cs typeface="Times New Roman" panose="02020603050405020304" pitchFamily="18" charset="0"/>
              </a:rPr>
              <a:t>    </a:t>
            </a:r>
            <a:r>
              <a:rPr lang="zh-CN" altLang="en-US" sz="2400" dirty="0">
                <a:latin typeface="Times New Roman" panose="02020603050405020304" pitchFamily="18" charset="0"/>
                <a:ea typeface="Songti SC" panose="02010600040101010101" pitchFamily="2" charset="-122"/>
                <a:cs typeface="Times New Roman" panose="02020603050405020304" pitchFamily="18" charset="0"/>
              </a:rPr>
              <a:t>的隧道</a:t>
            </a:r>
            <a:r>
              <a:rPr lang="en-US" altLang="zh-CN" sz="2400" dirty="0">
                <a:latin typeface="Times New Roman" panose="02020603050405020304" pitchFamily="18" charset="0"/>
                <a:ea typeface="Songti SC" panose="02010600040101010101" pitchFamily="2" charset="-122"/>
                <a:cs typeface="Times New Roman" panose="02020603050405020304" pitchFamily="18" charset="0"/>
              </a:rPr>
              <a:t> </a:t>
            </a:r>
            <a:r>
              <a:rPr lang="en-US" altLang="zh-CN" sz="2400" dirty="0">
                <a:solidFill>
                  <a:srgbClr val="FF0000"/>
                </a:solidFill>
                <a:latin typeface="Times New Roman" panose="02020603050405020304" pitchFamily="18" charset="0"/>
                <a:ea typeface="Songti SC" panose="02010600040101010101" pitchFamily="2" charset="-122"/>
                <a:cs typeface="Times New Roman" panose="02020603050405020304" pitchFamily="18" charset="0"/>
              </a:rPr>
              <a:t> (</a:t>
            </a:r>
            <a:r>
              <a:rPr lang="zh-CN" altLang="en-US" sz="2400" dirty="0">
                <a:solidFill>
                  <a:srgbClr val="FF0000"/>
                </a:solidFill>
                <a:latin typeface="Times New Roman" panose="02020603050405020304" pitchFamily="18" charset="0"/>
                <a:ea typeface="Songti SC" panose="02010600040101010101" pitchFamily="2" charset="-122"/>
                <a:cs typeface="Times New Roman" panose="02020603050405020304" pitchFamily="18" charset="0"/>
              </a:rPr>
              <a:t>能量</a:t>
            </a:r>
            <a:r>
              <a:rPr lang="zh-CN" altLang="zh-CN" sz="2400" dirty="0">
                <a:solidFill>
                  <a:srgbClr val="FF0000"/>
                </a:solidFill>
                <a:latin typeface="Times New Roman" panose="02020603050405020304" pitchFamily="18" charset="0"/>
                <a:ea typeface="Songti SC" panose="02010600040101010101" pitchFamily="2" charset="-122"/>
                <a:cs typeface="Times New Roman" panose="02020603050405020304" pitchFamily="18" charset="0"/>
              </a:rPr>
              <a:t>7</a:t>
            </a:r>
            <a:r>
              <a:rPr lang="en-US" altLang="zh-CN" sz="2400" dirty="0">
                <a:solidFill>
                  <a:srgbClr val="FF0000"/>
                </a:solidFill>
                <a:latin typeface="Times New Roman" panose="02020603050405020304" pitchFamily="18" charset="0"/>
                <a:ea typeface="Songti SC" panose="02010600040101010101" pitchFamily="2" charset="-122"/>
                <a:cs typeface="Times New Roman" panose="02020603050405020304" pitchFamily="18" charset="0"/>
              </a:rPr>
              <a:t>0-100TeV</a:t>
            </a:r>
            <a:r>
              <a:rPr lang="zh-CN" altLang="en-US" sz="2400" dirty="0">
                <a:solidFill>
                  <a:srgbClr val="FF0000"/>
                </a:solidFill>
                <a:latin typeface="Times New Roman" panose="02020603050405020304" pitchFamily="18" charset="0"/>
                <a:ea typeface="Songti SC" panose="02010600040101010101" pitchFamily="2" charset="-122"/>
                <a:cs typeface="Times New Roman" panose="02020603050405020304" pitchFamily="18" charset="0"/>
              </a:rPr>
              <a:t>）</a:t>
            </a:r>
            <a:endParaRPr lang="en-US" altLang="zh-CN" sz="2400" dirty="0">
              <a:solidFill>
                <a:srgbClr val="FF0000"/>
              </a:solidFill>
              <a:latin typeface="Times New Roman" panose="02020603050405020304" pitchFamily="18" charset="0"/>
              <a:ea typeface="Songti SC" panose="02010600040101010101" pitchFamily="2" charset="-122"/>
              <a:cs typeface="Times New Roman" panose="02020603050405020304" pitchFamily="18" charset="0"/>
            </a:endParaRPr>
          </a:p>
          <a:p>
            <a:pPr>
              <a:lnSpc>
                <a:spcPts val="4060"/>
              </a:lnSpc>
              <a:defRPr/>
            </a:pPr>
            <a:r>
              <a:rPr lang="zh-CN" altLang="en-US" sz="2400" dirty="0">
                <a:solidFill>
                  <a:srgbClr val="0000FF"/>
                </a:solidFill>
                <a:latin typeface="Times New Roman" panose="02020603050405020304" pitchFamily="18" charset="0"/>
                <a:ea typeface="Songti SC" panose="02010600040101010101" pitchFamily="2" charset="-122"/>
                <a:cs typeface="Times New Roman" panose="02020603050405020304" pitchFamily="18" charset="0"/>
              </a:rPr>
              <a:t>挖掘机技术哪家强？</a:t>
            </a:r>
            <a:endParaRPr lang="en-US" altLang="zh-CN" sz="2400" dirty="0">
              <a:solidFill>
                <a:srgbClr val="0000FF"/>
              </a:solidFill>
              <a:latin typeface="Times New Roman" panose="02020603050405020304" pitchFamily="18" charset="0"/>
              <a:ea typeface="Songti SC" panose="02010600040101010101" pitchFamily="2" charset="-122"/>
              <a:cs typeface="Times New Roman" panose="02020603050405020304" pitchFamily="18" charset="0"/>
            </a:endParaRPr>
          </a:p>
        </p:txBody>
      </p:sp>
      <p:sp>
        <p:nvSpPr>
          <p:cNvPr id="55299" name="幻灯片编号占位符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fld id="{F3578CB8-3600-374D-8FBA-3EFA4E443B3D}" type="slidenum">
              <a:rPr kumimoji="0" lang="zh-CN" altLang="en-US" sz="1400">
                <a:latin typeface="Tahoma" charset="0"/>
              </a:rPr>
              <a:pPr/>
              <a:t>24</a:t>
            </a:fld>
            <a:endParaRPr kumimoji="0" lang="zh-CN" altLang="en-US" sz="1400">
              <a:latin typeface="Tahoma" charset="0"/>
            </a:endParaRPr>
          </a:p>
        </p:txBody>
      </p:sp>
      <p:sp>
        <p:nvSpPr>
          <p:cNvPr id="55300" name="标题 1"/>
          <p:cNvSpPr>
            <a:spLocks noGrp="1"/>
          </p:cNvSpPr>
          <p:nvPr>
            <p:ph type="title"/>
          </p:nvPr>
        </p:nvSpPr>
        <p:spPr>
          <a:xfrm>
            <a:off x="1752600" y="617538"/>
            <a:ext cx="7191375" cy="631824"/>
          </a:xfrm>
        </p:spPr>
        <p:txBody>
          <a:bodyPr/>
          <a:lstStyle/>
          <a:p>
            <a:r>
              <a:rPr lang="zh-CN" altLang="en-US" sz="2800" dirty="0">
                <a:latin typeface="Songti SC" panose="02010600040101010101" pitchFamily="2" charset="-122"/>
                <a:ea typeface="Songti SC" panose="02010600040101010101" pitchFamily="2" charset="-122"/>
              </a:rPr>
              <a:t>我们需要一个</a:t>
            </a:r>
            <a:r>
              <a:rPr lang="en-US" altLang="zh-CN" sz="2800" dirty="0">
                <a:latin typeface="Songti SC" panose="02010600040101010101" pitchFamily="2" charset="-122"/>
                <a:ea typeface="Songti SC" panose="02010600040101010101" pitchFamily="2" charset="-122"/>
                <a:cs typeface="楷体_GB2312" charset="0"/>
              </a:rPr>
              <a:t>Higgs</a:t>
            </a:r>
            <a:r>
              <a:rPr lang="zh-CN" altLang="en-US" sz="2800" dirty="0">
                <a:latin typeface="Songti SC" panose="02010600040101010101" pitchFamily="2" charset="-122"/>
                <a:ea typeface="Songti SC" panose="02010600040101010101" pitchFamily="2" charset="-122"/>
                <a:cs typeface="楷体_GB2312" charset="0"/>
              </a:rPr>
              <a:t>工厂</a:t>
            </a:r>
            <a:r>
              <a:rPr lang="en-US" altLang="zh-CN" sz="2800" dirty="0">
                <a:latin typeface="Songti SC" panose="02010600040101010101" pitchFamily="2" charset="-122"/>
                <a:ea typeface="Songti SC" panose="02010600040101010101" pitchFamily="2" charset="-122"/>
                <a:cs typeface="楷体_GB2312" charset="0"/>
              </a:rPr>
              <a:t>(</a:t>
            </a:r>
            <a:r>
              <a:rPr lang="zh-CN" altLang="en-US" sz="2800" dirty="0">
                <a:latin typeface="Songti SC" panose="02010600040101010101" pitchFamily="2" charset="-122"/>
                <a:ea typeface="Songti SC" panose="02010600040101010101" pitchFamily="2" charset="-122"/>
                <a:cs typeface="楷体_GB2312" charset="0"/>
              </a:rPr>
              <a:t>对撞能量</a:t>
            </a:r>
            <a:r>
              <a:rPr lang="en-US" altLang="zh-CN" sz="2800" dirty="0">
                <a:latin typeface="Songti SC" panose="02010600040101010101" pitchFamily="2" charset="-122"/>
                <a:ea typeface="Songti SC" panose="02010600040101010101" pitchFamily="2" charset="-122"/>
                <a:cs typeface="楷体_GB2312" charset="0"/>
              </a:rPr>
              <a:t>250GeV)</a:t>
            </a:r>
            <a:endParaRPr lang="zh-CN" altLang="en-US" sz="2800" dirty="0">
              <a:latin typeface="Songti SC" panose="02010600040101010101" pitchFamily="2" charset="-122"/>
              <a:ea typeface="Songti SC" panose="02010600040101010101" pitchFamily="2" charset="-122"/>
            </a:endParaRPr>
          </a:p>
        </p:txBody>
      </p:sp>
      <p:sp>
        <p:nvSpPr>
          <p:cNvPr id="4" name="日期占位符 3"/>
          <p:cNvSpPr>
            <a:spLocks noGrp="1"/>
          </p:cNvSpPr>
          <p:nvPr>
            <p:ph type="dt" sz="quarter" idx="10"/>
          </p:nvPr>
        </p:nvSpPr>
        <p:spPr/>
        <p:txBody>
          <a:bodyPr/>
          <a:lstStyle/>
          <a:p>
            <a:pPr>
              <a:defRPr/>
            </a:pPr>
            <a:r>
              <a:rPr lang="en-US" altLang="zh-CN"/>
              <a:t>54</a:t>
            </a:r>
            <a:endParaRPr lang="zh-CN" altLang="en-US"/>
          </a:p>
        </p:txBody>
      </p:sp>
      <p:sp>
        <p:nvSpPr>
          <p:cNvPr id="55302" name="文本框 1"/>
          <p:cNvSpPr txBox="1">
            <a:spLocks noChangeArrowheads="1"/>
          </p:cNvSpPr>
          <p:nvPr/>
        </p:nvSpPr>
        <p:spPr bwMode="auto">
          <a:xfrm>
            <a:off x="5651500" y="3357563"/>
            <a:ext cx="649288" cy="5222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r>
              <a:rPr lang="en-US" altLang="zh-CN" sz="2800" b="1">
                <a:solidFill>
                  <a:srgbClr val="0000FF"/>
                </a:solidFill>
              </a:rPr>
              <a:t>e</a:t>
            </a:r>
            <a:r>
              <a:rPr lang="en-US" altLang="zh-CN" sz="2800" b="1" baseline="30000">
                <a:solidFill>
                  <a:srgbClr val="0000FF"/>
                </a:solidFill>
              </a:rPr>
              <a:t>+</a:t>
            </a:r>
            <a:endParaRPr lang="zh-CN" altLang="en-US" sz="2800" b="1" baseline="30000">
              <a:solidFill>
                <a:srgbClr val="0000FF"/>
              </a:solidFill>
            </a:endParaRPr>
          </a:p>
        </p:txBody>
      </p:sp>
      <p:sp>
        <p:nvSpPr>
          <p:cNvPr id="55303" name="文本框 8"/>
          <p:cNvSpPr txBox="1">
            <a:spLocks noChangeArrowheads="1"/>
          </p:cNvSpPr>
          <p:nvPr/>
        </p:nvSpPr>
        <p:spPr bwMode="auto">
          <a:xfrm>
            <a:off x="5003800" y="5084763"/>
            <a:ext cx="647700"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r>
              <a:rPr lang="en-US" altLang="zh-CN" sz="2800" b="1">
                <a:solidFill>
                  <a:srgbClr val="0000FF"/>
                </a:solidFill>
              </a:rPr>
              <a:t>e</a:t>
            </a:r>
            <a:r>
              <a:rPr lang="en-US" altLang="zh-CN" sz="2800" b="1" baseline="30000">
                <a:solidFill>
                  <a:srgbClr val="0000FF"/>
                </a:solidFill>
              </a:rPr>
              <a:t>-</a:t>
            </a:r>
            <a:endParaRPr lang="zh-CN" altLang="en-US" sz="2800" b="1" baseline="30000">
              <a:solidFill>
                <a:srgbClr val="0000FF"/>
              </a:solidFill>
            </a:endParaRPr>
          </a:p>
        </p:txBody>
      </p:sp>
    </p:spTree>
    <p:extLst>
      <p:ext uri="{BB962C8B-B14F-4D97-AF65-F5344CB8AC3E}">
        <p14:creationId xmlns:p14="http://schemas.microsoft.com/office/powerpoint/2010/main" val="179282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ircle(in)">
                                      <p:cBhvr>
                                        <p:cTn id="7" dur="2000"/>
                                        <p:tgtEl>
                                          <p:spTgt spid="3">
                                            <p:txEl>
                                              <p:pRg st="1" end="1"/>
                                            </p:txEl>
                                          </p:spTgt>
                                        </p:tgtEl>
                                      </p:cBhvr>
                                    </p:animEffect>
                                  </p:childTnLst>
                                </p:cTn>
                              </p:par>
                            </p:childTnLst>
                          </p:cTn>
                        </p:par>
                        <p:par>
                          <p:cTn id="8" fill="hold" nodeType="afterGroup">
                            <p:stCondLst>
                              <p:cond delay="2000"/>
                            </p:stCondLst>
                            <p:childTnLst>
                              <p:par>
                                <p:cTn id="9" presetID="6" presetClass="entr" presetSubtype="16" fill="hold" grpId="0"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circle(in)">
                                      <p:cBhvr>
                                        <p:cTn id="11" dur="2000"/>
                                        <p:tgtEl>
                                          <p:spTgt spid="3">
                                            <p:txEl>
                                              <p:pRg st="2" end="2"/>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6" presetClass="entr" presetSubtype="16" fill="hold" grpId="0" nodeType="click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circle(in)">
                                      <p:cBhvr>
                                        <p:cTn id="16" dur="2000"/>
                                        <p:tgtEl>
                                          <p:spTgt spid="3">
                                            <p:txEl>
                                              <p:pRg st="3" end="3"/>
                                            </p:txEl>
                                          </p:spTgt>
                                        </p:tgtEl>
                                      </p:cBhvr>
                                    </p:animEffect>
                                  </p:childTnLst>
                                </p:cTn>
                              </p:par>
                            </p:childTnLst>
                          </p:cTn>
                        </p:par>
                        <p:par>
                          <p:cTn id="17" fill="hold" nodeType="afterGroup">
                            <p:stCondLst>
                              <p:cond delay="2000"/>
                            </p:stCondLst>
                            <p:childTnLst>
                              <p:par>
                                <p:cTn id="18" presetID="6" presetClass="entr" presetSubtype="16" fill="hold" grpId="0" nodeType="after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circle(in)">
                                      <p:cBhvr>
                                        <p:cTn id="20" dur="2000"/>
                                        <p:tgtEl>
                                          <p:spTgt spid="3">
                                            <p:txEl>
                                              <p:pRg st="4" end="4"/>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6" presetClass="entr" presetSubtype="16"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circle(in)">
                                      <p:cBhvr>
                                        <p:cTn id="25"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标题 1"/>
          <p:cNvSpPr>
            <a:spLocks noGrp="1"/>
          </p:cNvSpPr>
          <p:nvPr>
            <p:ph type="title"/>
          </p:nvPr>
        </p:nvSpPr>
        <p:spPr>
          <a:xfrm>
            <a:off x="1752600" y="617538"/>
            <a:ext cx="6564313" cy="650875"/>
          </a:xfrm>
        </p:spPr>
        <p:txBody>
          <a:bodyPr/>
          <a:lstStyle/>
          <a:p>
            <a:pPr algn="ctr"/>
            <a:r>
              <a:rPr lang="en-US" altLang="zh-CN" sz="2800" b="1" dirty="0">
                <a:latin typeface="Tahoma" charset="0"/>
                <a:ea typeface="宋体" charset="0"/>
              </a:rPr>
              <a:t>CEPC-</a:t>
            </a:r>
            <a:r>
              <a:rPr lang="en-US" altLang="zh-CN" sz="2800" b="1" dirty="0" err="1">
                <a:latin typeface="Tahoma" charset="0"/>
                <a:ea typeface="宋体" charset="0"/>
              </a:rPr>
              <a:t>SppC</a:t>
            </a:r>
            <a:r>
              <a:rPr lang="zh-CN" altLang="en-US" sz="2800" b="1" dirty="0">
                <a:latin typeface="Tahoma" charset="0"/>
                <a:ea typeface="宋体" charset="0"/>
              </a:rPr>
              <a:t>设计图</a:t>
            </a:r>
          </a:p>
        </p:txBody>
      </p:sp>
      <p:pic>
        <p:nvPicPr>
          <p:cNvPr id="105474" name="内容占位符 5" descr="Yifang.pdf"/>
          <p:cNvPicPr>
            <a:picLocks noGrp="1" noChangeAspect="1"/>
          </p:cNvPicPr>
          <p:nvPr>
            <p:ph idx="1"/>
          </p:nvPr>
        </p:nvPicPr>
        <p:blipFill>
          <a:blip r:embed="rId2">
            <a:extLst>
              <a:ext uri="{28A0092B-C50C-407E-A947-70E740481C1C}">
                <a14:useLocalDpi xmlns:a14="http://schemas.microsoft.com/office/drawing/2010/main" val="0"/>
              </a:ext>
            </a:extLst>
          </a:blip>
          <a:srcRect t="9045" r="3664" b="59116"/>
          <a:stretch>
            <a:fillRect/>
          </a:stretch>
        </p:blipFill>
        <p:spPr>
          <a:xfrm>
            <a:off x="323850" y="1484313"/>
            <a:ext cx="8559800" cy="3997325"/>
          </a:xfrm>
        </p:spPr>
      </p:pic>
      <p:sp>
        <p:nvSpPr>
          <p:cNvPr id="105475" name="幻灯片编号占位符 4"/>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fld id="{02C5A69E-4FC0-314C-85DE-FFD08A7F3138}" type="slidenum">
              <a:rPr kumimoji="0" lang="zh-CN" altLang="en-US" sz="1400">
                <a:latin typeface="Tahoma" charset="0"/>
              </a:rPr>
              <a:pPr/>
              <a:t>25</a:t>
            </a:fld>
            <a:endParaRPr kumimoji="0" lang="zh-CN" altLang="en-US" sz="1400">
              <a:latin typeface="Tahoma" charset="0"/>
            </a:endParaRPr>
          </a:p>
        </p:txBody>
      </p:sp>
      <p:sp>
        <p:nvSpPr>
          <p:cNvPr id="2" name="日期占位符 1"/>
          <p:cNvSpPr>
            <a:spLocks noGrp="1"/>
          </p:cNvSpPr>
          <p:nvPr>
            <p:ph type="dt" sz="quarter" idx="10"/>
          </p:nvPr>
        </p:nvSpPr>
        <p:spPr/>
        <p:txBody>
          <a:bodyPr/>
          <a:lstStyle/>
          <a:p>
            <a:pPr>
              <a:defRPr/>
            </a:pPr>
            <a:r>
              <a:rPr lang="en-US" altLang="zh-CN"/>
              <a:t>54</a:t>
            </a:r>
            <a:endParaRPr lang="zh-CN" altLang="en-US"/>
          </a:p>
        </p:txBody>
      </p:sp>
      <p:sp>
        <p:nvSpPr>
          <p:cNvPr id="105477" name="文本框 2"/>
          <p:cNvSpPr txBox="1">
            <a:spLocks noChangeArrowheads="1"/>
          </p:cNvSpPr>
          <p:nvPr/>
        </p:nvSpPr>
        <p:spPr bwMode="auto">
          <a:xfrm>
            <a:off x="250825" y="5516563"/>
            <a:ext cx="8713788" cy="831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r>
              <a:rPr lang="zh-CN" altLang="en-US" b="1" dirty="0"/>
              <a:t>需要集中世界上最先进的加速器技术，包括</a:t>
            </a:r>
            <a:r>
              <a:rPr lang="zh-CN" altLang="en-US" b="1" dirty="0">
                <a:solidFill>
                  <a:srgbClr val="0000FF"/>
                </a:solidFill>
              </a:rPr>
              <a:t>最先进</a:t>
            </a:r>
            <a:r>
              <a:rPr lang="zh-CN" altLang="en-US" b="1" dirty="0"/>
              <a:t>的</a:t>
            </a:r>
            <a:r>
              <a:rPr lang="zh-CN" altLang="en-US" b="1" dirty="0">
                <a:solidFill>
                  <a:srgbClr val="FF0000"/>
                </a:solidFill>
              </a:rPr>
              <a:t>超低温，超真空，超高频电源、高精密机械、电子学、大数据处理系统</a:t>
            </a:r>
            <a:r>
              <a:rPr lang="zh-CN" altLang="en-US" b="1" dirty="0"/>
              <a:t>等等</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val 16"/>
          <p:cNvSpPr/>
          <p:nvPr/>
        </p:nvSpPr>
        <p:spPr>
          <a:xfrm>
            <a:off x="4859338" y="4800600"/>
            <a:ext cx="4056062" cy="136525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3200" b="1" dirty="0">
                <a:solidFill>
                  <a:srgbClr val="FF0000"/>
                </a:solidFill>
                <a:ea typeface="宋体" pitchFamily="2" charset="-122"/>
              </a:rPr>
              <a:t>希格斯工厂？</a:t>
            </a:r>
            <a:endParaRPr lang="en-US" altLang="zh-CN" sz="3200" b="1" dirty="0">
              <a:solidFill>
                <a:srgbClr val="FF0000"/>
              </a:solidFill>
              <a:ea typeface="宋体" pitchFamily="2" charset="-122"/>
            </a:endParaRPr>
          </a:p>
        </p:txBody>
      </p:sp>
      <p:sp>
        <p:nvSpPr>
          <p:cNvPr id="2" name="Title 1"/>
          <p:cNvSpPr>
            <a:spLocks noGrp="1"/>
          </p:cNvSpPr>
          <p:nvPr>
            <p:ph type="title"/>
          </p:nvPr>
        </p:nvSpPr>
        <p:spPr/>
        <p:txBody>
          <a:bodyPr/>
          <a:lstStyle/>
          <a:p>
            <a:pPr>
              <a:defRPr/>
            </a:pPr>
            <a:r>
              <a:rPr kumimoji="0" lang="zh-CN" altLang="en-US" dirty="0">
                <a:latin typeface="Times" charset="0"/>
                <a:cs typeface="Times" charset="0"/>
              </a:rPr>
              <a:t>新粒子的发现 </a:t>
            </a:r>
            <a:r>
              <a:rPr kumimoji="0" lang="en-US" altLang="zh-CN" dirty="0">
                <a:latin typeface="Times" charset="0"/>
                <a:cs typeface="Times" charset="0"/>
                <a:sym typeface="Wingdings" charset="0"/>
              </a:rPr>
              <a:t> </a:t>
            </a:r>
            <a:r>
              <a:rPr kumimoji="0" lang="zh-CN" altLang="en-US" dirty="0">
                <a:latin typeface="Times" charset="0"/>
                <a:cs typeface="Times" charset="0"/>
                <a:sym typeface="Wingdings" charset="0"/>
              </a:rPr>
              <a:t>“粒子工厂”</a:t>
            </a:r>
            <a:endParaRPr kumimoji="0" lang="zh-CN" altLang="en-US" dirty="0">
              <a:latin typeface="Times" charset="0"/>
              <a:cs typeface="Times" charset="0"/>
            </a:endParaRPr>
          </a:p>
        </p:txBody>
      </p:sp>
      <p:sp>
        <p:nvSpPr>
          <p:cNvPr id="5" name="Oval 4"/>
          <p:cNvSpPr/>
          <p:nvPr/>
        </p:nvSpPr>
        <p:spPr>
          <a:xfrm>
            <a:off x="152400" y="990600"/>
            <a:ext cx="3733800"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a:solidFill>
                  <a:srgbClr val="FFFFFF"/>
                </a:solidFill>
                <a:latin typeface="Times New Roman" charset="0"/>
                <a:ea typeface="宋体" charset="0"/>
                <a:cs typeface="宋体" charset="0"/>
              </a:rPr>
              <a:t>CERN/UA1,UA2</a:t>
            </a:r>
          </a:p>
          <a:p>
            <a:pPr algn="ctr">
              <a:defRPr/>
            </a:pPr>
            <a:r>
              <a:rPr lang="en-US" altLang="zh-CN" sz="2000">
                <a:solidFill>
                  <a:srgbClr val="FFFFFF"/>
                </a:solidFill>
                <a:latin typeface="Times New Roman" charset="0"/>
                <a:ea typeface="宋体" charset="0"/>
                <a:cs typeface="Arial" charset="0"/>
              </a:rPr>
              <a:t>1983 </a:t>
            </a:r>
            <a:r>
              <a:rPr lang="zh-CN" altLang="en-US" sz="2000">
                <a:solidFill>
                  <a:srgbClr val="FFFFFF"/>
                </a:solidFill>
                <a:latin typeface="Times New Roman" charset="0"/>
                <a:ea typeface="宋体" charset="0"/>
                <a:cs typeface="宋体" charset="0"/>
              </a:rPr>
              <a:t>发现</a:t>
            </a:r>
            <a:r>
              <a:rPr lang="en-US" altLang="zh-CN" sz="2000">
                <a:solidFill>
                  <a:srgbClr val="FFFFFF"/>
                </a:solidFill>
                <a:latin typeface="Times New Roman" charset="0"/>
                <a:ea typeface="宋体" charset="0"/>
                <a:cs typeface="宋体" charset="0"/>
              </a:rPr>
              <a:t>W, Z</a:t>
            </a:r>
            <a:endParaRPr lang="en-US" altLang="zh-CN" sz="2000">
              <a:solidFill>
                <a:srgbClr val="FFFFFF"/>
              </a:solidFill>
              <a:latin typeface="Times New Roman" charset="0"/>
              <a:ea typeface="宋体" charset="0"/>
              <a:cs typeface="Arial" charset="0"/>
            </a:endParaRPr>
          </a:p>
        </p:txBody>
      </p:sp>
      <p:sp>
        <p:nvSpPr>
          <p:cNvPr id="6" name="Oval 5"/>
          <p:cNvSpPr/>
          <p:nvPr/>
        </p:nvSpPr>
        <p:spPr>
          <a:xfrm>
            <a:off x="4787900" y="990600"/>
            <a:ext cx="4203700" cy="11430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800" b="1" dirty="0">
                <a:solidFill>
                  <a:srgbClr val="FF0000"/>
                </a:solidFill>
                <a:ea typeface="宋体" pitchFamily="2" charset="-122"/>
              </a:rPr>
              <a:t>CERN/LEP (1989-2000)</a:t>
            </a:r>
          </a:p>
          <a:p>
            <a:pPr algn="ctr">
              <a:defRPr/>
            </a:pPr>
            <a:r>
              <a:rPr lang="en-US" altLang="zh-CN" sz="1800" b="1" dirty="0">
                <a:solidFill>
                  <a:srgbClr val="FF0000"/>
                </a:solidFill>
                <a:ea typeface="宋体" pitchFamily="2" charset="-122"/>
              </a:rPr>
              <a:t>W, Z </a:t>
            </a:r>
            <a:r>
              <a:rPr lang="zh-CN" altLang="en-US" sz="1800" b="1" dirty="0">
                <a:solidFill>
                  <a:srgbClr val="FF0000"/>
                </a:solidFill>
                <a:ea typeface="宋体" pitchFamily="2" charset="-122"/>
              </a:rPr>
              <a:t>玻色子工厂</a:t>
            </a:r>
            <a:r>
              <a:rPr lang="en-US" altLang="zh-CN" sz="1800" b="1" dirty="0">
                <a:solidFill>
                  <a:srgbClr val="FF0000"/>
                </a:solidFill>
                <a:ea typeface="宋体" pitchFamily="2" charset="-122"/>
              </a:rPr>
              <a:t>(SMEW) </a:t>
            </a:r>
          </a:p>
        </p:txBody>
      </p:sp>
      <p:sp>
        <p:nvSpPr>
          <p:cNvPr id="7" name="Right Arrow 6"/>
          <p:cNvSpPr/>
          <p:nvPr/>
        </p:nvSpPr>
        <p:spPr>
          <a:xfrm>
            <a:off x="3962400" y="1447800"/>
            <a:ext cx="754063" cy="3254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Times New Roman" charset="0"/>
              <a:ea typeface="宋体" charset="0"/>
              <a:cs typeface="Arial" charset="0"/>
            </a:endParaRPr>
          </a:p>
        </p:txBody>
      </p:sp>
      <p:sp>
        <p:nvSpPr>
          <p:cNvPr id="8" name="Oval 7"/>
          <p:cNvSpPr>
            <a:spLocks noRot="1" noChangeAspect="1" noMove="1" noResize="1" noEditPoints="1" noAdjustHandles="1" noChangeArrowheads="1" noChangeShapeType="1" noTextEdit="1"/>
          </p:cNvSpPr>
          <p:nvPr/>
        </p:nvSpPr>
        <p:spPr>
          <a:xfrm>
            <a:off x="152400" y="2286000"/>
            <a:ext cx="3733800" cy="1143000"/>
          </a:xfrm>
          <a:prstGeom prst="ellipse">
            <a:avLst/>
          </a:prstGeom>
          <a:blipFill rotWithShape="1">
            <a:blip r:embed="rId2"/>
            <a:stretch>
              <a:fillRect/>
            </a:stretch>
          </a:blipFill>
        </p:spPr>
        <p:txBody>
          <a:bodyPr/>
          <a:lstStyle/>
          <a:p>
            <a:pPr>
              <a:defRPr/>
            </a:pPr>
            <a:r>
              <a:rPr lang="en-US">
                <a:noFill/>
                <a:latin typeface="Times New Roman" pitchFamily="18" charset="0"/>
                <a:ea typeface="+mn-ea"/>
                <a:cs typeface="Arial" pitchFamily="34" charset="0"/>
              </a:rPr>
              <a:t> </a:t>
            </a:r>
          </a:p>
        </p:txBody>
      </p:sp>
      <p:sp>
        <p:nvSpPr>
          <p:cNvPr id="9" name="Oval 8"/>
          <p:cNvSpPr/>
          <p:nvPr/>
        </p:nvSpPr>
        <p:spPr>
          <a:xfrm>
            <a:off x="4787900" y="2286000"/>
            <a:ext cx="4127500" cy="11430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800" b="1" dirty="0">
                <a:solidFill>
                  <a:srgbClr val="FF0000"/>
                </a:solidFill>
                <a:ea typeface="宋体" pitchFamily="2" charset="-122"/>
              </a:rPr>
              <a:t>SLAC/</a:t>
            </a:r>
            <a:r>
              <a:rPr lang="en-US" altLang="zh-CN" sz="1800" b="1" dirty="0" err="1">
                <a:solidFill>
                  <a:srgbClr val="FF0000"/>
                </a:solidFill>
                <a:ea typeface="宋体" pitchFamily="2" charset="-122"/>
              </a:rPr>
              <a:t>BaBar</a:t>
            </a:r>
            <a:r>
              <a:rPr lang="en-US" altLang="zh-CN" sz="1800" b="1" dirty="0">
                <a:solidFill>
                  <a:srgbClr val="FF0000"/>
                </a:solidFill>
                <a:ea typeface="宋体" pitchFamily="2" charset="-122"/>
              </a:rPr>
              <a:t> (1999-2008)</a:t>
            </a:r>
          </a:p>
          <a:p>
            <a:pPr algn="ctr">
              <a:defRPr/>
            </a:pPr>
            <a:r>
              <a:rPr lang="en-US" altLang="zh-CN" sz="1800" b="1" dirty="0">
                <a:solidFill>
                  <a:srgbClr val="FF0000"/>
                </a:solidFill>
                <a:ea typeface="宋体" pitchFamily="2" charset="-122"/>
              </a:rPr>
              <a:t>KEK/Belle (1999-2010)</a:t>
            </a:r>
          </a:p>
          <a:p>
            <a:pPr algn="ctr">
              <a:defRPr/>
            </a:pPr>
            <a:r>
              <a:rPr lang="en-US" altLang="zh-CN" sz="1800" b="1" dirty="0">
                <a:solidFill>
                  <a:srgbClr val="FF0000"/>
                </a:solidFill>
                <a:ea typeface="宋体" pitchFamily="2" charset="-122"/>
              </a:rPr>
              <a:t>B</a:t>
            </a:r>
            <a:r>
              <a:rPr lang="zh-CN" altLang="en-US" sz="1800" b="1" dirty="0">
                <a:solidFill>
                  <a:srgbClr val="FF0000"/>
                </a:solidFill>
                <a:ea typeface="宋体" pitchFamily="2" charset="-122"/>
              </a:rPr>
              <a:t>夸克工厂</a:t>
            </a:r>
            <a:r>
              <a:rPr lang="en-US" altLang="zh-CN" sz="1800" b="1" dirty="0">
                <a:solidFill>
                  <a:srgbClr val="FF0000"/>
                </a:solidFill>
                <a:ea typeface="宋体" pitchFamily="2" charset="-122"/>
              </a:rPr>
              <a:t> (CPV)</a:t>
            </a:r>
          </a:p>
        </p:txBody>
      </p:sp>
      <p:sp>
        <p:nvSpPr>
          <p:cNvPr id="10" name="Right Arrow 9"/>
          <p:cNvSpPr/>
          <p:nvPr/>
        </p:nvSpPr>
        <p:spPr>
          <a:xfrm>
            <a:off x="3962400" y="2708275"/>
            <a:ext cx="754063" cy="3603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Times New Roman" charset="0"/>
              <a:ea typeface="宋体" charset="0"/>
              <a:cs typeface="Arial" charset="0"/>
            </a:endParaRPr>
          </a:p>
        </p:txBody>
      </p:sp>
      <p:sp>
        <p:nvSpPr>
          <p:cNvPr id="12" name="Oval 11"/>
          <p:cNvSpPr/>
          <p:nvPr/>
        </p:nvSpPr>
        <p:spPr>
          <a:xfrm>
            <a:off x="4787900" y="3505200"/>
            <a:ext cx="4127500" cy="12192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800" b="1" dirty="0">
                <a:solidFill>
                  <a:srgbClr val="FF0000"/>
                </a:solidFill>
                <a:ea typeface="宋体" pitchFamily="2" charset="-122"/>
              </a:rPr>
              <a:t>CESR/CLEO(2001-2008)</a:t>
            </a:r>
          </a:p>
          <a:p>
            <a:pPr algn="ctr">
              <a:defRPr/>
            </a:pPr>
            <a:r>
              <a:rPr lang="zh-CN" altLang="en-US" sz="1800" b="1" dirty="0">
                <a:solidFill>
                  <a:srgbClr val="FF0000"/>
                </a:solidFill>
                <a:ea typeface="宋体" pitchFamily="2" charset="-122"/>
              </a:rPr>
              <a:t>中国</a:t>
            </a:r>
            <a:r>
              <a:rPr lang="en-US" altLang="zh-CN" sz="1800" b="1" dirty="0">
                <a:solidFill>
                  <a:srgbClr val="FF0000"/>
                </a:solidFill>
                <a:ea typeface="宋体" pitchFamily="2" charset="-122"/>
              </a:rPr>
              <a:t>IHEP/BEPC(2003-)</a:t>
            </a:r>
          </a:p>
          <a:p>
            <a:pPr algn="ctr">
              <a:defRPr/>
            </a:pPr>
            <a:r>
              <a:rPr lang="en-US" altLang="zh-CN" sz="1800" b="1" dirty="0">
                <a:solidFill>
                  <a:srgbClr val="FF0000"/>
                </a:solidFill>
                <a:latin typeface="Symbol" pitchFamily="18" charset="2"/>
                <a:ea typeface="宋体" pitchFamily="2" charset="-122"/>
              </a:rPr>
              <a:t>t</a:t>
            </a:r>
            <a:r>
              <a:rPr lang="en-US" altLang="zh-CN" sz="1800" b="1" dirty="0">
                <a:solidFill>
                  <a:srgbClr val="FF0000"/>
                </a:solidFill>
                <a:ea typeface="宋体" pitchFamily="2" charset="-122"/>
              </a:rPr>
              <a:t>-c </a:t>
            </a:r>
            <a:r>
              <a:rPr lang="zh-CN" altLang="en-US" sz="1800" b="1" dirty="0">
                <a:solidFill>
                  <a:srgbClr val="FF0000"/>
                </a:solidFill>
                <a:ea typeface="宋体" pitchFamily="2" charset="-122"/>
              </a:rPr>
              <a:t>工厂</a:t>
            </a:r>
            <a:r>
              <a:rPr lang="en-US" altLang="zh-CN" sz="1800" b="1" dirty="0">
                <a:solidFill>
                  <a:srgbClr val="FF0000"/>
                </a:solidFill>
                <a:ea typeface="宋体" pitchFamily="2" charset="-122"/>
              </a:rPr>
              <a:t> (SMEW)</a:t>
            </a:r>
          </a:p>
        </p:txBody>
      </p:sp>
      <p:sp>
        <p:nvSpPr>
          <p:cNvPr id="13" name="Right Arrow 12"/>
          <p:cNvSpPr/>
          <p:nvPr/>
        </p:nvSpPr>
        <p:spPr>
          <a:xfrm>
            <a:off x="3962400" y="3962400"/>
            <a:ext cx="754063" cy="2587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Times New Roman" charset="0"/>
              <a:ea typeface="宋体" charset="0"/>
              <a:cs typeface="Arial" charset="0"/>
            </a:endParaRPr>
          </a:p>
        </p:txBody>
      </p:sp>
      <p:sp>
        <p:nvSpPr>
          <p:cNvPr id="14" name="Oval 13"/>
          <p:cNvSpPr/>
          <p:nvPr/>
        </p:nvSpPr>
        <p:spPr>
          <a:xfrm>
            <a:off x="179388" y="5013325"/>
            <a:ext cx="3733800"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dirty="0">
                <a:solidFill>
                  <a:srgbClr val="FFFFFF"/>
                </a:solidFill>
                <a:latin typeface="Times New Roman" charset="0"/>
                <a:ea typeface="宋体" charset="0"/>
                <a:cs typeface="宋体" charset="0"/>
              </a:rPr>
              <a:t>CERN/LHC</a:t>
            </a:r>
          </a:p>
          <a:p>
            <a:pPr algn="ctr">
              <a:defRPr/>
            </a:pPr>
            <a:r>
              <a:rPr lang="en-US" altLang="zh-CN" sz="2000" dirty="0">
                <a:solidFill>
                  <a:srgbClr val="FFFFFF"/>
                </a:solidFill>
                <a:latin typeface="Times New Roman" charset="0"/>
                <a:ea typeface="宋体" charset="0"/>
                <a:cs typeface="Arial" charset="0"/>
              </a:rPr>
              <a:t>(2012, </a:t>
            </a:r>
            <a:r>
              <a:rPr lang="en-US" altLang="zh-CN" sz="2000" dirty="0">
                <a:solidFill>
                  <a:srgbClr val="FFFFFF"/>
                </a:solidFill>
                <a:latin typeface="Times New Roman" charset="0"/>
                <a:ea typeface="宋体" charset="0"/>
                <a:cs typeface="宋体" charset="0"/>
              </a:rPr>
              <a:t>Higgs)</a:t>
            </a:r>
            <a:endParaRPr lang="en-US" altLang="zh-CN" sz="2000" dirty="0">
              <a:solidFill>
                <a:srgbClr val="FFFFFF"/>
              </a:solidFill>
              <a:latin typeface="Times New Roman" charset="0"/>
              <a:ea typeface="宋体" charset="0"/>
              <a:cs typeface="Arial" charset="0"/>
            </a:endParaRPr>
          </a:p>
        </p:txBody>
      </p:sp>
      <p:sp>
        <p:nvSpPr>
          <p:cNvPr id="15" name="Oval 14"/>
          <p:cNvSpPr/>
          <p:nvPr/>
        </p:nvSpPr>
        <p:spPr>
          <a:xfrm>
            <a:off x="4999038" y="4868863"/>
            <a:ext cx="4037012" cy="1368425"/>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800" b="1" dirty="0">
                <a:solidFill>
                  <a:srgbClr val="FF0000"/>
                </a:solidFill>
                <a:ea typeface="宋体" pitchFamily="2" charset="-122"/>
              </a:rPr>
              <a:t>希格斯工厂 ？</a:t>
            </a:r>
            <a:endParaRPr lang="en-US" altLang="zh-CN" sz="1800" b="1" dirty="0">
              <a:solidFill>
                <a:srgbClr val="FF0000"/>
              </a:solidFill>
              <a:ea typeface="宋体" pitchFamily="2" charset="-122"/>
            </a:endParaRPr>
          </a:p>
          <a:p>
            <a:pPr algn="ctr">
              <a:defRPr/>
            </a:pPr>
            <a:r>
              <a:rPr lang="zh-CN" altLang="en-US" sz="1800" b="1" dirty="0">
                <a:solidFill>
                  <a:srgbClr val="FF0000"/>
                </a:solidFill>
                <a:ea typeface="宋体" pitchFamily="2" charset="-122"/>
              </a:rPr>
              <a:t>日本</a:t>
            </a:r>
            <a:r>
              <a:rPr lang="en-US" altLang="zh-CN" sz="1800" b="1" dirty="0">
                <a:solidFill>
                  <a:srgbClr val="FF0000"/>
                </a:solidFill>
                <a:ea typeface="宋体" pitchFamily="2" charset="-122"/>
              </a:rPr>
              <a:t>ILC (30km)   </a:t>
            </a:r>
          </a:p>
          <a:p>
            <a:pPr algn="ctr">
              <a:defRPr/>
            </a:pPr>
            <a:r>
              <a:rPr lang="en-US" altLang="zh-CN" sz="1800" b="1" dirty="0">
                <a:solidFill>
                  <a:srgbClr val="FF0000"/>
                </a:solidFill>
                <a:ea typeface="宋体" pitchFamily="2" charset="-122"/>
              </a:rPr>
              <a:t>CERN/TLEP (80-100km)</a:t>
            </a:r>
          </a:p>
          <a:p>
            <a:pPr algn="ctr">
              <a:defRPr/>
            </a:pPr>
            <a:r>
              <a:rPr lang="zh-CN" altLang="en-US" sz="1800" b="1" dirty="0">
                <a:solidFill>
                  <a:srgbClr val="FF0000"/>
                </a:solidFill>
                <a:ea typeface="宋体" pitchFamily="2" charset="-122"/>
              </a:rPr>
              <a:t>中国</a:t>
            </a:r>
            <a:r>
              <a:rPr lang="en-US" altLang="zh-CN" sz="1800" b="1" dirty="0">
                <a:solidFill>
                  <a:srgbClr val="FF0000"/>
                </a:solidFill>
                <a:ea typeface="宋体" pitchFamily="2" charset="-122"/>
              </a:rPr>
              <a:t>CEPC(70-100km) </a:t>
            </a:r>
          </a:p>
        </p:txBody>
      </p:sp>
      <p:sp>
        <p:nvSpPr>
          <p:cNvPr id="16" name="Right Arrow 15"/>
          <p:cNvSpPr/>
          <p:nvPr/>
        </p:nvSpPr>
        <p:spPr>
          <a:xfrm>
            <a:off x="3995738" y="5373688"/>
            <a:ext cx="754062" cy="3667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Times New Roman" charset="0"/>
              <a:ea typeface="宋体" charset="0"/>
              <a:cs typeface="Arial" charset="0"/>
            </a:endParaRPr>
          </a:p>
        </p:txBody>
      </p:sp>
      <p:sp>
        <p:nvSpPr>
          <p:cNvPr id="19" name="Oval 18"/>
          <p:cNvSpPr/>
          <p:nvPr/>
        </p:nvSpPr>
        <p:spPr>
          <a:xfrm>
            <a:off x="179388" y="3573463"/>
            <a:ext cx="3733800"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800" dirty="0">
                <a:solidFill>
                  <a:srgbClr val="FFFFFF"/>
                </a:solidFill>
                <a:latin typeface="Times New Roman" charset="0"/>
                <a:ea typeface="宋体" charset="0"/>
                <a:cs typeface="宋体" charset="0"/>
              </a:rPr>
              <a:t>BNL/Samuel Ting(1974,J)</a:t>
            </a:r>
          </a:p>
          <a:p>
            <a:pPr algn="ctr">
              <a:defRPr/>
            </a:pPr>
            <a:r>
              <a:rPr lang="en-US" altLang="zh-CN" sz="1800" dirty="0">
                <a:solidFill>
                  <a:srgbClr val="FFFFFF"/>
                </a:solidFill>
                <a:latin typeface="Times New Roman" charset="0"/>
                <a:ea typeface="宋体" charset="0"/>
                <a:cs typeface="宋体" charset="0"/>
              </a:rPr>
              <a:t>SLAC/B. Richter (1974,</a:t>
            </a:r>
            <a:r>
              <a:rPr lang="en-US" altLang="zh-CN" sz="1800" dirty="0">
                <a:solidFill>
                  <a:srgbClr val="FFFFFF"/>
                </a:solidFill>
                <a:latin typeface="Symbol" charset="0"/>
                <a:ea typeface="宋体" charset="0"/>
                <a:cs typeface="宋体" charset="0"/>
                <a:sym typeface="Symbol" charset="0"/>
              </a:rPr>
              <a:t></a:t>
            </a:r>
            <a:r>
              <a:rPr lang="en-US" altLang="zh-CN" sz="1800" dirty="0">
                <a:solidFill>
                  <a:srgbClr val="FFFFFF"/>
                </a:solidFill>
                <a:latin typeface="Times New Roman" charset="0"/>
                <a:ea typeface="宋体" charset="0"/>
                <a:cs typeface="宋体" charset="0"/>
              </a:rPr>
              <a:t>)</a:t>
            </a:r>
          </a:p>
          <a:p>
            <a:pPr algn="ctr">
              <a:defRPr/>
            </a:pPr>
            <a:r>
              <a:rPr lang="en-US" altLang="zh-CN" sz="1800" dirty="0">
                <a:solidFill>
                  <a:srgbClr val="FFFFFF"/>
                </a:solidFill>
                <a:latin typeface="Times New Roman" charset="0"/>
                <a:ea typeface="宋体" charset="0"/>
                <a:cs typeface="Arial" charset="0"/>
              </a:rPr>
              <a:t>SLAC/M. Perl (1975,</a:t>
            </a:r>
            <a:r>
              <a:rPr lang="en-US" altLang="zh-CN" sz="1800" dirty="0">
                <a:solidFill>
                  <a:srgbClr val="FFFFFF"/>
                </a:solidFill>
                <a:latin typeface="Symbol" charset="0"/>
                <a:ea typeface="宋体" charset="0"/>
                <a:cs typeface="Arial" charset="0"/>
              </a:rPr>
              <a:t>t</a:t>
            </a:r>
            <a:r>
              <a:rPr lang="en-US" altLang="zh-CN" sz="1800" dirty="0">
                <a:solidFill>
                  <a:srgbClr val="FFFFFF"/>
                </a:solidFill>
                <a:latin typeface="Times New Roman" charset="0"/>
                <a:ea typeface="宋体" charset="0"/>
                <a:cs typeface="Arial" charset="0"/>
              </a:rPr>
              <a:t>)</a:t>
            </a:r>
          </a:p>
        </p:txBody>
      </p:sp>
      <p:sp>
        <p:nvSpPr>
          <p:cNvPr id="96271" name="日期占位符 3"/>
          <p:cNvSpPr>
            <a:spLocks noGrp="1"/>
          </p:cNvSpPr>
          <p:nvPr>
            <p:ph type="dt" sz="quarter" idx="14"/>
          </p:nvPr>
        </p:nvSpPr>
        <p:spPr>
          <a:ln/>
          <a:extLst>
            <a:ext uri="{91240B29-F687-4f45-9708-019B960494DF}">
              <a14:hiddenLine xmlns:a14="http://schemas.microsoft.com/office/drawing/2010/main" xmlns="" w="9525">
                <a:solidFill>
                  <a:srgbClr val="000000"/>
                </a:solidFill>
                <a:miter lim="800000"/>
                <a:headEnd/>
                <a:tailEnd/>
              </a14:hiddenLine>
            </a:ext>
          </a:extLst>
        </p:spPr>
        <p:txBody>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r>
              <a:rPr kumimoji="0" lang="en-US" altLang="zh-CN" sz="1200">
                <a:solidFill>
                  <a:srgbClr val="934C22"/>
                </a:solidFill>
              </a:rPr>
              <a:t>54</a:t>
            </a:r>
            <a:endParaRPr kumimoji="0" lang="zh-CN" altLang="en-US" sz="1200">
              <a:solidFill>
                <a:srgbClr val="934C22"/>
              </a:solidFill>
            </a:endParaRPr>
          </a:p>
        </p:txBody>
      </p:sp>
      <p:sp>
        <p:nvSpPr>
          <p:cNvPr id="96272" name="幻灯片编号占位符 10"/>
          <p:cNvSpPr>
            <a:spLocks noGrp="1"/>
          </p:cNvSpPr>
          <p:nvPr>
            <p:ph type="sldNum" sz="quarter" idx="16"/>
          </p:nvPr>
        </p:nvSpPr>
        <p:spPr>
          <a:ln/>
          <a:extLst>
            <a:ext uri="{91240B29-F687-4f45-9708-019B960494DF}">
              <a14:hiddenLine xmlns:a14="http://schemas.microsoft.com/office/drawing/2010/main" xmlns="" w="9525">
                <a:solidFill>
                  <a:srgbClr val="000000"/>
                </a:solidFill>
                <a:miter lim="800000"/>
                <a:headEnd/>
                <a:tailEnd/>
              </a14:hiddenLine>
            </a:ext>
          </a:extLst>
        </p:spPr>
        <p:txBody>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fld id="{991F5F5F-77EF-C048-AEA9-785EC0C98280}" type="slidenum">
              <a:rPr kumimoji="0" lang="zh-CN" altLang="en-US" sz="1400">
                <a:solidFill>
                  <a:srgbClr val="8B5D3D"/>
                </a:solidFill>
                <a:latin typeface="Tahoma" charset="0"/>
              </a:rPr>
              <a:pPr/>
              <a:t>26</a:t>
            </a:fld>
            <a:endParaRPr kumimoji="0" lang="zh-CN" altLang="en-US" sz="1400">
              <a:solidFill>
                <a:srgbClr val="8B5D3D"/>
              </a:solidFill>
              <a:latin typeface="Tahoma" charset="0"/>
            </a:endParaRPr>
          </a:p>
        </p:txBody>
      </p:sp>
    </p:spTree>
    <p:extLst>
      <p:ext uri="{BB962C8B-B14F-4D97-AF65-F5344CB8AC3E}">
        <p14:creationId xmlns:p14="http://schemas.microsoft.com/office/powerpoint/2010/main" val="21428365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4"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circle(in)">
                                      <p:cBhvr>
                                        <p:cTn id="29" dur="2000"/>
                                        <p:tgtEl>
                                          <p:spTgt spid="19"/>
                                        </p:tgtEl>
                                      </p:cBhvr>
                                    </p:animEffect>
                                  </p:childTnLst>
                                </p:cTn>
                              </p:par>
                              <p:par>
                                <p:cTn id="30" presetID="6" presetClass="entr" presetSubtype="16"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circle(in)">
                                      <p:cBhvr>
                                        <p:cTn id="32" dur="2000"/>
                                        <p:tgtEl>
                                          <p:spTgt spid="13"/>
                                        </p:tgtEl>
                                      </p:cBhvr>
                                    </p:animEffect>
                                  </p:childTnLst>
                                </p:cTn>
                              </p:par>
                              <p:par>
                                <p:cTn id="33" presetID="6" presetClass="entr" presetSubtype="16"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circle(in)">
                                      <p:cBhvr>
                                        <p:cTn id="35" dur="2000"/>
                                        <p:tgtEl>
                                          <p:spTgt spid="12"/>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4" presetClass="entr" presetSubtype="10" fill="hold" grpId="0"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randombar(horizontal)">
                                      <p:cBhvr>
                                        <p:cTn id="40" dur="500"/>
                                        <p:tgtEl>
                                          <p:spTgt spid="14"/>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randombar(horizontal)">
                                      <p:cBhvr>
                                        <p:cTn id="43" dur="500"/>
                                        <p:tgtEl>
                                          <p:spTgt spid="16"/>
                                        </p:tgtEl>
                                      </p:cBhvr>
                                    </p:animEffect>
                                  </p:childTnLst>
                                </p:cTn>
                              </p:par>
                              <p:par>
                                <p:cTn id="44" presetID="6" presetClass="entr" presetSubtype="16"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circle(in)">
                                      <p:cBhvr>
                                        <p:cTn id="46" dur="2000"/>
                                        <p:tgtEl>
                                          <p:spTgt spid="17"/>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4" presetClass="entr" presetSubtype="1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randombar(horizontal)">
                                      <p:cBhvr>
                                        <p:cTn id="5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5" grpId="0" animBg="1"/>
      <p:bldP spid="6" grpId="0" animBg="1"/>
      <p:bldP spid="7" grpId="0" animBg="1"/>
      <p:bldP spid="9" grpId="0" animBg="1"/>
      <p:bldP spid="10" grpId="0" animBg="1"/>
      <p:bldP spid="12" grpId="0" animBg="1"/>
      <p:bldP spid="13" grpId="0" animBg="1"/>
      <p:bldP spid="14" grpId="0" animBg="1"/>
      <p:bldP spid="15" grpId="0" animBg="1"/>
      <p:bldP spid="16" grpId="0" animBg="1"/>
      <p:bldP spid="1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标题 1"/>
          <p:cNvSpPr>
            <a:spLocks noGrp="1"/>
          </p:cNvSpPr>
          <p:nvPr>
            <p:ph type="title"/>
          </p:nvPr>
        </p:nvSpPr>
        <p:spPr/>
        <p:txBody>
          <a:bodyPr/>
          <a:lstStyle/>
          <a:p>
            <a:endParaRPr lang="zh-CN" altLang="en-US">
              <a:latin typeface="Tahoma" charset="0"/>
              <a:ea typeface="宋体" charset="0"/>
            </a:endParaRPr>
          </a:p>
        </p:txBody>
      </p:sp>
      <p:pic>
        <p:nvPicPr>
          <p:cNvPr id="101378" name="内容占位符 5" descr="未命名.png"/>
          <p:cNvPicPr>
            <a:picLocks noGrp="1" noChangeAspect="1"/>
          </p:cNvPicPr>
          <p:nvPr>
            <p:ph idx="1"/>
          </p:nvPr>
        </p:nvPicPr>
        <p:blipFill>
          <a:blip r:embed="rId2">
            <a:extLst>
              <a:ext uri="{28A0092B-C50C-407E-A947-70E740481C1C}">
                <a14:useLocalDpi xmlns:a14="http://schemas.microsoft.com/office/drawing/2010/main" val="0"/>
              </a:ext>
            </a:extLst>
          </a:blip>
          <a:srcRect t="1608" b="459"/>
          <a:stretch>
            <a:fillRect/>
          </a:stretch>
        </p:blipFill>
        <p:spPr>
          <a:xfrm>
            <a:off x="84138" y="620713"/>
            <a:ext cx="9059862" cy="5907087"/>
          </a:xfrm>
        </p:spPr>
      </p:pic>
      <p:sp>
        <p:nvSpPr>
          <p:cNvPr id="4" name="日期占位符 3"/>
          <p:cNvSpPr>
            <a:spLocks noGrp="1"/>
          </p:cNvSpPr>
          <p:nvPr>
            <p:ph type="dt" sz="quarter" idx="10"/>
          </p:nvPr>
        </p:nvSpPr>
        <p:spPr/>
        <p:txBody>
          <a:bodyPr/>
          <a:lstStyle/>
          <a:p>
            <a:pPr>
              <a:defRPr/>
            </a:pPr>
            <a:r>
              <a:rPr lang="en-US" altLang="zh-CN"/>
              <a:t>54</a:t>
            </a:r>
            <a:endParaRPr lang="zh-CN" altLang="en-US"/>
          </a:p>
        </p:txBody>
      </p:sp>
      <p:sp>
        <p:nvSpPr>
          <p:cNvPr id="101380" name="幻灯片编号占位符 4"/>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fld id="{2E59BD84-1E8E-2B48-B156-68F310346403}" type="slidenum">
              <a:rPr kumimoji="0" lang="zh-CN" altLang="en-US" sz="1400">
                <a:latin typeface="Tahoma" charset="0"/>
              </a:rPr>
              <a:pPr/>
              <a:t>27</a:t>
            </a:fld>
            <a:endParaRPr kumimoji="0" lang="zh-CN" altLang="en-US" sz="1400">
              <a:latin typeface="Tahoma" charset="0"/>
            </a:endParaRPr>
          </a:p>
        </p:txBody>
      </p:sp>
    </p:spTree>
    <p:extLst>
      <p:ext uri="{BB962C8B-B14F-4D97-AF65-F5344CB8AC3E}">
        <p14:creationId xmlns:p14="http://schemas.microsoft.com/office/powerpoint/2010/main" val="24030354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标题 1">
            <a:extLst>
              <a:ext uri="{FF2B5EF4-FFF2-40B4-BE49-F238E27FC236}">
                <a16:creationId xmlns:a16="http://schemas.microsoft.com/office/drawing/2014/main" id="{CB37BE45-71EE-5500-3C98-EA3E55DB4352}"/>
              </a:ext>
            </a:extLst>
          </p:cNvPr>
          <p:cNvSpPr>
            <a:spLocks noGrp="1" noChangeArrowheads="1"/>
          </p:cNvSpPr>
          <p:nvPr>
            <p:ph type="title"/>
          </p:nvPr>
        </p:nvSpPr>
        <p:spPr>
          <a:xfrm>
            <a:off x="1619672" y="76200"/>
            <a:ext cx="7191375" cy="939800"/>
          </a:xfrm>
        </p:spPr>
        <p:txBody>
          <a:bodyPr/>
          <a:lstStyle/>
          <a:p>
            <a:pPr algn="ctr" eaLnBrk="1" hangingPunct="1"/>
            <a:r>
              <a:rPr lang="zh-CN" altLang="en-US" dirty="0"/>
              <a:t>直线对撞机</a:t>
            </a:r>
          </a:p>
        </p:txBody>
      </p:sp>
      <p:sp>
        <p:nvSpPr>
          <p:cNvPr id="98306" name="日期占位符 3">
            <a:extLst>
              <a:ext uri="{FF2B5EF4-FFF2-40B4-BE49-F238E27FC236}">
                <a16:creationId xmlns:a16="http://schemas.microsoft.com/office/drawing/2014/main" id="{F364583F-CCC1-C6C4-5837-4D4398E55546}"/>
              </a:ext>
            </a:extLst>
          </p:cNvPr>
          <p:cNvSpPr>
            <a:spLocks noGrp="1" noChangeArrowheads="1"/>
          </p:cNvSpPr>
          <p:nvPr>
            <p:ph type="dt"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ct val="20000"/>
              </a:spcBef>
              <a:buClr>
                <a:schemeClr val="folHlink"/>
              </a:buClr>
              <a:buSzPct val="6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1pPr>
            <a:lvl2pPr marL="742950" indent="-285750">
              <a:lnSpc>
                <a:spcPct val="150000"/>
              </a:lnSpc>
              <a:spcBef>
                <a:spcPct val="20000"/>
              </a:spcBef>
              <a:buClr>
                <a:schemeClr val="hlink"/>
              </a:buClr>
              <a:buSzPct val="55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2pPr>
            <a:lvl3pPr marL="1143000" indent="-228600">
              <a:lnSpc>
                <a:spcPct val="150000"/>
              </a:lnSpc>
              <a:spcBef>
                <a:spcPct val="20000"/>
              </a:spcBef>
              <a:buClr>
                <a:schemeClr val="folHlink"/>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3pPr>
            <a:lvl4pPr marL="1600200" indent="-228600">
              <a:lnSpc>
                <a:spcPct val="150000"/>
              </a:lnSpc>
              <a:spcBef>
                <a:spcPct val="20000"/>
              </a:spcBef>
              <a:buClr>
                <a:schemeClr val="accent2"/>
              </a:buClr>
              <a:buSzPct val="55000"/>
              <a:buFont typeface="Wingdings" pitchFamily="2" charset="2"/>
              <a:buChar char="n"/>
              <a:defRPr kumimoji="1" sz="2000" b="1">
                <a:solidFill>
                  <a:schemeClr val="tx1"/>
                </a:solidFill>
                <a:latin typeface="Tahoma" panose="020B0604030504040204" pitchFamily="34" charset="0"/>
                <a:ea typeface="宋体" panose="02010600030101010101" pitchFamily="2" charset="-122"/>
              </a:defRPr>
            </a:lvl4pPr>
            <a:lvl5pPr marL="2057400" indent="-228600">
              <a:lnSpc>
                <a:spcPct val="150000"/>
              </a:lnSpc>
              <a:spcBef>
                <a:spcPct val="20000"/>
              </a:spcBef>
              <a:buClr>
                <a:schemeClr val="accent1"/>
              </a:buClr>
              <a:buSzPct val="50000"/>
              <a:buFont typeface="Wingdings" pitchFamily="2" charset="2"/>
              <a:buChar char="n"/>
              <a:defRPr kumimoji="1" sz="2000" b="1">
                <a:solidFill>
                  <a:schemeClr val="tx1"/>
                </a:solidFill>
                <a:latin typeface="Tahoma" panose="020B0604030504040204" pitchFamily="34" charset="0"/>
                <a:ea typeface="宋体" panose="02010600030101010101" pitchFamily="2" charset="-122"/>
              </a:defRPr>
            </a:lvl5pPr>
            <a:lvl6pPr marL="2514600" indent="-228600" eaLnBrk="0" fontAlgn="base" hangingPunct="0">
              <a:lnSpc>
                <a:spcPct val="150000"/>
              </a:lnSpc>
              <a:spcBef>
                <a:spcPct val="20000"/>
              </a:spcBef>
              <a:spcAft>
                <a:spcPct val="0"/>
              </a:spcAft>
              <a:buClr>
                <a:schemeClr val="accent1"/>
              </a:buClr>
              <a:buSzPct val="50000"/>
              <a:buFont typeface="Wingdings" pitchFamily="2" charset="2"/>
              <a:buChar char="n"/>
              <a:defRPr kumimoji="1" sz="2000" b="1">
                <a:solidFill>
                  <a:schemeClr val="tx1"/>
                </a:solidFill>
                <a:latin typeface="Tahoma" panose="020B0604030504040204" pitchFamily="34" charset="0"/>
                <a:ea typeface="宋体" panose="02010600030101010101" pitchFamily="2" charset="-122"/>
              </a:defRPr>
            </a:lvl6pPr>
            <a:lvl7pPr marL="2971800" indent="-228600" eaLnBrk="0" fontAlgn="base" hangingPunct="0">
              <a:lnSpc>
                <a:spcPct val="150000"/>
              </a:lnSpc>
              <a:spcBef>
                <a:spcPct val="20000"/>
              </a:spcBef>
              <a:spcAft>
                <a:spcPct val="0"/>
              </a:spcAft>
              <a:buClr>
                <a:schemeClr val="accent1"/>
              </a:buClr>
              <a:buSzPct val="50000"/>
              <a:buFont typeface="Wingdings" pitchFamily="2" charset="2"/>
              <a:buChar char="n"/>
              <a:defRPr kumimoji="1" sz="2000" b="1">
                <a:solidFill>
                  <a:schemeClr val="tx1"/>
                </a:solidFill>
                <a:latin typeface="Tahoma" panose="020B0604030504040204" pitchFamily="34" charset="0"/>
                <a:ea typeface="宋体" panose="02010600030101010101" pitchFamily="2" charset="-122"/>
              </a:defRPr>
            </a:lvl7pPr>
            <a:lvl8pPr marL="3429000" indent="-228600" eaLnBrk="0" fontAlgn="base" hangingPunct="0">
              <a:lnSpc>
                <a:spcPct val="150000"/>
              </a:lnSpc>
              <a:spcBef>
                <a:spcPct val="20000"/>
              </a:spcBef>
              <a:spcAft>
                <a:spcPct val="0"/>
              </a:spcAft>
              <a:buClr>
                <a:schemeClr val="accent1"/>
              </a:buClr>
              <a:buSzPct val="50000"/>
              <a:buFont typeface="Wingdings" pitchFamily="2" charset="2"/>
              <a:buChar char="n"/>
              <a:defRPr kumimoji="1" sz="2000" b="1">
                <a:solidFill>
                  <a:schemeClr val="tx1"/>
                </a:solidFill>
                <a:latin typeface="Tahoma" panose="020B0604030504040204" pitchFamily="34" charset="0"/>
                <a:ea typeface="宋体" panose="02010600030101010101" pitchFamily="2" charset="-122"/>
              </a:defRPr>
            </a:lvl8pPr>
            <a:lvl9pPr marL="3886200" indent="-228600" eaLnBrk="0" fontAlgn="base" hangingPunct="0">
              <a:lnSpc>
                <a:spcPct val="150000"/>
              </a:lnSpc>
              <a:spcBef>
                <a:spcPct val="20000"/>
              </a:spcBef>
              <a:spcAft>
                <a:spcPct val="0"/>
              </a:spcAft>
              <a:buClr>
                <a:schemeClr val="accent1"/>
              </a:buClr>
              <a:buSzPct val="50000"/>
              <a:buFont typeface="Wingdings" pitchFamily="2" charset="2"/>
              <a:buChar char="n"/>
              <a:defRPr kumimoji="1" sz="2000" b="1">
                <a:solidFill>
                  <a:schemeClr val="tx1"/>
                </a:solidFill>
                <a:latin typeface="Tahoma" panose="020B0604030504040204" pitchFamily="34" charset="0"/>
                <a:ea typeface="宋体" panose="02010600030101010101" pitchFamily="2" charset="-122"/>
              </a:defRPr>
            </a:lvl9pPr>
          </a:lstStyle>
          <a:p>
            <a:pPr>
              <a:lnSpc>
                <a:spcPct val="100000"/>
              </a:lnSpc>
              <a:spcBef>
                <a:spcPct val="0"/>
              </a:spcBef>
              <a:buClrTx/>
              <a:buSzTx/>
              <a:buFontTx/>
              <a:buNone/>
            </a:pPr>
            <a:r>
              <a:rPr kumimoji="0" lang="en-US" altLang="zh-CN" sz="1400" b="0"/>
              <a:t>54</a:t>
            </a:r>
            <a:endParaRPr kumimoji="0" lang="zh-CN" altLang="en-US" sz="1400" b="0"/>
          </a:p>
        </p:txBody>
      </p:sp>
      <p:sp>
        <p:nvSpPr>
          <p:cNvPr id="98307" name="幻灯片编号占位符 4">
            <a:extLst>
              <a:ext uri="{FF2B5EF4-FFF2-40B4-BE49-F238E27FC236}">
                <a16:creationId xmlns:a16="http://schemas.microsoft.com/office/drawing/2014/main" id="{37D610A6-AE42-C717-8437-502BBC308B83}"/>
              </a:ext>
            </a:extLst>
          </p:cNvPr>
          <p:cNvSpPr>
            <a:spLocks noGrp="1" noChangeArrowheads="1"/>
          </p:cNvSpPr>
          <p:nvPr>
            <p:ph type="sldNum" sz="quarter" idx="12"/>
          </p:nvPr>
        </p:nvSpPr>
        <p:spPr bwMode="auto">
          <a:xfrm>
            <a:off x="6781800" y="63246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en-US"/>
            </a:defPPr>
            <a:lvl1pPr algn="r" rtl="0" eaLnBrk="1" fontAlgn="base" hangingPunct="1">
              <a:spcBef>
                <a:spcPct val="0"/>
              </a:spcBef>
              <a:spcAft>
                <a:spcPct val="0"/>
              </a:spcAft>
              <a:defRPr kumimoji="0" sz="1400" kern="1200">
                <a:solidFill>
                  <a:schemeClr val="tx1"/>
                </a:solidFill>
                <a:latin typeface="Tahoma" panose="020B0604030504040204" pitchFamily="34" charset="0"/>
                <a:ea typeface="宋体" panose="02010600030101010101" pitchFamily="2" charset="-122"/>
                <a:cs typeface="+mn-cs"/>
              </a:defRPr>
            </a:lvl1pPr>
            <a:lvl2pPr marL="457200" algn="l" rtl="0" eaLnBrk="0" fontAlgn="base" hangingPunct="0">
              <a:spcBef>
                <a:spcPct val="0"/>
              </a:spcBef>
              <a:spcAft>
                <a:spcPct val="0"/>
              </a:spcAft>
              <a:defRPr kumimoji="1" sz="2400" kern="1200">
                <a:solidFill>
                  <a:schemeClr val="tx1"/>
                </a:solidFill>
                <a:latin typeface="Tahoma" panose="020B0604030504040204" pitchFamily="34" charset="0"/>
                <a:ea typeface="宋体" panose="02010600030101010101" pitchFamily="2" charset="-122"/>
                <a:cs typeface="+mn-cs"/>
              </a:defRPr>
            </a:lvl2pPr>
            <a:lvl3pPr marL="914400" algn="l" rtl="0" eaLnBrk="0" fontAlgn="base" hangingPunct="0">
              <a:spcBef>
                <a:spcPct val="0"/>
              </a:spcBef>
              <a:spcAft>
                <a:spcPct val="0"/>
              </a:spcAft>
              <a:defRPr kumimoji="1" sz="2400" kern="1200">
                <a:solidFill>
                  <a:schemeClr val="tx1"/>
                </a:solidFill>
                <a:latin typeface="Tahoma" panose="020B0604030504040204" pitchFamily="34" charset="0"/>
                <a:ea typeface="宋体" panose="02010600030101010101" pitchFamily="2" charset="-122"/>
                <a:cs typeface="+mn-cs"/>
              </a:defRPr>
            </a:lvl3pPr>
            <a:lvl4pPr marL="1371600" algn="l" rtl="0" eaLnBrk="0" fontAlgn="base" hangingPunct="0">
              <a:spcBef>
                <a:spcPct val="0"/>
              </a:spcBef>
              <a:spcAft>
                <a:spcPct val="0"/>
              </a:spcAft>
              <a:defRPr kumimoji="1" sz="2400" kern="1200">
                <a:solidFill>
                  <a:schemeClr val="tx1"/>
                </a:solidFill>
                <a:latin typeface="Tahoma" panose="020B0604030504040204" pitchFamily="34" charset="0"/>
                <a:ea typeface="宋体" panose="02010600030101010101" pitchFamily="2" charset="-122"/>
                <a:cs typeface="+mn-cs"/>
              </a:defRPr>
            </a:lvl4pPr>
            <a:lvl5pPr marL="1828800" algn="l" rtl="0" eaLnBrk="0" fontAlgn="base" hangingPunct="0">
              <a:spcBef>
                <a:spcPct val="0"/>
              </a:spcBef>
              <a:spcAft>
                <a:spcPct val="0"/>
              </a:spcAft>
              <a:defRPr kumimoji="1" sz="2400" kern="1200">
                <a:solidFill>
                  <a:schemeClr val="tx1"/>
                </a:solidFill>
                <a:latin typeface="Tahoma" panose="020B0604030504040204" pitchFamily="34"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ahoma" panose="020B0604030504040204" pitchFamily="34"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ahoma" panose="020B0604030504040204" pitchFamily="34"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ahoma" panose="020B0604030504040204" pitchFamily="34"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ahoma" panose="020B0604030504040204" pitchFamily="34" charset="0"/>
                <a:ea typeface="宋体" panose="02010600030101010101" pitchFamily="2" charset="-122"/>
                <a:cs typeface="+mn-cs"/>
              </a:defRPr>
            </a:lvl9pPr>
          </a:lstStyle>
          <a:p>
            <a:pPr>
              <a:lnSpc>
                <a:spcPct val="100000"/>
              </a:lnSpc>
              <a:spcBef>
                <a:spcPct val="0"/>
              </a:spcBef>
              <a:buClrTx/>
              <a:buSzTx/>
              <a:buFontTx/>
              <a:buNone/>
              <a:defRPr/>
            </a:pPr>
            <a:fld id="{CE77CC0E-4D88-CF47-A676-96660A5E4608}" type="slidenum">
              <a:rPr lang="zh-CN" altLang="en-US" smtClean="0"/>
              <a:pPr>
                <a:lnSpc>
                  <a:spcPct val="100000"/>
                </a:lnSpc>
                <a:spcBef>
                  <a:spcPct val="0"/>
                </a:spcBef>
                <a:buClrTx/>
                <a:buSzTx/>
                <a:buFontTx/>
                <a:buNone/>
                <a:defRPr/>
              </a:pPr>
              <a:t>28</a:t>
            </a:fld>
            <a:endParaRPr kumimoji="0" lang="zh-CN" altLang="en-US" sz="1400" b="0"/>
          </a:p>
        </p:txBody>
      </p:sp>
      <p:pic>
        <p:nvPicPr>
          <p:cNvPr id="98308" name="图片 5" descr="未命名.png">
            <a:extLst>
              <a:ext uri="{FF2B5EF4-FFF2-40B4-BE49-F238E27FC236}">
                <a16:creationId xmlns:a16="http://schemas.microsoft.com/office/drawing/2014/main" id="{6DAFF0B8-E57A-D412-5469-682B2AE9FB9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750" y="1341438"/>
            <a:ext cx="8191500" cy="506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kumimoji="0" lang="en-US" altLang="zh-CN" sz="2800" dirty="0">
                <a:latin typeface="Times" charset="0"/>
                <a:cs typeface="Times" charset="0"/>
              </a:rPr>
              <a:t>CEPC-</a:t>
            </a:r>
            <a:r>
              <a:rPr kumimoji="0" lang="en-US" altLang="zh-CN" sz="2800" dirty="0" err="1">
                <a:latin typeface="Times" charset="0"/>
                <a:cs typeface="Times" charset="0"/>
              </a:rPr>
              <a:t>SppC</a:t>
            </a:r>
            <a:r>
              <a:rPr kumimoji="0" lang="en-US" altLang="zh-CN" sz="2800" dirty="0">
                <a:latin typeface="Times" charset="0"/>
                <a:cs typeface="Times" charset="0"/>
              </a:rPr>
              <a:t> </a:t>
            </a:r>
            <a:r>
              <a:rPr kumimoji="0" lang="zh-CN" altLang="en-US" sz="2800" dirty="0">
                <a:latin typeface="Times" charset="0"/>
                <a:cs typeface="Times" charset="0"/>
              </a:rPr>
              <a:t>预研启动</a:t>
            </a:r>
          </a:p>
        </p:txBody>
      </p:sp>
      <p:sp>
        <p:nvSpPr>
          <p:cNvPr id="106498" name="Text Placeholder 2"/>
          <p:cNvSpPr>
            <a:spLocks noGrp="1"/>
          </p:cNvSpPr>
          <p:nvPr>
            <p:ph type="body" sz="quarter" idx="13"/>
          </p:nvPr>
        </p:nvSpPr>
        <p:spPr>
          <a:xfrm>
            <a:off x="228600" y="762000"/>
            <a:ext cx="8763000" cy="1524000"/>
          </a:xfrm>
        </p:spPr>
        <p:txBody>
          <a:bodyPr/>
          <a:lstStyle/>
          <a:p>
            <a:pPr marL="365125" indent="-255588">
              <a:buFont typeface="Wingdings" charset="0"/>
              <a:buChar char="q"/>
            </a:pPr>
            <a:r>
              <a:rPr kumimoji="0" lang="zh-CN" altLang="en-US" sz="2400" b="1" dirty="0">
                <a:latin typeface="Times" charset="0"/>
                <a:ea typeface="宋体" charset="0"/>
              </a:rPr>
              <a:t>环形正负电子对撞机</a:t>
            </a:r>
            <a:r>
              <a:rPr kumimoji="0" lang="en-US" altLang="zh-CN" sz="2400" b="1" dirty="0">
                <a:latin typeface="Times" charset="0"/>
                <a:ea typeface="宋体" charset="0"/>
              </a:rPr>
              <a:t>(CEPC)-</a:t>
            </a:r>
            <a:r>
              <a:rPr kumimoji="0" lang="zh-CN" altLang="en-US" sz="2400" b="1" dirty="0">
                <a:latin typeface="Times" charset="0"/>
                <a:ea typeface="宋体" charset="0"/>
              </a:rPr>
              <a:t>超级质子质子对撞机</a:t>
            </a:r>
            <a:r>
              <a:rPr kumimoji="0" lang="en-US" altLang="zh-CN" sz="2400" b="1" dirty="0">
                <a:latin typeface="Times" charset="0"/>
                <a:ea typeface="宋体" charset="0"/>
              </a:rPr>
              <a:t>(</a:t>
            </a:r>
            <a:r>
              <a:rPr kumimoji="0" lang="en-US" altLang="zh-CN" sz="2400" b="1" dirty="0" err="1">
                <a:latin typeface="Times" charset="0"/>
                <a:ea typeface="宋体" charset="0"/>
              </a:rPr>
              <a:t>SppC</a:t>
            </a:r>
            <a:r>
              <a:rPr kumimoji="0" lang="en-US" altLang="zh-CN" sz="2400" b="1" dirty="0">
                <a:latin typeface="Times" charset="0"/>
                <a:ea typeface="宋体" charset="0"/>
              </a:rPr>
              <a:t>)</a:t>
            </a:r>
          </a:p>
          <a:p>
            <a:pPr marL="657225" lvl="1" indent="-246063">
              <a:buFont typeface="Georgia" charset="0"/>
              <a:buChar char="–"/>
            </a:pPr>
            <a:r>
              <a:rPr kumimoji="0" lang="en-US" altLang="zh-CN" sz="2000" b="1" dirty="0">
                <a:solidFill>
                  <a:srgbClr val="FF0000"/>
                </a:solidFill>
                <a:latin typeface="Times" charset="0"/>
                <a:ea typeface="宋体" charset="0"/>
                <a:cs typeface="宋体" charset="0"/>
              </a:rPr>
              <a:t>2013</a:t>
            </a:r>
            <a:r>
              <a:rPr kumimoji="0" lang="zh-CN" altLang="en-US" sz="2000" b="1" dirty="0">
                <a:solidFill>
                  <a:srgbClr val="FF0000"/>
                </a:solidFill>
                <a:latin typeface="Times" charset="0"/>
                <a:ea typeface="宋体" charset="0"/>
                <a:cs typeface="宋体" charset="0"/>
              </a:rPr>
              <a:t>年</a:t>
            </a:r>
            <a:r>
              <a:rPr kumimoji="0" lang="en-US" altLang="zh-CN" sz="2000" b="1" dirty="0">
                <a:solidFill>
                  <a:srgbClr val="FF0000"/>
                </a:solidFill>
                <a:latin typeface="Times" charset="0"/>
                <a:ea typeface="宋体" charset="0"/>
                <a:cs typeface="宋体" charset="0"/>
              </a:rPr>
              <a:t>9</a:t>
            </a:r>
            <a:r>
              <a:rPr kumimoji="0" lang="zh-CN" altLang="en-US" sz="2000" b="1" dirty="0">
                <a:solidFill>
                  <a:srgbClr val="FF0000"/>
                </a:solidFill>
                <a:latin typeface="Times" charset="0"/>
                <a:ea typeface="宋体" charset="0"/>
                <a:cs typeface="宋体" charset="0"/>
              </a:rPr>
              <a:t>月</a:t>
            </a:r>
            <a:r>
              <a:rPr kumimoji="0" lang="en-US" altLang="zh-CN" sz="2000" b="1" dirty="0">
                <a:solidFill>
                  <a:srgbClr val="FF0000"/>
                </a:solidFill>
                <a:latin typeface="Times" charset="0"/>
                <a:ea typeface="宋体" charset="0"/>
                <a:cs typeface="宋体" charset="0"/>
              </a:rPr>
              <a:t>13</a:t>
            </a:r>
            <a:r>
              <a:rPr kumimoji="0" lang="zh-CN" altLang="en-US" sz="2000" b="1" dirty="0">
                <a:solidFill>
                  <a:srgbClr val="FF0000"/>
                </a:solidFill>
                <a:latin typeface="Times" charset="0"/>
                <a:ea typeface="宋体" charset="0"/>
                <a:cs typeface="宋体" charset="0"/>
              </a:rPr>
              <a:t>日正式在北京召开启动会</a:t>
            </a:r>
            <a:endParaRPr kumimoji="0" lang="en-US" altLang="zh-CN" sz="2000" b="1" dirty="0">
              <a:solidFill>
                <a:srgbClr val="FF0000"/>
              </a:solidFill>
              <a:latin typeface="Times" charset="0"/>
              <a:ea typeface="宋体" charset="0"/>
              <a:cs typeface="宋体" charset="0"/>
            </a:endParaRPr>
          </a:p>
          <a:p>
            <a:pPr marL="657225" lvl="1" indent="-246063">
              <a:buFont typeface="Georgia" charset="0"/>
              <a:buChar char="–"/>
            </a:pPr>
            <a:r>
              <a:rPr kumimoji="0" lang="zh-CN" altLang="en-US" sz="2000" b="1" dirty="0">
                <a:solidFill>
                  <a:srgbClr val="FF0000"/>
                </a:solidFill>
                <a:latin typeface="Times" charset="0"/>
                <a:ea typeface="宋体" charset="0"/>
                <a:cs typeface="宋体" charset="0"/>
              </a:rPr>
              <a:t>成立</a:t>
            </a:r>
            <a:r>
              <a:rPr kumimoji="0" lang="en-US" altLang="zh-CN" sz="2000" b="1" dirty="0">
                <a:solidFill>
                  <a:srgbClr val="FF0000"/>
                </a:solidFill>
                <a:latin typeface="Times" charset="0"/>
                <a:ea typeface="宋体" charset="0"/>
                <a:cs typeface="宋体" charset="0"/>
              </a:rPr>
              <a:t>Institutional Board (IB) </a:t>
            </a:r>
            <a:r>
              <a:rPr kumimoji="0" lang="zh-CN" altLang="en-US" sz="2000" b="1" dirty="0">
                <a:solidFill>
                  <a:srgbClr val="FF0000"/>
                </a:solidFill>
                <a:latin typeface="Times" charset="0"/>
                <a:ea typeface="宋体" charset="0"/>
                <a:cs typeface="宋体" charset="0"/>
              </a:rPr>
              <a:t>、项目执行委员会</a:t>
            </a:r>
            <a:r>
              <a:rPr kumimoji="0" lang="en-US" altLang="zh-CN" sz="2000" b="1" dirty="0">
                <a:solidFill>
                  <a:srgbClr val="FF0000"/>
                </a:solidFill>
                <a:latin typeface="Times" charset="0"/>
                <a:ea typeface="宋体" charset="0"/>
                <a:cs typeface="宋体" charset="0"/>
              </a:rPr>
              <a:t>(Steering Committee)</a:t>
            </a:r>
            <a:r>
              <a:rPr kumimoji="0" lang="zh-CN" altLang="en-US" sz="2000" b="1" dirty="0">
                <a:solidFill>
                  <a:srgbClr val="FF0000"/>
                </a:solidFill>
                <a:latin typeface="Times" charset="0"/>
                <a:ea typeface="宋体" charset="0"/>
                <a:cs typeface="宋体" charset="0"/>
              </a:rPr>
              <a:t>、项目经理 </a:t>
            </a:r>
            <a:r>
              <a:rPr kumimoji="0" lang="en-US" altLang="zh-CN" sz="2000" b="1" dirty="0">
                <a:solidFill>
                  <a:srgbClr val="FF0000"/>
                </a:solidFill>
                <a:latin typeface="Times" charset="0"/>
                <a:ea typeface="宋体" charset="0"/>
                <a:cs typeface="宋体" charset="0"/>
              </a:rPr>
              <a:t>(Project Manager)</a:t>
            </a:r>
            <a:r>
              <a:rPr kumimoji="0" lang="zh-CN" altLang="en-US" sz="2000" b="1" dirty="0">
                <a:solidFill>
                  <a:srgbClr val="FF0000"/>
                </a:solidFill>
                <a:latin typeface="Times" charset="0"/>
                <a:ea typeface="宋体" charset="0"/>
                <a:cs typeface="宋体" charset="0"/>
              </a:rPr>
              <a:t>和理论、实验和加速器组的召集人</a:t>
            </a:r>
            <a:r>
              <a:rPr kumimoji="0" lang="en-US" altLang="zh-CN" sz="2000" b="1" dirty="0">
                <a:solidFill>
                  <a:srgbClr val="FF0000"/>
                </a:solidFill>
                <a:latin typeface="Times" charset="0"/>
                <a:ea typeface="宋体" charset="0"/>
                <a:cs typeface="宋体" charset="0"/>
              </a:rPr>
              <a:t>(conveners)</a:t>
            </a:r>
          </a:p>
          <a:p>
            <a:pPr marL="365125" indent="-255588">
              <a:buFont typeface="Wingdings" charset="0"/>
              <a:buChar char="q"/>
            </a:pPr>
            <a:endParaRPr kumimoji="0" lang="zh-CN" altLang="en-US" b="1" dirty="0">
              <a:latin typeface="Times" charset="0"/>
              <a:ea typeface="宋体" charset="0"/>
              <a:cs typeface="Arial" charset="0"/>
            </a:endParaRPr>
          </a:p>
        </p:txBody>
      </p:sp>
      <p:pic>
        <p:nvPicPr>
          <p:cNvPr id="5120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286000"/>
            <a:ext cx="3844925" cy="23542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7"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32363" y="2305050"/>
            <a:ext cx="3863975" cy="2347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6501" name="Rectangle 4"/>
          <p:cNvSpPr>
            <a:spLocks noChangeArrowheads="1"/>
          </p:cNvSpPr>
          <p:nvPr/>
        </p:nvSpPr>
        <p:spPr bwMode="auto">
          <a:xfrm>
            <a:off x="3851275" y="4868863"/>
            <a:ext cx="4968875" cy="16303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657225" lvl="1" indent="-246063"/>
            <a:r>
              <a:rPr lang="en-US" altLang="zh-CN" sz="2000" b="1" dirty="0">
                <a:solidFill>
                  <a:srgbClr val="0000FF"/>
                </a:solidFill>
              </a:rPr>
              <a:t>201</a:t>
            </a:r>
            <a:r>
              <a:rPr lang="zh-CN" sz="2000" b="1" dirty="0">
                <a:solidFill>
                  <a:srgbClr val="0000FF"/>
                </a:solidFill>
              </a:rPr>
              <a:t>8</a:t>
            </a:r>
            <a:r>
              <a:rPr lang="zh-CN" altLang="en-US" sz="2000" b="1" dirty="0">
                <a:solidFill>
                  <a:srgbClr val="0000FF"/>
                </a:solidFill>
              </a:rPr>
              <a:t>年：项目黄皮书</a:t>
            </a:r>
            <a:r>
              <a:rPr lang="en-US" altLang="zh-CN" sz="2000" b="1" dirty="0">
                <a:solidFill>
                  <a:srgbClr val="0000FF"/>
                </a:solidFill>
              </a:rPr>
              <a:t>(CDR)</a:t>
            </a:r>
          </a:p>
          <a:p>
            <a:pPr marL="657225" lvl="1" indent="-246063"/>
            <a:r>
              <a:rPr lang="en-US" altLang="zh-CN" sz="2000" b="1" dirty="0">
                <a:solidFill>
                  <a:srgbClr val="0000FF"/>
                </a:solidFill>
              </a:rPr>
              <a:t>2018-202</a:t>
            </a:r>
            <a:r>
              <a:rPr lang="zh-CN" sz="2000" b="1" dirty="0">
                <a:solidFill>
                  <a:srgbClr val="0000FF"/>
                </a:solidFill>
              </a:rPr>
              <a:t>1</a:t>
            </a:r>
            <a:r>
              <a:rPr lang="zh-CN" altLang="en-US" sz="2000" b="1" dirty="0">
                <a:solidFill>
                  <a:srgbClr val="0000FF"/>
                </a:solidFill>
              </a:rPr>
              <a:t>年：预研项目建议书</a:t>
            </a:r>
            <a:r>
              <a:rPr lang="en-US" altLang="zh-CN" sz="2000" b="1" dirty="0">
                <a:solidFill>
                  <a:srgbClr val="0000FF"/>
                </a:solidFill>
              </a:rPr>
              <a:t>(TDR)</a:t>
            </a:r>
          </a:p>
          <a:p>
            <a:pPr marL="657225" lvl="1" indent="-246063"/>
            <a:r>
              <a:rPr lang="en-US" altLang="zh-CN" sz="2000" b="1" dirty="0">
                <a:solidFill>
                  <a:srgbClr val="FF0000"/>
                </a:solidFill>
              </a:rPr>
              <a:t>2022-2030</a:t>
            </a:r>
            <a:r>
              <a:rPr lang="zh-CN" altLang="en-US" sz="2000" b="1" dirty="0">
                <a:solidFill>
                  <a:srgbClr val="FF0000"/>
                </a:solidFill>
              </a:rPr>
              <a:t>年：开始</a:t>
            </a:r>
            <a:r>
              <a:rPr lang="en-US" altLang="zh-CN" sz="2000" b="1" dirty="0">
                <a:solidFill>
                  <a:srgbClr val="FF0000"/>
                </a:solidFill>
              </a:rPr>
              <a:t>CEPC</a:t>
            </a:r>
            <a:r>
              <a:rPr lang="zh-CN" altLang="en-US" sz="2000" b="1" dirty="0">
                <a:solidFill>
                  <a:srgbClr val="FF0000"/>
                </a:solidFill>
              </a:rPr>
              <a:t>工程建设</a:t>
            </a:r>
            <a:endParaRPr lang="en-US" altLang="zh-CN" sz="2000" b="1" dirty="0">
              <a:solidFill>
                <a:srgbClr val="FF0000"/>
              </a:solidFill>
            </a:endParaRPr>
          </a:p>
          <a:p>
            <a:pPr marL="657225" lvl="1" indent="-246063"/>
            <a:r>
              <a:rPr lang="en-US" altLang="zh-CN" sz="2000" b="1" dirty="0">
                <a:solidFill>
                  <a:srgbClr val="FF0000"/>
                </a:solidFill>
              </a:rPr>
              <a:t>2030-2040</a:t>
            </a:r>
            <a:r>
              <a:rPr lang="zh-CN" altLang="en-US" sz="2000" b="1" dirty="0">
                <a:solidFill>
                  <a:srgbClr val="FF0000"/>
                </a:solidFill>
              </a:rPr>
              <a:t>年：开始</a:t>
            </a:r>
            <a:r>
              <a:rPr lang="en-US" altLang="zh-CN" sz="2000" b="1" dirty="0">
                <a:solidFill>
                  <a:srgbClr val="FF0000"/>
                </a:solidFill>
              </a:rPr>
              <a:t>CEPC</a:t>
            </a:r>
            <a:r>
              <a:rPr lang="zh-CN" altLang="en-US" sz="2000" b="1" dirty="0">
                <a:solidFill>
                  <a:srgbClr val="FF0000"/>
                </a:solidFill>
              </a:rPr>
              <a:t>运行取数</a:t>
            </a:r>
            <a:endParaRPr lang="en-US" altLang="zh-CN" sz="2000" b="1" dirty="0">
              <a:solidFill>
                <a:srgbClr val="FF0000"/>
              </a:solidFill>
            </a:endParaRPr>
          </a:p>
          <a:p>
            <a:pPr marL="657225" lvl="1" indent="-246063"/>
            <a:r>
              <a:rPr lang="en-US" altLang="zh-CN" sz="2000" b="1" dirty="0">
                <a:solidFill>
                  <a:srgbClr val="0000FF"/>
                </a:solidFill>
              </a:rPr>
              <a:t>2040-2065</a:t>
            </a:r>
            <a:r>
              <a:rPr lang="zh-CN" altLang="en-US" sz="2000" b="1" dirty="0">
                <a:solidFill>
                  <a:srgbClr val="0000FF"/>
                </a:solidFill>
              </a:rPr>
              <a:t>年：</a:t>
            </a:r>
            <a:r>
              <a:rPr lang="en-US" altLang="zh-CN" sz="2000" b="1" dirty="0" err="1">
                <a:solidFill>
                  <a:srgbClr val="0000FF"/>
                </a:solidFill>
              </a:rPr>
              <a:t>SppC</a:t>
            </a:r>
            <a:r>
              <a:rPr lang="zh-CN" altLang="en-US" sz="2000" b="1" dirty="0">
                <a:solidFill>
                  <a:srgbClr val="0000FF"/>
                </a:solidFill>
              </a:rPr>
              <a:t>启动工程建设</a:t>
            </a:r>
            <a:endParaRPr lang="en-US" altLang="zh-CN" sz="2000" b="1" dirty="0">
              <a:solidFill>
                <a:srgbClr val="0000FF"/>
              </a:solidFill>
            </a:endParaRPr>
          </a:p>
        </p:txBody>
      </p:sp>
      <p:sp>
        <p:nvSpPr>
          <p:cNvPr id="106502" name="Rectangle 4"/>
          <p:cNvSpPr>
            <a:spLocks noChangeArrowheads="1"/>
          </p:cNvSpPr>
          <p:nvPr/>
        </p:nvSpPr>
        <p:spPr bwMode="auto">
          <a:xfrm>
            <a:off x="179388" y="4797425"/>
            <a:ext cx="73914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365125" indent="-255588"/>
            <a:r>
              <a:rPr lang="en-US" altLang="zh-CN" b="1" dirty="0"/>
              <a:t>CEPC-</a:t>
            </a:r>
            <a:r>
              <a:rPr lang="en-US" altLang="zh-CN" b="1" dirty="0" err="1"/>
              <a:t>SppC</a:t>
            </a:r>
            <a:r>
              <a:rPr lang="en-US" altLang="zh-CN" b="1" dirty="0"/>
              <a:t> </a:t>
            </a:r>
            <a:r>
              <a:rPr lang="zh-CN" altLang="en-US" b="1" dirty="0"/>
              <a:t>大致时间表： </a:t>
            </a:r>
            <a:endParaRPr lang="en-US" altLang="zh-CN" b="1" dirty="0"/>
          </a:p>
        </p:txBody>
      </p:sp>
      <p:sp>
        <p:nvSpPr>
          <p:cNvPr id="5" name="文本框 4">
            <a:extLst>
              <a:ext uri="{FF2B5EF4-FFF2-40B4-BE49-F238E27FC236}">
                <a16:creationId xmlns:a16="http://schemas.microsoft.com/office/drawing/2014/main" id="{EA8C7673-436A-9C51-AF86-06BACAF370DC}"/>
              </a:ext>
            </a:extLst>
          </p:cNvPr>
          <p:cNvSpPr txBox="1"/>
          <p:nvPr/>
        </p:nvSpPr>
        <p:spPr>
          <a:xfrm>
            <a:off x="683569" y="5374837"/>
            <a:ext cx="2592288" cy="1130246"/>
          </a:xfrm>
          <a:prstGeom prst="rect">
            <a:avLst/>
          </a:prstGeom>
          <a:noFill/>
          <a:ln>
            <a:solidFill>
              <a:srgbClr val="FF0000"/>
            </a:solidFill>
          </a:ln>
        </p:spPr>
        <p:txBody>
          <a:bodyPr wrap="square" rtlCol="0">
            <a:spAutoFit/>
          </a:bodyPr>
          <a:lstStyle/>
          <a:p>
            <a:pPr>
              <a:lnSpc>
                <a:spcPct val="150000"/>
              </a:lnSpc>
            </a:pPr>
            <a:r>
              <a:rPr lang="zh-CN" altLang="en-US" b="1" dirty="0"/>
              <a:t>高能加速器普遍遇到资金困难</a:t>
            </a:r>
            <a:endParaRPr kumimoji="1" lang="zh-CN" altLang="en-US" b="1"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日期占位符 3"/>
          <p:cNvSpPr>
            <a:spLocks noGrp="1"/>
          </p:cNvSpPr>
          <p:nvPr>
            <p:ph type="dt" sz="quarter" idx="10"/>
          </p:nvPr>
        </p:nvSpPr>
        <p:spPr/>
        <p:txBody>
          <a:bodyPr/>
          <a:lstStyle/>
          <a:p>
            <a:pPr>
              <a:defRPr/>
            </a:pPr>
            <a:r>
              <a:rPr lang="en-US" altLang="zh-CN"/>
              <a:t>54</a:t>
            </a:r>
            <a:endParaRPr lang="zh-CN" altLang="en-US"/>
          </a:p>
        </p:txBody>
      </p:sp>
      <p:sp>
        <p:nvSpPr>
          <p:cNvPr id="26626" name="灯片编号占位符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fld id="{9EB42FA2-7BEF-E643-B4C4-A78309B36106}" type="slidenum">
              <a:rPr kumimoji="0" lang="zh-CN" altLang="en-US" sz="1400">
                <a:latin typeface="Tahoma" charset="0"/>
              </a:rPr>
              <a:pPr/>
              <a:t>30</a:t>
            </a:fld>
            <a:endParaRPr kumimoji="0" lang="zh-CN" altLang="en-US" sz="1400">
              <a:latin typeface="Tahoma" charset="0"/>
            </a:endParaRPr>
          </a:p>
        </p:txBody>
      </p:sp>
      <p:sp>
        <p:nvSpPr>
          <p:cNvPr id="26627" name="Rectangle 2"/>
          <p:cNvSpPr>
            <a:spLocks noGrp="1" noChangeArrowheads="1"/>
          </p:cNvSpPr>
          <p:nvPr>
            <p:ph type="title"/>
          </p:nvPr>
        </p:nvSpPr>
        <p:spPr>
          <a:xfrm>
            <a:off x="1115616" y="404664"/>
            <a:ext cx="7921253" cy="1120932"/>
          </a:xfrm>
        </p:spPr>
        <p:txBody>
          <a:bodyPr/>
          <a:lstStyle/>
          <a:p>
            <a:pPr eaLnBrk="1" hangingPunct="1"/>
            <a:r>
              <a:rPr lang="en-US" altLang="zh-CN" sz="3200" b="1" dirty="0">
                <a:latin typeface="+mn-lt"/>
                <a:ea typeface="楷体_GB2312" charset="0"/>
                <a:cs typeface="楷体_GB2312" charset="0"/>
              </a:rPr>
              <a:t>Search for new particle or new phenomena is our major task in particle physics</a:t>
            </a:r>
            <a:endParaRPr lang="zh-CN" altLang="en-US" sz="3200" b="1" dirty="0">
              <a:latin typeface="+mn-lt"/>
              <a:ea typeface="楷体_GB2312" charset="0"/>
              <a:cs typeface="楷体_GB2312" charset="0"/>
            </a:endParaRPr>
          </a:p>
        </p:txBody>
      </p:sp>
      <p:sp>
        <p:nvSpPr>
          <p:cNvPr id="2" name="文本框 1"/>
          <p:cNvSpPr txBox="1"/>
          <p:nvPr/>
        </p:nvSpPr>
        <p:spPr>
          <a:xfrm>
            <a:off x="611560" y="1809750"/>
            <a:ext cx="7921253" cy="4416166"/>
          </a:xfrm>
          <a:prstGeom prst="rect">
            <a:avLst/>
          </a:prstGeom>
          <a:noFill/>
        </p:spPr>
        <p:txBody>
          <a:bodyPr wrap="square">
            <a:spAutoFit/>
          </a:bodyPr>
          <a:lstStyle/>
          <a:p>
            <a:pPr marL="342900" indent="-342900">
              <a:lnSpc>
                <a:spcPts val="3380"/>
              </a:lnSpc>
              <a:buFont typeface="Arial"/>
              <a:buChar char="•"/>
              <a:defRPr/>
            </a:pPr>
            <a:r>
              <a:rPr lang="en-US" altLang="zh-CN" b="1" dirty="0">
                <a:latin typeface="+mj-lt"/>
              </a:rPr>
              <a:t>There are two ways to achieve that: </a:t>
            </a:r>
            <a:r>
              <a:rPr lang="en-US" altLang="zh-CN" b="1" dirty="0">
                <a:solidFill>
                  <a:srgbClr val="FF0000"/>
                </a:solidFill>
                <a:latin typeface="+mj-lt"/>
              </a:rPr>
              <a:t>direct search or indirect search</a:t>
            </a:r>
          </a:p>
          <a:p>
            <a:pPr marL="342900" indent="-342900">
              <a:lnSpc>
                <a:spcPts val="3380"/>
              </a:lnSpc>
              <a:buFont typeface="Arial"/>
              <a:buChar char="•"/>
              <a:defRPr/>
            </a:pPr>
            <a:r>
              <a:rPr lang="en-US" altLang="zh-CN" b="1" dirty="0">
                <a:latin typeface="+mj-lt"/>
              </a:rPr>
              <a:t>Accordingly we have two directions in high energy physics experiments: </a:t>
            </a:r>
            <a:r>
              <a:rPr lang="en-US" altLang="zh-CN" b="1" dirty="0">
                <a:solidFill>
                  <a:srgbClr val="FF0000"/>
                </a:solidFill>
                <a:latin typeface="+mj-lt"/>
              </a:rPr>
              <a:t>high energy and high intensity</a:t>
            </a:r>
            <a:r>
              <a:rPr lang="zh-CN" altLang="en-US" b="1" dirty="0">
                <a:solidFill>
                  <a:srgbClr val="FF0000"/>
                </a:solidFill>
                <a:latin typeface="+mj-lt"/>
              </a:rPr>
              <a:t> </a:t>
            </a:r>
            <a:r>
              <a:rPr lang="en-US" altLang="zh-CN" b="1" dirty="0">
                <a:latin typeface="+mj-lt"/>
              </a:rPr>
              <a:t>... </a:t>
            </a:r>
            <a:endParaRPr lang="zh-CN" altLang="en-US" b="1" dirty="0">
              <a:latin typeface="+mj-lt"/>
            </a:endParaRPr>
          </a:p>
          <a:p>
            <a:pPr>
              <a:lnSpc>
                <a:spcPts val="3380"/>
              </a:lnSpc>
              <a:defRPr/>
            </a:pPr>
            <a:r>
              <a:rPr lang="en-US" altLang="zh-CN" b="1" dirty="0">
                <a:solidFill>
                  <a:srgbClr val="0000FF"/>
                </a:solidFill>
                <a:latin typeface="+mj-lt"/>
              </a:rPr>
              <a:t>There are many high intensity experiments:</a:t>
            </a:r>
          </a:p>
          <a:p>
            <a:pPr marL="342900" indent="-342900">
              <a:lnSpc>
                <a:spcPts val="3380"/>
              </a:lnSpc>
              <a:buFont typeface="Arial"/>
              <a:buChar char="•"/>
              <a:defRPr/>
            </a:pPr>
            <a:r>
              <a:rPr lang="en-US" altLang="zh-CN" b="1" dirty="0">
                <a:latin typeface="+mj-lt"/>
              </a:rPr>
              <a:t>Beijing electron position collider (BEPC) </a:t>
            </a:r>
          </a:p>
          <a:p>
            <a:pPr marL="342900" indent="-342900">
              <a:lnSpc>
                <a:spcPts val="3380"/>
              </a:lnSpc>
              <a:buFont typeface="Arial"/>
              <a:buChar char="•"/>
              <a:defRPr/>
            </a:pPr>
            <a:r>
              <a:rPr lang="en-US" altLang="zh-CN" b="1" dirty="0" err="1">
                <a:latin typeface="+mj-lt"/>
              </a:rPr>
              <a:t>Daya</a:t>
            </a:r>
            <a:r>
              <a:rPr lang="en-US" altLang="zh-CN" b="1" dirty="0">
                <a:latin typeface="+mj-lt"/>
              </a:rPr>
              <a:t> Bay neutrino experiment (</a:t>
            </a:r>
            <a:r>
              <a:rPr lang="en-US" altLang="zh-CN" b="1" dirty="0" err="1">
                <a:latin typeface="+mj-lt"/>
              </a:rPr>
              <a:t>Jiangmen</a:t>
            </a:r>
            <a:r>
              <a:rPr lang="en-US" altLang="zh-CN" b="1" dirty="0">
                <a:latin typeface="+mj-lt"/>
              </a:rPr>
              <a:t>)etc.</a:t>
            </a:r>
          </a:p>
          <a:p>
            <a:pPr marL="342900" indent="-342900">
              <a:lnSpc>
                <a:spcPts val="3380"/>
              </a:lnSpc>
              <a:buFont typeface="Arial"/>
              <a:buChar char="•"/>
              <a:defRPr/>
            </a:pPr>
            <a:r>
              <a:rPr lang="en-US" altLang="zh-CN" b="1" dirty="0">
                <a:solidFill>
                  <a:srgbClr val="FF0000"/>
                </a:solidFill>
                <a:latin typeface="+mj-lt"/>
              </a:rPr>
              <a:t>B-factories (two machines)</a:t>
            </a:r>
          </a:p>
          <a:p>
            <a:pPr marL="342900" indent="-342900">
              <a:lnSpc>
                <a:spcPts val="3380"/>
              </a:lnSpc>
              <a:buFont typeface="Arial"/>
              <a:buChar char="•"/>
              <a:defRPr/>
            </a:pPr>
            <a:r>
              <a:rPr lang="en-US" altLang="zh-CN" b="1" dirty="0" err="1">
                <a:solidFill>
                  <a:srgbClr val="FF0000"/>
                </a:solidFill>
                <a:latin typeface="+mj-lt"/>
              </a:rPr>
              <a:t>LHCb</a:t>
            </a:r>
            <a:endParaRPr lang="en-US" altLang="zh-CN" b="1" dirty="0">
              <a:solidFill>
                <a:srgbClr val="FF0000"/>
              </a:solidFill>
              <a:latin typeface="+mj-lt"/>
            </a:endParaRPr>
          </a:p>
          <a:p>
            <a:pPr marL="342900" indent="-342900">
              <a:lnSpc>
                <a:spcPts val="3380"/>
              </a:lnSpc>
              <a:buFont typeface="Arial"/>
              <a:buChar char="•"/>
              <a:defRPr/>
            </a:pPr>
            <a:r>
              <a:rPr lang="en-US" altLang="zh-CN" b="1" dirty="0">
                <a:latin typeface="+mj-lt"/>
              </a:rPr>
              <a:t>There is even a super B-factory</a:t>
            </a:r>
            <a:r>
              <a:rPr lang="zh-CN" altLang="en-US" b="1" dirty="0">
                <a:latin typeface="+mj-lt"/>
              </a:rPr>
              <a:t>（</a:t>
            </a:r>
            <a:r>
              <a:rPr lang="en-US" altLang="zh-CN" b="1" dirty="0">
                <a:latin typeface="+mj-lt"/>
              </a:rPr>
              <a:t>Belle II</a:t>
            </a:r>
            <a:r>
              <a:rPr lang="zh-CN" altLang="en-US" b="1" dirty="0">
                <a:latin typeface="+mj-lt"/>
              </a:rPr>
              <a:t>）</a:t>
            </a:r>
            <a:endParaRPr lang="en-US" altLang="zh-CN" b="1" dirty="0">
              <a:latin typeface="+mj-lt"/>
            </a:endParaRPr>
          </a:p>
        </p:txBody>
      </p:sp>
      <p:pic>
        <p:nvPicPr>
          <p:cNvPr id="26629" name="图片 4" descr="未命名.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52320" y="3789040"/>
            <a:ext cx="1280278" cy="24866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144981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p:tgtEl>
                                          <p:spTgt spid="2">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2">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p:tgtEl>
                                          <p:spTgt spid="2">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2">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p:tgtEl>
                                          <p:spTgt spid="2">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2">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p:tgtEl>
                                          <p:spTgt spid="2">
                                            <p:txEl>
                                              <p:pRg st="3" end="3"/>
                                            </p:txEl>
                                          </p:spTgt>
                                        </p:tgtEl>
                                        <p:attrNameLst>
                                          <p:attrName>ppt_y</p:attrName>
                                        </p:attrNameLst>
                                      </p:cBhvr>
                                      <p:tavLst>
                                        <p:tav tm="0">
                                          <p:val>
                                            <p:strVal val="#ppt_y+#ppt_h*1.125000"/>
                                          </p:val>
                                        </p:tav>
                                        <p:tav tm="100000">
                                          <p:val>
                                            <p:strVal val="#ppt_y"/>
                                          </p:val>
                                        </p:tav>
                                      </p:tavLst>
                                    </p:anim>
                                    <p:animEffect transition="in" filter="wipe(up)">
                                      <p:cBhvr>
                                        <p:cTn id="26" dur="500"/>
                                        <p:tgtEl>
                                          <p:spTgt spid="2">
                                            <p:txEl>
                                              <p:pRg st="3" end="3"/>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p:tgtEl>
                                          <p:spTgt spid="2">
                                            <p:txEl>
                                              <p:pRg st="4" end="4"/>
                                            </p:txEl>
                                          </p:spTgt>
                                        </p:tgtEl>
                                        <p:attrNameLst>
                                          <p:attrName>ppt_y</p:attrName>
                                        </p:attrNameLst>
                                      </p:cBhvr>
                                      <p:tavLst>
                                        <p:tav tm="0">
                                          <p:val>
                                            <p:strVal val="#ppt_y+#ppt_h*1.125000"/>
                                          </p:val>
                                        </p:tav>
                                        <p:tav tm="100000">
                                          <p:val>
                                            <p:strVal val="#ppt_y"/>
                                          </p:val>
                                        </p:tav>
                                      </p:tavLst>
                                    </p:anim>
                                    <p:animEffect transition="in" filter="wipe(up)">
                                      <p:cBhvr>
                                        <p:cTn id="32" dur="500"/>
                                        <p:tgtEl>
                                          <p:spTgt spid="2">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p:tgtEl>
                                          <p:spTgt spid="2">
                                            <p:txEl>
                                              <p:pRg st="5" end="5"/>
                                            </p:txEl>
                                          </p:spTgt>
                                        </p:tgtEl>
                                        <p:attrNameLst>
                                          <p:attrName>ppt_y</p:attrName>
                                        </p:attrNameLst>
                                      </p:cBhvr>
                                      <p:tavLst>
                                        <p:tav tm="0">
                                          <p:val>
                                            <p:strVal val="#ppt_y+#ppt_h*1.125000"/>
                                          </p:val>
                                        </p:tav>
                                        <p:tav tm="100000">
                                          <p:val>
                                            <p:strVal val="#ppt_y"/>
                                          </p:val>
                                        </p:tav>
                                      </p:tavLst>
                                    </p:anim>
                                    <p:animEffect transition="in" filter="wipe(up)">
                                      <p:cBhvr>
                                        <p:cTn id="38" dur="500"/>
                                        <p:tgtEl>
                                          <p:spTgt spid="2">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2" presetClass="entr" presetSubtype="4" fill="hold" grpId="0"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p:tgtEl>
                                          <p:spTgt spid="2">
                                            <p:txEl>
                                              <p:pRg st="6" end="6"/>
                                            </p:txEl>
                                          </p:spTgt>
                                        </p:tgtEl>
                                        <p:attrNameLst>
                                          <p:attrName>ppt_y</p:attrName>
                                        </p:attrNameLst>
                                      </p:cBhvr>
                                      <p:tavLst>
                                        <p:tav tm="0">
                                          <p:val>
                                            <p:strVal val="#ppt_y+#ppt_h*1.125000"/>
                                          </p:val>
                                        </p:tav>
                                        <p:tav tm="100000">
                                          <p:val>
                                            <p:strVal val="#ppt_y"/>
                                          </p:val>
                                        </p:tav>
                                      </p:tavLst>
                                    </p:anim>
                                    <p:animEffect transition="in" filter="wipe(up)">
                                      <p:cBhvr>
                                        <p:cTn id="44" dur="500"/>
                                        <p:tgtEl>
                                          <p:spTgt spid="2">
                                            <p:txEl>
                                              <p:pRg st="6" end="6"/>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12" presetClass="entr" presetSubtype="4" fill="hold" grpId="0"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p:tgtEl>
                                          <p:spTgt spid="2">
                                            <p:txEl>
                                              <p:pRg st="7" end="7"/>
                                            </p:txEl>
                                          </p:spTgt>
                                        </p:tgtEl>
                                        <p:attrNameLst>
                                          <p:attrName>ppt_y</p:attrName>
                                        </p:attrNameLst>
                                      </p:cBhvr>
                                      <p:tavLst>
                                        <p:tav tm="0">
                                          <p:val>
                                            <p:strVal val="#ppt_y+#ppt_h*1.125000"/>
                                          </p:val>
                                        </p:tav>
                                        <p:tav tm="100000">
                                          <p:val>
                                            <p:strVal val="#ppt_y"/>
                                          </p:val>
                                        </p:tav>
                                      </p:tavLst>
                                    </p:anim>
                                    <p:animEffect transition="in" filter="wipe(up)">
                                      <p:cBhvr>
                                        <p:cTn id="50"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编号占位符 2"/>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fld id="{BDECF3B3-43C7-DC48-A7CA-306E8BD8C7D9}" type="slidenum">
              <a:rPr kumimoji="0" lang="zh-CN" altLang="en-US" sz="1400"/>
              <a:pPr/>
              <a:t>31</a:t>
            </a:fld>
            <a:endParaRPr kumimoji="0" lang="zh-CN" altLang="en-US" sz="1400"/>
          </a:p>
        </p:txBody>
      </p:sp>
      <p:pic>
        <p:nvPicPr>
          <p:cNvPr id="29699" name="图片 3" descr="未命名.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476672"/>
            <a:ext cx="3937000" cy="2282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图片 4" descr="未命名.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1188" y="2420938"/>
            <a:ext cx="2689225" cy="661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文本框 5"/>
          <p:cNvSpPr txBox="1">
            <a:spLocks noChangeArrowheads="1"/>
          </p:cNvSpPr>
          <p:nvPr/>
        </p:nvSpPr>
        <p:spPr bwMode="auto">
          <a:xfrm>
            <a:off x="179388" y="836613"/>
            <a:ext cx="4537075" cy="1461939"/>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pPr>
              <a:spcBef>
                <a:spcPts val="600"/>
              </a:spcBef>
            </a:pPr>
            <a:r>
              <a:rPr lang="en-US" altLang="zh-CN" sz="2800" dirty="0"/>
              <a:t>Long time ago, we had </a:t>
            </a:r>
            <a:r>
              <a:rPr lang="en-US" altLang="zh-CN" sz="2800" dirty="0">
                <a:solidFill>
                  <a:srgbClr val="FF0000"/>
                </a:solidFill>
              </a:rPr>
              <a:t>only 3 flavors</a:t>
            </a:r>
            <a:r>
              <a:rPr lang="en-US" altLang="zh-CN" sz="2800" dirty="0"/>
              <a:t> of quarks: </a:t>
            </a:r>
            <a:r>
              <a:rPr lang="en-US" altLang="zh-CN" sz="2800" dirty="0" err="1">
                <a:solidFill>
                  <a:srgbClr val="0000FF"/>
                </a:solidFill>
              </a:rPr>
              <a:t>u,d,s</a:t>
            </a:r>
            <a:r>
              <a:rPr lang="en-US" altLang="zh-CN" sz="2800" dirty="0">
                <a:solidFill>
                  <a:srgbClr val="0000FF"/>
                </a:solidFill>
              </a:rPr>
              <a:t>. </a:t>
            </a:r>
          </a:p>
          <a:p>
            <a:pPr>
              <a:spcBef>
                <a:spcPts val="600"/>
              </a:spcBef>
            </a:pPr>
            <a:r>
              <a:rPr lang="en-US" altLang="zh-CN" sz="2800" dirty="0"/>
              <a:t>Experimentally we found that</a:t>
            </a:r>
            <a:endParaRPr lang="zh-CN" altLang="en-US" sz="2800" dirty="0"/>
          </a:p>
        </p:txBody>
      </p:sp>
      <p:pic>
        <p:nvPicPr>
          <p:cNvPr id="9" name="图片 8" descr="未命名.png"/>
          <p:cNvPicPr>
            <a:picLocks noChangeAspect="1"/>
          </p:cNvPicPr>
          <p:nvPr/>
        </p:nvPicPr>
        <p:blipFill>
          <a:blip r:embed="rId5">
            <a:extLst>
              <a:ext uri="{28A0092B-C50C-407E-A947-70E740481C1C}">
                <a14:useLocalDpi xmlns:a14="http://schemas.microsoft.com/office/drawing/2010/main" val="0"/>
              </a:ext>
            </a:extLst>
          </a:blip>
          <a:srcRect l="50900" t="22252" r="28192" b="43155"/>
          <a:stretch>
            <a:fillRect/>
          </a:stretch>
        </p:blipFill>
        <p:spPr bwMode="auto">
          <a:xfrm>
            <a:off x="7020272" y="980728"/>
            <a:ext cx="828675" cy="782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图片 9" descr="未命名.png"/>
          <p:cNvPicPr>
            <a:picLocks noChangeAspect="1"/>
          </p:cNvPicPr>
          <p:nvPr/>
        </p:nvPicPr>
        <p:blipFill rotWithShape="1">
          <a:blip r:embed="rId6">
            <a:extLst>
              <a:ext uri="{28A0092B-C50C-407E-A947-70E740481C1C}">
                <a14:useLocalDpi xmlns:a14="http://schemas.microsoft.com/office/drawing/2010/main" val="0"/>
              </a:ext>
            </a:extLst>
          </a:blip>
          <a:srcRect l="2725" t="968" r="27722" b="70736"/>
          <a:stretch/>
        </p:blipFill>
        <p:spPr bwMode="auto">
          <a:xfrm>
            <a:off x="827584" y="3068960"/>
            <a:ext cx="5508000" cy="100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图片 10" descr="未命名.png"/>
          <p:cNvPicPr>
            <a:picLocks noChangeAspect="1"/>
          </p:cNvPicPr>
          <p:nvPr/>
        </p:nvPicPr>
        <p:blipFill rotWithShape="1">
          <a:blip r:embed="rId6">
            <a:extLst>
              <a:ext uri="{28A0092B-C50C-407E-A947-70E740481C1C}">
                <a14:useLocalDpi xmlns:a14="http://schemas.microsoft.com/office/drawing/2010/main" val="0"/>
              </a:ext>
            </a:extLst>
          </a:blip>
          <a:srcRect l="3" t="28240" r="50910" b="18206"/>
          <a:stretch/>
        </p:blipFill>
        <p:spPr bwMode="auto">
          <a:xfrm>
            <a:off x="611560" y="4147200"/>
            <a:ext cx="3888000" cy="190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文本框 1"/>
          <p:cNvSpPr txBox="1"/>
          <p:nvPr/>
        </p:nvSpPr>
        <p:spPr>
          <a:xfrm>
            <a:off x="1475656" y="188640"/>
            <a:ext cx="4464496" cy="523220"/>
          </a:xfrm>
          <a:prstGeom prst="rect">
            <a:avLst/>
          </a:prstGeom>
          <a:noFill/>
        </p:spPr>
        <p:txBody>
          <a:bodyPr wrap="square" rtlCol="0">
            <a:spAutoFit/>
          </a:bodyPr>
          <a:lstStyle/>
          <a:p>
            <a:r>
              <a:rPr kumimoji="1" lang="en-US" altLang="zh-CN" sz="2800" b="1" dirty="0">
                <a:solidFill>
                  <a:srgbClr val="0000FF"/>
                </a:solidFill>
              </a:rPr>
              <a:t>Example in the history</a:t>
            </a:r>
            <a:endParaRPr kumimoji="1" lang="zh-CN" altLang="en-US" sz="2800" b="1" dirty="0">
              <a:solidFill>
                <a:srgbClr val="0000FF"/>
              </a:solidFill>
            </a:endParaRPr>
          </a:p>
        </p:txBody>
      </p:sp>
      <p:sp>
        <p:nvSpPr>
          <p:cNvPr id="3" name="日期占位符 2"/>
          <p:cNvSpPr>
            <a:spLocks noGrp="1"/>
          </p:cNvSpPr>
          <p:nvPr>
            <p:ph type="dt" sz="half" idx="10"/>
          </p:nvPr>
        </p:nvSpPr>
        <p:spPr/>
        <p:txBody>
          <a:bodyPr/>
          <a:lstStyle/>
          <a:p>
            <a:pPr>
              <a:defRPr/>
            </a:pPr>
            <a:r>
              <a:rPr lang="en-US" altLang="zh-CN"/>
              <a:t>54</a:t>
            </a:r>
            <a:endParaRPr lang="zh-CN" altLang="en-US"/>
          </a:p>
        </p:txBody>
      </p:sp>
      <p:pic>
        <p:nvPicPr>
          <p:cNvPr id="12" name="图片 11" descr="未命名.png"/>
          <p:cNvPicPr>
            <a:picLocks noChangeAspect="1"/>
          </p:cNvPicPr>
          <p:nvPr/>
        </p:nvPicPr>
        <p:blipFill rotWithShape="1">
          <a:blip r:embed="rId6">
            <a:extLst>
              <a:ext uri="{28A0092B-C50C-407E-A947-70E740481C1C}">
                <a14:useLocalDpi xmlns:a14="http://schemas.microsoft.com/office/drawing/2010/main" val="0"/>
              </a:ext>
            </a:extLst>
          </a:blip>
          <a:srcRect l="85805" t="6037" r="1012" b="72741"/>
          <a:stretch/>
        </p:blipFill>
        <p:spPr bwMode="auto">
          <a:xfrm>
            <a:off x="6732240" y="3140968"/>
            <a:ext cx="1152128" cy="834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文本框 3"/>
          <p:cNvSpPr txBox="1"/>
          <p:nvPr/>
        </p:nvSpPr>
        <p:spPr>
          <a:xfrm>
            <a:off x="1763688" y="6021288"/>
            <a:ext cx="1656184" cy="461665"/>
          </a:xfrm>
          <a:prstGeom prst="rect">
            <a:avLst/>
          </a:prstGeom>
          <a:noFill/>
          <a:ln>
            <a:solidFill>
              <a:srgbClr val="4F81BD"/>
            </a:solidFill>
          </a:ln>
        </p:spPr>
        <p:txBody>
          <a:bodyPr wrap="square" rtlCol="0">
            <a:spAutoFit/>
          </a:bodyPr>
          <a:lstStyle/>
          <a:p>
            <a:r>
              <a:rPr kumimoji="1" lang="en-US" altLang="zh-CN" b="1" dirty="0">
                <a:solidFill>
                  <a:srgbClr val="FF0000"/>
                </a:solidFill>
              </a:rPr>
              <a:t>Divergent</a:t>
            </a:r>
            <a:endParaRPr kumimoji="1" lang="zh-CN" altLang="en-US" b="1" dirty="0">
              <a:solidFill>
                <a:srgbClr val="FF0000"/>
              </a:solidFill>
            </a:endParaRPr>
          </a:p>
        </p:txBody>
      </p:sp>
      <p:sp>
        <p:nvSpPr>
          <p:cNvPr id="14" name="文本框 13"/>
          <p:cNvSpPr txBox="1"/>
          <p:nvPr/>
        </p:nvSpPr>
        <p:spPr>
          <a:xfrm>
            <a:off x="8100392" y="3284984"/>
            <a:ext cx="948361" cy="461665"/>
          </a:xfrm>
          <a:prstGeom prst="rect">
            <a:avLst/>
          </a:prstGeom>
          <a:noFill/>
          <a:ln>
            <a:solidFill>
              <a:srgbClr val="4F81BD"/>
            </a:solidFill>
          </a:ln>
        </p:spPr>
        <p:txBody>
          <a:bodyPr wrap="square" rtlCol="0">
            <a:spAutoFit/>
          </a:bodyPr>
          <a:lstStyle/>
          <a:p>
            <a:r>
              <a:rPr kumimoji="1" lang="en-US" altLang="zh-CN" b="1" dirty="0">
                <a:solidFill>
                  <a:srgbClr val="FF0000"/>
                </a:solidFill>
              </a:rPr>
              <a:t>GIM</a:t>
            </a:r>
            <a:endParaRPr kumimoji="1" lang="zh-CN" altLang="en-US" b="1" dirty="0">
              <a:solidFill>
                <a:srgbClr val="FF0000"/>
              </a:solidFill>
            </a:endParaRPr>
          </a:p>
        </p:txBody>
      </p:sp>
      <p:sp>
        <p:nvSpPr>
          <p:cNvPr id="16" name="文本框 15"/>
          <p:cNvSpPr txBox="1"/>
          <p:nvPr/>
        </p:nvSpPr>
        <p:spPr>
          <a:xfrm>
            <a:off x="4932040" y="4725144"/>
            <a:ext cx="2592288" cy="1169551"/>
          </a:xfrm>
          <a:prstGeom prst="rect">
            <a:avLst/>
          </a:prstGeom>
          <a:noFill/>
          <a:ln>
            <a:solidFill>
              <a:srgbClr val="4F81BD"/>
            </a:solidFill>
          </a:ln>
        </p:spPr>
        <p:txBody>
          <a:bodyPr wrap="square" rtlCol="0">
            <a:spAutoFit/>
          </a:bodyPr>
          <a:lstStyle/>
          <a:p>
            <a:pPr>
              <a:lnSpc>
                <a:spcPct val="150000"/>
              </a:lnSpc>
            </a:pPr>
            <a:r>
              <a:rPr kumimoji="1" lang="en-US" altLang="zh-CN" b="1" dirty="0">
                <a:solidFill>
                  <a:srgbClr val="FF0000"/>
                </a:solidFill>
              </a:rPr>
              <a:t>  </a:t>
            </a:r>
            <a:r>
              <a:rPr kumimoji="1" lang="en-US" altLang="zh-CN" b="1" dirty="0" err="1">
                <a:solidFill>
                  <a:srgbClr val="FF0000"/>
                </a:solidFill>
              </a:rPr>
              <a:t>V</a:t>
            </a:r>
            <a:r>
              <a:rPr kumimoji="1" lang="en-US" altLang="zh-CN" b="1" baseline="-25000" dirty="0" err="1">
                <a:solidFill>
                  <a:srgbClr val="FF0000"/>
                </a:solidFill>
              </a:rPr>
              <a:t>us</a:t>
            </a:r>
            <a:r>
              <a:rPr kumimoji="1" lang="en-US" altLang="zh-CN" b="1" dirty="0">
                <a:solidFill>
                  <a:srgbClr val="FF0000"/>
                </a:solidFill>
              </a:rPr>
              <a:t> </a:t>
            </a:r>
            <a:r>
              <a:rPr kumimoji="1" lang="en-US" altLang="zh-CN" b="1" dirty="0" err="1">
                <a:solidFill>
                  <a:srgbClr val="FF0000"/>
                </a:solidFill>
              </a:rPr>
              <a:t>V</a:t>
            </a:r>
            <a:r>
              <a:rPr kumimoji="1" lang="en-US" altLang="zh-CN" b="1" baseline="-25000" dirty="0" err="1">
                <a:solidFill>
                  <a:srgbClr val="FF0000"/>
                </a:solidFill>
              </a:rPr>
              <a:t>ud</a:t>
            </a:r>
            <a:r>
              <a:rPr kumimoji="1" lang="en-US" altLang="zh-CN" b="1" baseline="-25000" dirty="0">
                <a:solidFill>
                  <a:srgbClr val="FF0000"/>
                </a:solidFill>
              </a:rPr>
              <a:t>  </a:t>
            </a:r>
            <a:r>
              <a:rPr kumimoji="1" lang="en-US" altLang="zh-CN" b="1" dirty="0">
                <a:solidFill>
                  <a:srgbClr val="FF0000"/>
                </a:solidFill>
              </a:rPr>
              <a:t>~ </a:t>
            </a:r>
            <a:r>
              <a:rPr lang="en-US" altLang="zh-CN" b="1" dirty="0" err="1">
                <a:solidFill>
                  <a:srgbClr val="0000FF"/>
                </a:solidFill>
              </a:rPr>
              <a:t>sinθ</a:t>
            </a:r>
            <a:r>
              <a:rPr lang="en-US" altLang="zh-CN" b="1" baseline="-25000" dirty="0" err="1">
                <a:solidFill>
                  <a:srgbClr val="0000FF"/>
                </a:solidFill>
              </a:rPr>
              <a:t>c</a:t>
            </a:r>
            <a:endParaRPr lang="en-US" altLang="zh-CN" b="1" baseline="-25000" dirty="0">
              <a:solidFill>
                <a:srgbClr val="0000FF"/>
              </a:solidFill>
            </a:endParaRPr>
          </a:p>
          <a:p>
            <a:pPr>
              <a:lnSpc>
                <a:spcPct val="150000"/>
              </a:lnSpc>
            </a:pPr>
            <a:r>
              <a:rPr lang="en-US" altLang="zh-CN" b="1" dirty="0" err="1">
                <a:solidFill>
                  <a:srgbClr val="0000FF"/>
                </a:solidFill>
              </a:rPr>
              <a:t>θ</a:t>
            </a:r>
            <a:r>
              <a:rPr lang="en-US" altLang="zh-CN" b="1" baseline="-25000" dirty="0" err="1">
                <a:solidFill>
                  <a:srgbClr val="0000FF"/>
                </a:solidFill>
              </a:rPr>
              <a:t>c</a:t>
            </a:r>
            <a:r>
              <a:rPr lang="en-US" altLang="zh-CN" b="1" baseline="-25000" dirty="0">
                <a:solidFill>
                  <a:srgbClr val="FF0000"/>
                </a:solidFill>
              </a:rPr>
              <a:t>  </a:t>
            </a:r>
            <a:r>
              <a:rPr lang="en-US" altLang="zh-CN" b="1" dirty="0" err="1">
                <a:solidFill>
                  <a:srgbClr val="FF0000"/>
                </a:solidFill>
              </a:rPr>
              <a:t>Cabibbo</a:t>
            </a:r>
            <a:r>
              <a:rPr lang="en-US" altLang="zh-CN" b="1" dirty="0">
                <a:solidFill>
                  <a:srgbClr val="FF0000"/>
                </a:solidFill>
              </a:rPr>
              <a:t> angle</a:t>
            </a:r>
            <a:endParaRPr lang="zh-CN" altLang="en-US" b="1" baseline="-25000" dirty="0">
              <a:solidFill>
                <a:srgbClr val="FF0000"/>
              </a:solidFill>
            </a:endParaRPr>
          </a:p>
        </p:txBody>
      </p:sp>
    </p:spTree>
    <p:extLst>
      <p:ext uri="{BB962C8B-B14F-4D97-AF65-F5344CB8AC3E}">
        <p14:creationId xmlns:p14="http://schemas.microsoft.com/office/powerpoint/2010/main" val="417245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4"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p:tgtEl>
                                          <p:spTgt spid="9"/>
                                        </p:tgtEl>
                                        <p:attrNameLst>
                                          <p:attrName>ppt_y</p:attrName>
                                        </p:attrNameLst>
                                      </p:cBhvr>
                                      <p:tavLst>
                                        <p:tav tm="0">
                                          <p:val>
                                            <p:strVal val="#ppt_y+#ppt_h*1.125000"/>
                                          </p:val>
                                        </p:tav>
                                        <p:tav tm="100000">
                                          <p:val>
                                            <p:strVal val="#ppt_y"/>
                                          </p:val>
                                        </p:tav>
                                      </p:tavLst>
                                    </p:anim>
                                    <p:animEffect transition="in" filter="wipe(up)">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4" grpId="0" animBg="1"/>
      <p:bldP spid="1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750" y="976313"/>
            <a:ext cx="8818563" cy="2438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4578" name="Rectangle 3"/>
          <p:cNvSpPr>
            <a:spLocks noChangeArrowheads="1"/>
          </p:cNvSpPr>
          <p:nvPr/>
        </p:nvSpPr>
        <p:spPr bwMode="auto">
          <a:xfrm>
            <a:off x="6908800" y="2527300"/>
            <a:ext cx="1168400" cy="190500"/>
          </a:xfrm>
          <a:prstGeom prst="rect">
            <a:avLst/>
          </a:prstGeom>
          <a:noFill/>
          <a:ln w="28575">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CN" altLang="en-US"/>
          </a:p>
        </p:txBody>
      </p:sp>
      <p:sp>
        <p:nvSpPr>
          <p:cNvPr id="24579" name="Rectangle 4"/>
          <p:cNvSpPr>
            <a:spLocks noChangeArrowheads="1"/>
          </p:cNvSpPr>
          <p:nvPr/>
        </p:nvSpPr>
        <p:spPr bwMode="auto">
          <a:xfrm>
            <a:off x="3302000" y="1752600"/>
            <a:ext cx="152400" cy="190500"/>
          </a:xfrm>
          <a:prstGeom prst="rect">
            <a:avLst/>
          </a:prstGeom>
          <a:noFill/>
          <a:ln w="19050">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CN" altLang="en-US"/>
          </a:p>
        </p:txBody>
      </p:sp>
      <p:sp>
        <p:nvSpPr>
          <p:cNvPr id="24580" name="Rectangle 5"/>
          <p:cNvSpPr>
            <a:spLocks noChangeArrowheads="1"/>
          </p:cNvSpPr>
          <p:nvPr/>
        </p:nvSpPr>
        <p:spPr bwMode="auto">
          <a:xfrm>
            <a:off x="4203700" y="1752600"/>
            <a:ext cx="152400" cy="190500"/>
          </a:xfrm>
          <a:prstGeom prst="rect">
            <a:avLst/>
          </a:prstGeom>
          <a:noFill/>
          <a:ln w="19050">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CN" altLang="en-US"/>
          </a:p>
        </p:txBody>
      </p:sp>
      <p:sp>
        <p:nvSpPr>
          <p:cNvPr id="24581" name="Rectangle 6"/>
          <p:cNvSpPr>
            <a:spLocks noChangeArrowheads="1"/>
          </p:cNvSpPr>
          <p:nvPr/>
        </p:nvSpPr>
        <p:spPr bwMode="auto">
          <a:xfrm>
            <a:off x="5638800" y="1752600"/>
            <a:ext cx="152400" cy="190500"/>
          </a:xfrm>
          <a:prstGeom prst="rect">
            <a:avLst/>
          </a:prstGeom>
          <a:noFill/>
          <a:ln w="19050">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CN" altLang="en-US"/>
          </a:p>
        </p:txBody>
      </p:sp>
      <p:sp>
        <p:nvSpPr>
          <p:cNvPr id="24582" name="Rectangle 49"/>
          <p:cNvSpPr>
            <a:spLocks noChangeArrowheads="1"/>
          </p:cNvSpPr>
          <p:nvPr/>
        </p:nvSpPr>
        <p:spPr bwMode="auto">
          <a:xfrm>
            <a:off x="3638550" y="173038"/>
            <a:ext cx="1831975" cy="579437"/>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en-US" altLang="zh-TW" sz="1600">
                <a:solidFill>
                  <a:srgbClr val="3333CC"/>
                </a:solidFill>
                <a:cs typeface="Arial" charset="0"/>
              </a:rPr>
              <a:t> </a:t>
            </a:r>
            <a:r>
              <a:rPr lang="en-US" altLang="zh-TW" sz="3200">
                <a:solidFill>
                  <a:srgbClr val="3333CC"/>
                </a:solidFill>
                <a:cs typeface="Arial" charset="0"/>
              </a:rPr>
              <a:t>GIM 2x2</a:t>
            </a:r>
            <a:r>
              <a:rPr lang="en-US" altLang="zh-TW" sz="1600">
                <a:solidFill>
                  <a:srgbClr val="3333CC"/>
                </a:solidFill>
                <a:cs typeface="Arial" charset="0"/>
              </a:rPr>
              <a:t> </a:t>
            </a:r>
          </a:p>
        </p:txBody>
      </p:sp>
      <p:pic>
        <p:nvPicPr>
          <p:cNvPr id="24583" name="Picture 5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4438" y="3500438"/>
            <a:ext cx="5316537" cy="1665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 name="Group 56"/>
          <p:cNvGrpSpPr>
            <a:grpSpLocks/>
          </p:cNvGrpSpPr>
          <p:nvPr/>
        </p:nvGrpSpPr>
        <p:grpSpPr bwMode="auto">
          <a:xfrm>
            <a:off x="107950" y="5386388"/>
            <a:ext cx="4786313" cy="1152525"/>
            <a:chOff x="0" y="3641"/>
            <a:chExt cx="2091" cy="471"/>
          </a:xfrm>
        </p:grpSpPr>
        <p:pic>
          <p:nvPicPr>
            <p:cNvPr id="24587" name="Picture 5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641"/>
              <a:ext cx="2091" cy="4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4588" name="Oval 54"/>
            <p:cNvSpPr>
              <a:spLocks noChangeArrowheads="1"/>
            </p:cNvSpPr>
            <p:nvPr/>
          </p:nvSpPr>
          <p:spPr bwMode="auto">
            <a:xfrm>
              <a:off x="0" y="3712"/>
              <a:ext cx="1904" cy="128"/>
            </a:xfrm>
            <a:prstGeom prst="ellipse">
              <a:avLst/>
            </a:prstGeom>
            <a:noFill/>
            <a:ln w="9525">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CN" altLang="en-US"/>
            </a:p>
          </p:txBody>
        </p:sp>
      </p:grpSp>
      <p:sp>
        <p:nvSpPr>
          <p:cNvPr id="24585" name="幻灯片编号占位符 3"/>
          <p:cNvSpPr>
            <a:spLocks noGrp="1"/>
          </p:cNvSpPr>
          <p:nvPr>
            <p:ph type="sldNum" sz="quarter" idx="12"/>
          </p:nvPr>
        </p:nvSpPr>
        <p:spPr>
          <a:xfrm>
            <a:off x="3352800" y="6324600"/>
            <a:ext cx="2895600" cy="4572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pPr algn="ctr"/>
            <a:fld id="{137136C0-69A8-EE47-BB20-1AC2A80D454D}" type="slidenum">
              <a:rPr kumimoji="0" lang="zh-CN" altLang="en-US" sz="1400">
                <a:latin typeface="Tahoma" charset="0"/>
              </a:rPr>
              <a:pPr algn="ctr"/>
              <a:t>32</a:t>
            </a:fld>
            <a:endParaRPr kumimoji="0" lang="zh-CN" altLang="en-US" sz="1400">
              <a:latin typeface="Tahoma" charset="0"/>
            </a:endParaRPr>
          </a:p>
        </p:txBody>
      </p:sp>
      <p:sp>
        <p:nvSpPr>
          <p:cNvPr id="3" name="日期占位符 2"/>
          <p:cNvSpPr>
            <a:spLocks noGrp="1"/>
          </p:cNvSpPr>
          <p:nvPr>
            <p:ph type="dt" sz="quarter" idx="10"/>
          </p:nvPr>
        </p:nvSpPr>
        <p:spPr/>
        <p:txBody>
          <a:bodyPr/>
          <a:lstStyle/>
          <a:p>
            <a:pPr>
              <a:defRPr/>
            </a:pPr>
            <a:r>
              <a:rPr lang="en-US" altLang="zh-CN"/>
              <a:t>54</a:t>
            </a:r>
            <a:endParaRPr lang="zh-CN" altLang="en-US"/>
          </a:p>
        </p:txBody>
      </p:sp>
      <p:graphicFrame>
        <p:nvGraphicFramePr>
          <p:cNvPr id="14" name="Object 5"/>
          <p:cNvGraphicFramePr>
            <a:graphicFrameLocks noChangeAspect="1"/>
          </p:cNvGraphicFramePr>
          <p:nvPr>
            <p:extLst>
              <p:ext uri="{D42A27DB-BD31-4B8C-83A1-F6EECF244321}">
                <p14:modId xmlns:p14="http://schemas.microsoft.com/office/powerpoint/2010/main" val="1008174914"/>
              </p:ext>
            </p:extLst>
          </p:nvPr>
        </p:nvGraphicFramePr>
        <p:xfrm>
          <a:off x="4932040" y="5373216"/>
          <a:ext cx="4032448" cy="968173"/>
        </p:xfrm>
        <a:graphic>
          <a:graphicData uri="http://schemas.openxmlformats.org/presentationml/2006/ole">
            <mc:AlternateContent xmlns:mc="http://schemas.openxmlformats.org/markup-compatibility/2006">
              <mc:Choice xmlns:v="urn:schemas-microsoft-com:vml" Requires="v">
                <p:oleObj r:id="rId5" imgW="1816100" imgH="431800" progId="Equation.3">
                  <p:embed/>
                </p:oleObj>
              </mc:Choice>
              <mc:Fallback>
                <p:oleObj r:id="rId5" imgW="1816100" imgH="4318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32040" y="5373216"/>
                        <a:ext cx="4032448" cy="968173"/>
                      </a:xfrm>
                      <a:prstGeom prst="rect">
                        <a:avLst/>
                      </a:prstGeom>
                      <a:noFill/>
                      <a:ln>
                        <a:noFill/>
                      </a:ln>
                    </p:spPr>
                  </p:pic>
                </p:oleObj>
              </mc:Fallback>
            </mc:AlternateContent>
          </a:graphicData>
        </a:graphic>
      </p:graphicFrame>
      <p:graphicFrame>
        <p:nvGraphicFramePr>
          <p:cNvPr id="15" name="Object 5"/>
          <p:cNvGraphicFramePr>
            <a:graphicFrameLocks noChangeAspect="1"/>
          </p:cNvGraphicFramePr>
          <p:nvPr>
            <p:extLst>
              <p:ext uri="{D42A27DB-BD31-4B8C-83A1-F6EECF244321}">
                <p14:modId xmlns:p14="http://schemas.microsoft.com/office/powerpoint/2010/main" val="464799696"/>
              </p:ext>
            </p:extLst>
          </p:nvPr>
        </p:nvGraphicFramePr>
        <p:xfrm>
          <a:off x="7164288" y="4293096"/>
          <a:ext cx="1443360" cy="889394"/>
        </p:xfrm>
        <a:graphic>
          <a:graphicData uri="http://schemas.openxmlformats.org/presentationml/2006/ole">
            <mc:AlternateContent xmlns:mc="http://schemas.openxmlformats.org/markup-compatibility/2006">
              <mc:Choice xmlns:v="urn:schemas-microsoft-com:vml" Requires="v">
                <p:oleObj name="公式" r:id="rId7" imgW="812800" imgH="495300" progId="Equation.3">
                  <p:embed/>
                </p:oleObj>
              </mc:Choice>
              <mc:Fallback>
                <p:oleObj name="公式" r:id="rId7" imgW="812800" imgH="495300" progId="Equation.3">
                  <p:embed/>
                  <p:pic>
                    <p:nvPicPr>
                      <p:cNvPr id="0" name=""/>
                      <p:cNvPicPr>
                        <a:picLocks noChangeAspect="1" noChangeArrowheads="1"/>
                      </p:cNvPicPr>
                      <p:nvPr/>
                    </p:nvPicPr>
                    <p:blipFill>
                      <a:blip r:embed="rId8"/>
                      <a:srcRect/>
                      <a:stretch>
                        <a:fillRect/>
                      </a:stretch>
                    </p:blipFill>
                    <p:spPr bwMode="auto">
                      <a:xfrm>
                        <a:off x="7164288" y="4293096"/>
                        <a:ext cx="1443360" cy="889394"/>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7942092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dissolve">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dissolve">
                                      <p:cBhvr>
                                        <p:cTn id="1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编号占位符 2"/>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fld id="{BDECF3B3-43C7-DC48-A7CA-306E8BD8C7D9}" type="slidenum">
              <a:rPr kumimoji="0" lang="zh-CN" altLang="en-US" sz="1400"/>
              <a:pPr/>
              <a:t>33</a:t>
            </a:fld>
            <a:endParaRPr kumimoji="0" lang="zh-CN" altLang="en-US" sz="1400"/>
          </a:p>
        </p:txBody>
      </p:sp>
      <p:pic>
        <p:nvPicPr>
          <p:cNvPr id="29699" name="图片 3" descr="未命名.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476672"/>
            <a:ext cx="3937000" cy="2282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图片 4" descr="未命名.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1188" y="2420938"/>
            <a:ext cx="2689225" cy="661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文本框 5"/>
          <p:cNvSpPr txBox="1">
            <a:spLocks noChangeArrowheads="1"/>
          </p:cNvSpPr>
          <p:nvPr/>
        </p:nvSpPr>
        <p:spPr bwMode="auto">
          <a:xfrm>
            <a:off x="179388" y="836613"/>
            <a:ext cx="4537075" cy="1461939"/>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pPr>
              <a:spcBef>
                <a:spcPts val="600"/>
              </a:spcBef>
            </a:pPr>
            <a:r>
              <a:rPr lang="en-US" altLang="zh-CN" sz="2800" dirty="0"/>
              <a:t>Long time ago, we had </a:t>
            </a:r>
            <a:r>
              <a:rPr lang="en-US" altLang="zh-CN" sz="2800" dirty="0">
                <a:solidFill>
                  <a:srgbClr val="FF0000"/>
                </a:solidFill>
              </a:rPr>
              <a:t>only 3 flavors</a:t>
            </a:r>
            <a:r>
              <a:rPr lang="en-US" altLang="zh-CN" sz="2800" dirty="0"/>
              <a:t> of quarks: </a:t>
            </a:r>
            <a:r>
              <a:rPr lang="en-US" altLang="zh-CN" sz="2800" dirty="0" err="1">
                <a:solidFill>
                  <a:srgbClr val="0000FF"/>
                </a:solidFill>
              </a:rPr>
              <a:t>u,d,s</a:t>
            </a:r>
            <a:r>
              <a:rPr lang="en-US" altLang="zh-CN" sz="2800" dirty="0">
                <a:solidFill>
                  <a:srgbClr val="0000FF"/>
                </a:solidFill>
              </a:rPr>
              <a:t>. </a:t>
            </a:r>
          </a:p>
          <a:p>
            <a:pPr>
              <a:spcBef>
                <a:spcPts val="600"/>
              </a:spcBef>
            </a:pPr>
            <a:r>
              <a:rPr lang="en-US" altLang="zh-CN" sz="2800" dirty="0"/>
              <a:t>Experimentally we found that</a:t>
            </a:r>
            <a:endParaRPr lang="zh-CN" altLang="en-US" sz="2800" dirty="0"/>
          </a:p>
        </p:txBody>
      </p:sp>
      <p:pic>
        <p:nvPicPr>
          <p:cNvPr id="9" name="图片 8" descr="未命名.png"/>
          <p:cNvPicPr>
            <a:picLocks noChangeAspect="1"/>
          </p:cNvPicPr>
          <p:nvPr/>
        </p:nvPicPr>
        <p:blipFill>
          <a:blip r:embed="rId5">
            <a:extLst>
              <a:ext uri="{28A0092B-C50C-407E-A947-70E740481C1C}">
                <a14:useLocalDpi xmlns:a14="http://schemas.microsoft.com/office/drawing/2010/main" val="0"/>
              </a:ext>
            </a:extLst>
          </a:blip>
          <a:srcRect l="50900" t="22252" r="28192" b="43155"/>
          <a:stretch>
            <a:fillRect/>
          </a:stretch>
        </p:blipFill>
        <p:spPr bwMode="auto">
          <a:xfrm>
            <a:off x="7020272" y="980728"/>
            <a:ext cx="828675" cy="782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图片 9" descr="未命名.png"/>
          <p:cNvPicPr>
            <a:picLocks noChangeAspect="1"/>
          </p:cNvPicPr>
          <p:nvPr/>
        </p:nvPicPr>
        <p:blipFill rotWithShape="1">
          <a:blip r:embed="rId6">
            <a:extLst>
              <a:ext uri="{28A0092B-C50C-407E-A947-70E740481C1C}">
                <a14:useLocalDpi xmlns:a14="http://schemas.microsoft.com/office/drawing/2010/main" val="0"/>
              </a:ext>
            </a:extLst>
          </a:blip>
          <a:srcRect l="2725" t="968" r="27722" b="70736"/>
          <a:stretch/>
        </p:blipFill>
        <p:spPr bwMode="auto">
          <a:xfrm>
            <a:off x="827584" y="3068960"/>
            <a:ext cx="5508000" cy="100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图片 10" descr="未命名.png"/>
          <p:cNvPicPr>
            <a:picLocks noChangeAspect="1"/>
          </p:cNvPicPr>
          <p:nvPr/>
        </p:nvPicPr>
        <p:blipFill rotWithShape="1">
          <a:blip r:embed="rId6">
            <a:extLst>
              <a:ext uri="{28A0092B-C50C-407E-A947-70E740481C1C}">
                <a14:useLocalDpi xmlns:a14="http://schemas.microsoft.com/office/drawing/2010/main" val="0"/>
              </a:ext>
            </a:extLst>
          </a:blip>
          <a:srcRect l="3" t="28240" r="50910" b="18206"/>
          <a:stretch/>
        </p:blipFill>
        <p:spPr bwMode="auto">
          <a:xfrm>
            <a:off x="611560" y="4147200"/>
            <a:ext cx="3888000" cy="190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文本框 1"/>
          <p:cNvSpPr txBox="1"/>
          <p:nvPr/>
        </p:nvSpPr>
        <p:spPr>
          <a:xfrm>
            <a:off x="1475656" y="188640"/>
            <a:ext cx="4464496" cy="523220"/>
          </a:xfrm>
          <a:prstGeom prst="rect">
            <a:avLst/>
          </a:prstGeom>
          <a:noFill/>
        </p:spPr>
        <p:txBody>
          <a:bodyPr wrap="square" rtlCol="0">
            <a:spAutoFit/>
          </a:bodyPr>
          <a:lstStyle/>
          <a:p>
            <a:r>
              <a:rPr kumimoji="1" lang="en-US" altLang="zh-CN" sz="2800" b="1" dirty="0">
                <a:solidFill>
                  <a:srgbClr val="0000FF"/>
                </a:solidFill>
              </a:rPr>
              <a:t>Example in the history</a:t>
            </a:r>
            <a:endParaRPr kumimoji="1" lang="zh-CN" altLang="en-US" sz="2800" b="1" dirty="0">
              <a:solidFill>
                <a:srgbClr val="0000FF"/>
              </a:solidFill>
            </a:endParaRPr>
          </a:p>
        </p:txBody>
      </p:sp>
      <p:sp>
        <p:nvSpPr>
          <p:cNvPr id="3" name="日期占位符 2"/>
          <p:cNvSpPr>
            <a:spLocks noGrp="1"/>
          </p:cNvSpPr>
          <p:nvPr>
            <p:ph type="dt" sz="half" idx="10"/>
          </p:nvPr>
        </p:nvSpPr>
        <p:spPr/>
        <p:txBody>
          <a:bodyPr/>
          <a:lstStyle/>
          <a:p>
            <a:pPr>
              <a:defRPr/>
            </a:pPr>
            <a:r>
              <a:rPr lang="en-US" altLang="zh-CN"/>
              <a:t>54</a:t>
            </a:r>
            <a:endParaRPr lang="zh-CN" altLang="en-US"/>
          </a:p>
        </p:txBody>
      </p:sp>
      <p:pic>
        <p:nvPicPr>
          <p:cNvPr id="12" name="图片 11" descr="未命名.png"/>
          <p:cNvPicPr>
            <a:picLocks noChangeAspect="1"/>
          </p:cNvPicPr>
          <p:nvPr/>
        </p:nvPicPr>
        <p:blipFill rotWithShape="1">
          <a:blip r:embed="rId6">
            <a:extLst>
              <a:ext uri="{28A0092B-C50C-407E-A947-70E740481C1C}">
                <a14:useLocalDpi xmlns:a14="http://schemas.microsoft.com/office/drawing/2010/main" val="0"/>
              </a:ext>
            </a:extLst>
          </a:blip>
          <a:srcRect l="85805" t="6037" r="1012" b="72741"/>
          <a:stretch/>
        </p:blipFill>
        <p:spPr bwMode="auto">
          <a:xfrm>
            <a:off x="6732240" y="3140968"/>
            <a:ext cx="1152128" cy="834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图片 12" descr="未命名.png"/>
          <p:cNvPicPr>
            <a:picLocks noChangeAspect="1"/>
          </p:cNvPicPr>
          <p:nvPr/>
        </p:nvPicPr>
        <p:blipFill rotWithShape="1">
          <a:blip r:embed="rId6">
            <a:extLst>
              <a:ext uri="{28A0092B-C50C-407E-A947-70E740481C1C}">
                <a14:useLocalDpi xmlns:a14="http://schemas.microsoft.com/office/drawing/2010/main" val="0"/>
              </a:ext>
            </a:extLst>
          </a:blip>
          <a:srcRect l="49540" t="28240" r="4" b="18206"/>
          <a:stretch/>
        </p:blipFill>
        <p:spPr bwMode="auto">
          <a:xfrm>
            <a:off x="4644008" y="4149080"/>
            <a:ext cx="3996000" cy="190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 name="文本框 13"/>
          <p:cNvSpPr txBox="1"/>
          <p:nvPr/>
        </p:nvSpPr>
        <p:spPr>
          <a:xfrm>
            <a:off x="8100392" y="3284984"/>
            <a:ext cx="948361" cy="461665"/>
          </a:xfrm>
          <a:prstGeom prst="rect">
            <a:avLst/>
          </a:prstGeom>
          <a:noFill/>
          <a:ln>
            <a:solidFill>
              <a:srgbClr val="4F81BD"/>
            </a:solidFill>
          </a:ln>
        </p:spPr>
        <p:txBody>
          <a:bodyPr wrap="square" rtlCol="0">
            <a:spAutoFit/>
          </a:bodyPr>
          <a:lstStyle/>
          <a:p>
            <a:r>
              <a:rPr kumimoji="1" lang="en-US" altLang="zh-CN" b="1" dirty="0">
                <a:solidFill>
                  <a:srgbClr val="FF0000"/>
                </a:solidFill>
              </a:rPr>
              <a:t>GIM</a:t>
            </a:r>
            <a:endParaRPr kumimoji="1" lang="zh-CN" altLang="en-US" b="1" dirty="0">
              <a:solidFill>
                <a:srgbClr val="FF0000"/>
              </a:solidFill>
            </a:endParaRPr>
          </a:p>
        </p:txBody>
      </p:sp>
      <p:sp>
        <p:nvSpPr>
          <p:cNvPr id="15" name="文本框 14"/>
          <p:cNvSpPr txBox="1"/>
          <p:nvPr/>
        </p:nvSpPr>
        <p:spPr>
          <a:xfrm>
            <a:off x="3419872" y="6093296"/>
            <a:ext cx="4752528" cy="461665"/>
          </a:xfrm>
          <a:prstGeom prst="rect">
            <a:avLst/>
          </a:prstGeom>
          <a:noFill/>
          <a:ln>
            <a:noFill/>
          </a:ln>
        </p:spPr>
        <p:txBody>
          <a:bodyPr wrap="square" rtlCol="0">
            <a:spAutoFit/>
          </a:bodyPr>
          <a:lstStyle/>
          <a:p>
            <a:r>
              <a:rPr lang="en-US" altLang="zh-CN" b="1" dirty="0" err="1">
                <a:solidFill>
                  <a:srgbClr val="0000FF"/>
                </a:solidFill>
              </a:rPr>
              <a:t>s</a:t>
            </a:r>
            <a:r>
              <a:rPr kumimoji="1" lang="en-US" altLang="zh-CN" b="1" dirty="0" err="1">
                <a:solidFill>
                  <a:srgbClr val="0000FF"/>
                </a:solidFill>
              </a:rPr>
              <a:t>inθ</a:t>
            </a:r>
            <a:r>
              <a:rPr kumimoji="1" lang="en-US" altLang="zh-CN" b="1" baseline="-25000" dirty="0" err="1">
                <a:solidFill>
                  <a:srgbClr val="0000FF"/>
                </a:solidFill>
              </a:rPr>
              <a:t>c</a:t>
            </a:r>
            <a:r>
              <a:rPr kumimoji="1" lang="en-US" altLang="zh-CN" b="1" dirty="0">
                <a:solidFill>
                  <a:srgbClr val="0000FF"/>
                </a:solidFill>
              </a:rPr>
              <a:t>[ f(m</a:t>
            </a:r>
            <a:r>
              <a:rPr kumimoji="1" lang="en-US" altLang="zh-CN" b="1" baseline="-25000" dirty="0">
                <a:solidFill>
                  <a:srgbClr val="0000FF"/>
                </a:solidFill>
              </a:rPr>
              <a:t>u</a:t>
            </a:r>
            <a:r>
              <a:rPr kumimoji="1" lang="en-US" altLang="zh-CN" b="1" dirty="0">
                <a:solidFill>
                  <a:srgbClr val="0000FF"/>
                </a:solidFill>
              </a:rPr>
              <a:t>) - f(m</a:t>
            </a:r>
            <a:r>
              <a:rPr kumimoji="1" lang="en-US" altLang="zh-CN" b="1" baseline="-25000" dirty="0">
                <a:solidFill>
                  <a:srgbClr val="0000FF"/>
                </a:solidFill>
              </a:rPr>
              <a:t>c</a:t>
            </a:r>
            <a:r>
              <a:rPr kumimoji="1" lang="en-US" altLang="zh-CN" b="1" dirty="0">
                <a:solidFill>
                  <a:srgbClr val="0000FF"/>
                </a:solidFill>
              </a:rPr>
              <a:t>) ]= 0,  if </a:t>
            </a:r>
            <a:r>
              <a:rPr lang="en-US" altLang="zh-CN" b="1" dirty="0">
                <a:solidFill>
                  <a:srgbClr val="0000FF"/>
                </a:solidFill>
              </a:rPr>
              <a:t>m</a:t>
            </a:r>
            <a:r>
              <a:rPr lang="en-US" altLang="zh-CN" b="1" baseline="-25000" dirty="0">
                <a:solidFill>
                  <a:srgbClr val="0000FF"/>
                </a:solidFill>
              </a:rPr>
              <a:t>u</a:t>
            </a:r>
            <a:r>
              <a:rPr lang="en-US" altLang="zh-CN" b="1" dirty="0">
                <a:solidFill>
                  <a:srgbClr val="0000FF"/>
                </a:solidFill>
              </a:rPr>
              <a:t>= m</a:t>
            </a:r>
            <a:r>
              <a:rPr lang="en-US" altLang="zh-CN" b="1" baseline="-25000" dirty="0">
                <a:solidFill>
                  <a:srgbClr val="0000FF"/>
                </a:solidFill>
              </a:rPr>
              <a:t>c</a:t>
            </a:r>
            <a:r>
              <a:rPr kumimoji="1" lang="en-US" altLang="zh-CN" b="1" dirty="0">
                <a:solidFill>
                  <a:srgbClr val="0000FF"/>
                </a:solidFill>
              </a:rPr>
              <a:t> </a:t>
            </a:r>
            <a:endParaRPr kumimoji="1" lang="zh-CN" altLang="en-US" b="1" dirty="0">
              <a:solidFill>
                <a:srgbClr val="0000FF"/>
              </a:solidFill>
            </a:endParaRPr>
          </a:p>
        </p:txBody>
      </p:sp>
      <p:sp>
        <p:nvSpPr>
          <p:cNvPr id="17" name="文本框 16"/>
          <p:cNvSpPr txBox="1"/>
          <p:nvPr/>
        </p:nvSpPr>
        <p:spPr>
          <a:xfrm>
            <a:off x="539552" y="6093296"/>
            <a:ext cx="2448272" cy="461665"/>
          </a:xfrm>
          <a:prstGeom prst="rect">
            <a:avLst/>
          </a:prstGeom>
          <a:noFill/>
          <a:ln>
            <a:solidFill>
              <a:srgbClr val="4F81BD"/>
            </a:solidFill>
          </a:ln>
        </p:spPr>
        <p:txBody>
          <a:bodyPr wrap="square" rtlCol="0">
            <a:spAutoFit/>
          </a:bodyPr>
          <a:lstStyle/>
          <a:p>
            <a:r>
              <a:rPr kumimoji="1" lang="en-US" altLang="zh-CN" b="1" dirty="0">
                <a:solidFill>
                  <a:srgbClr val="FF0000"/>
                </a:solidFill>
              </a:rPr>
              <a:t>Divergent cancel</a:t>
            </a:r>
            <a:endParaRPr kumimoji="1" lang="zh-CN" altLang="en-US" b="1" dirty="0">
              <a:solidFill>
                <a:srgbClr val="FF0000"/>
              </a:solidFill>
            </a:endParaRPr>
          </a:p>
        </p:txBody>
      </p:sp>
    </p:spTree>
    <p:extLst>
      <p:ext uri="{BB962C8B-B14F-4D97-AF65-F5344CB8AC3E}">
        <p14:creationId xmlns:p14="http://schemas.microsoft.com/office/powerpoint/2010/main" val="507650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descr="未命名.png"/>
          <p:cNvPicPr>
            <a:picLocks noChangeAspect="1"/>
          </p:cNvPicPr>
          <p:nvPr/>
        </p:nvPicPr>
        <p:blipFill rotWithShape="1">
          <a:blip r:embed="rId3">
            <a:extLst>
              <a:ext uri="{28A0092B-C50C-407E-A947-70E740481C1C}">
                <a14:useLocalDpi xmlns:a14="http://schemas.microsoft.com/office/drawing/2010/main" val="0"/>
              </a:ext>
            </a:extLst>
          </a:blip>
          <a:srcRect l="55051" r="-1377" b="16959"/>
          <a:stretch/>
        </p:blipFill>
        <p:spPr bwMode="auto">
          <a:xfrm>
            <a:off x="5292080" y="2852936"/>
            <a:ext cx="3636000" cy="282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 name="Oval 43"/>
          <p:cNvSpPr>
            <a:spLocks noChangeArrowheads="1"/>
          </p:cNvSpPr>
          <p:nvPr/>
        </p:nvSpPr>
        <p:spPr bwMode="auto">
          <a:xfrm>
            <a:off x="5868144" y="3140968"/>
            <a:ext cx="792088" cy="576064"/>
          </a:xfrm>
          <a:prstGeom prst="ellipse">
            <a:avLst/>
          </a:prstGeom>
          <a:noFill/>
          <a:ln w="28575">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wrap="none" lIns="91432" tIns="45716" rIns="91432" bIns="45716" anchor="ctr"/>
          <a:lstStyle/>
          <a:p>
            <a:endParaRPr lang="zh-CN" altLang="en-US"/>
          </a:p>
        </p:txBody>
      </p:sp>
      <p:sp>
        <p:nvSpPr>
          <p:cNvPr id="3" name="日期占位符 2"/>
          <p:cNvSpPr>
            <a:spLocks noGrp="1"/>
          </p:cNvSpPr>
          <p:nvPr>
            <p:ph type="dt" sz="half" idx="10"/>
          </p:nvPr>
        </p:nvSpPr>
        <p:spPr/>
        <p:txBody>
          <a:bodyPr/>
          <a:lstStyle/>
          <a:p>
            <a:pPr>
              <a:defRPr/>
            </a:pPr>
            <a:r>
              <a:rPr lang="en-US" altLang="zh-CN"/>
              <a:t>54</a:t>
            </a:r>
            <a:endParaRPr lang="zh-CN" altLang="en-US"/>
          </a:p>
        </p:txBody>
      </p:sp>
      <p:pic>
        <p:nvPicPr>
          <p:cNvPr id="11" name="图片 10" descr="未命名.png"/>
          <p:cNvPicPr>
            <a:picLocks noChangeAspect="1"/>
          </p:cNvPicPr>
          <p:nvPr/>
        </p:nvPicPr>
        <p:blipFill rotWithShape="1">
          <a:blip r:embed="rId3">
            <a:extLst>
              <a:ext uri="{28A0092B-C50C-407E-A947-70E740481C1C}">
                <a14:useLocalDpi xmlns:a14="http://schemas.microsoft.com/office/drawing/2010/main" val="0"/>
              </a:ext>
            </a:extLst>
          </a:blip>
          <a:srcRect l="1" r="44959" b="16959"/>
          <a:stretch/>
        </p:blipFill>
        <p:spPr bwMode="auto">
          <a:xfrm>
            <a:off x="827584" y="2852739"/>
            <a:ext cx="4320000" cy="282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1751" name="文本框 12"/>
          <p:cNvSpPr txBox="1">
            <a:spLocks noChangeArrowheads="1"/>
          </p:cNvSpPr>
          <p:nvPr/>
        </p:nvSpPr>
        <p:spPr bwMode="auto">
          <a:xfrm>
            <a:off x="3635375" y="2492375"/>
            <a:ext cx="792163" cy="461963"/>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r>
              <a:rPr lang="en-US" altLang="zh-CN"/>
              <a:t>   </a:t>
            </a:r>
            <a:endParaRPr lang="zh-CN" altLang="en-US"/>
          </a:p>
        </p:txBody>
      </p:sp>
      <p:graphicFrame>
        <p:nvGraphicFramePr>
          <p:cNvPr id="31752" name="对象 2"/>
          <p:cNvGraphicFramePr>
            <a:graphicFrameLocks noChangeAspect="1"/>
          </p:cNvGraphicFramePr>
          <p:nvPr>
            <p:extLst>
              <p:ext uri="{D42A27DB-BD31-4B8C-83A1-F6EECF244321}">
                <p14:modId xmlns:p14="http://schemas.microsoft.com/office/powerpoint/2010/main" val="525712390"/>
              </p:ext>
            </p:extLst>
          </p:nvPr>
        </p:nvGraphicFramePr>
        <p:xfrm>
          <a:off x="395288" y="1989138"/>
          <a:ext cx="3957637" cy="647700"/>
        </p:xfrm>
        <a:graphic>
          <a:graphicData uri="http://schemas.openxmlformats.org/presentationml/2006/ole">
            <mc:AlternateContent xmlns:mc="http://schemas.openxmlformats.org/markup-compatibility/2006">
              <mc:Choice xmlns:v="urn:schemas-microsoft-com:vml" Requires="v">
                <p:oleObj name="公式" r:id="rId4" imgW="1397000" imgH="228600" progId="Equation.3">
                  <p:embed/>
                </p:oleObj>
              </mc:Choice>
              <mc:Fallback>
                <p:oleObj name="公式" r:id="rId4" imgW="1397000" imgH="228600" progId="Equation.3">
                  <p:embed/>
                  <p:pic>
                    <p:nvPicPr>
                      <p:cNvPr id="31752" name="对象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288" y="1989138"/>
                        <a:ext cx="3957637" cy="647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sp>
        <p:nvSpPr>
          <p:cNvPr id="2" name="文本框 1"/>
          <p:cNvSpPr txBox="1"/>
          <p:nvPr/>
        </p:nvSpPr>
        <p:spPr>
          <a:xfrm>
            <a:off x="1907704" y="6237312"/>
            <a:ext cx="5112568" cy="461665"/>
          </a:xfrm>
          <a:prstGeom prst="rect">
            <a:avLst/>
          </a:prstGeom>
          <a:solidFill>
            <a:schemeClr val="accent2"/>
          </a:solidFill>
        </p:spPr>
        <p:txBody>
          <a:bodyPr wrap="square" rtlCol="0">
            <a:spAutoFit/>
          </a:bodyPr>
          <a:lstStyle/>
          <a:p>
            <a:r>
              <a:rPr kumimoji="1" lang="en-US" altLang="zh-CN" b="1" dirty="0">
                <a:solidFill>
                  <a:srgbClr val="0000FF"/>
                </a:solidFill>
              </a:rPr>
              <a:t>Ting and Richter found that in 1974</a:t>
            </a:r>
            <a:endParaRPr kumimoji="1" lang="zh-CN" altLang="en-US" b="1" dirty="0">
              <a:solidFill>
                <a:srgbClr val="0000FF"/>
              </a:solidFill>
            </a:endParaRPr>
          </a:p>
        </p:txBody>
      </p:sp>
      <p:sp>
        <p:nvSpPr>
          <p:cNvPr id="31746" name="幻灯片编号占位符 2"/>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fld id="{10FD4092-016A-6545-BCFD-831924FB4BF4}" type="slidenum">
              <a:rPr kumimoji="0" lang="zh-CN" altLang="en-US" sz="1400"/>
              <a:pPr/>
              <a:t>34</a:t>
            </a:fld>
            <a:endParaRPr kumimoji="0" lang="zh-CN" altLang="en-US" sz="1400"/>
          </a:p>
        </p:txBody>
      </p:sp>
      <p:sp>
        <p:nvSpPr>
          <p:cNvPr id="31748" name="文本框 5"/>
          <p:cNvSpPr txBox="1">
            <a:spLocks noChangeArrowheads="1"/>
          </p:cNvSpPr>
          <p:nvPr/>
        </p:nvSpPr>
        <p:spPr bwMode="auto">
          <a:xfrm>
            <a:off x="179388" y="836613"/>
            <a:ext cx="4537075" cy="954087"/>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pPr>
              <a:spcBef>
                <a:spcPts val="600"/>
              </a:spcBef>
            </a:pPr>
            <a:r>
              <a:rPr lang="en-US" altLang="zh-CN" sz="2800" dirty="0"/>
              <a:t>Later, more precise experiments found that</a:t>
            </a:r>
            <a:endParaRPr lang="zh-CN" altLang="en-US" sz="2800" dirty="0"/>
          </a:p>
        </p:txBody>
      </p:sp>
      <p:pic>
        <p:nvPicPr>
          <p:cNvPr id="13" name="图片 12" descr="未命名.png"/>
          <p:cNvPicPr>
            <a:picLocks noChangeAspect="1"/>
          </p:cNvPicPr>
          <p:nvPr/>
        </p:nvPicPr>
        <p:blipFill rotWithShape="1">
          <a:blip r:embed="rId3">
            <a:extLst>
              <a:ext uri="{28A0092B-C50C-407E-A947-70E740481C1C}">
                <a14:useLocalDpi xmlns:a14="http://schemas.microsoft.com/office/drawing/2010/main" val="0"/>
              </a:ext>
            </a:extLst>
          </a:blip>
          <a:srcRect l="33476" t="86747" r="28917" b="1089"/>
          <a:stretch/>
        </p:blipFill>
        <p:spPr bwMode="auto">
          <a:xfrm>
            <a:off x="3275856" y="5733256"/>
            <a:ext cx="2952000" cy="41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mc:AlternateContent xmlns:mc="http://schemas.openxmlformats.org/markup-compatibility/2006">
        <mc:Choice xmlns:a14="http://schemas.microsoft.com/office/drawing/2010/main" Requires="a14">
          <p:sp>
            <p:nvSpPr>
              <p:cNvPr id="14" name="文本框 13"/>
              <p:cNvSpPr txBox="1"/>
              <p:nvPr/>
            </p:nvSpPr>
            <p:spPr>
              <a:xfrm>
                <a:off x="6012160" y="2060848"/>
                <a:ext cx="1728192" cy="461665"/>
              </a:xfrm>
              <a:prstGeom prst="rect">
                <a:avLst/>
              </a:prstGeom>
              <a:noFill/>
            </p:spPr>
            <p:txBody>
              <a:bodyPr wrap="square" rtlCol="0">
                <a:spAutoFit/>
              </a:bodyPr>
              <a:lstStyle/>
              <a:p>
                <a:pPr algn="ctr"/>
                <a:r>
                  <a:rPr kumimoji="1" lang="en-US" altLang="zh-CN" b="1" i="1" dirty="0">
                    <a:solidFill>
                      <a:srgbClr val="FF0000"/>
                    </a:solidFill>
                  </a:rPr>
                  <a:t>K</a:t>
                </a:r>
                <a:r>
                  <a:rPr kumimoji="1" lang="zh-CN" altLang="en-US" b="1" i="1" dirty="0">
                    <a:solidFill>
                      <a:srgbClr val="FF0000"/>
                    </a:solidFill>
                  </a:rPr>
                  <a:t> </a:t>
                </a:r>
                <a:r>
                  <a:rPr kumimoji="1" lang="en-US" altLang="zh-CN" b="1" dirty="0">
                    <a:solidFill>
                      <a:srgbClr val="FF0000"/>
                    </a:solidFill>
                  </a:rPr>
                  <a:t>-</a:t>
                </a:r>
                <a14:m>
                  <m:oMath xmlns:m="http://schemas.openxmlformats.org/officeDocument/2006/math">
                    <m:acc>
                      <m:accPr>
                        <m:chr m:val="̅"/>
                        <m:ctrlPr>
                          <a:rPr lang="en-US" altLang="zh-CN" b="1" i="1" dirty="0">
                            <a:solidFill>
                              <a:srgbClr val="FF0000"/>
                            </a:solidFill>
                            <a:latin typeface="Cambria Math" panose="02040503050406030204" pitchFamily="18" charset="0"/>
                          </a:rPr>
                        </m:ctrlPr>
                      </m:accPr>
                      <m:e>
                        <m:r>
                          <a:rPr lang="zh-CN" altLang="en-US" b="1" i="1" dirty="0">
                            <a:solidFill>
                              <a:srgbClr val="FF0000"/>
                            </a:solidFill>
                            <a:latin typeface="Cambria Math" panose="02040503050406030204" pitchFamily="18" charset="0"/>
                          </a:rPr>
                          <m:t> </m:t>
                        </m:r>
                        <m:r>
                          <a:rPr lang="en-US" altLang="zh-CN" b="1" i="1" dirty="0">
                            <a:solidFill>
                              <a:srgbClr val="FF0000"/>
                            </a:solidFill>
                            <a:latin typeface="Cambria Math" panose="02040503050406030204" pitchFamily="18" charset="0"/>
                          </a:rPr>
                          <m:t>𝑲</m:t>
                        </m:r>
                      </m:e>
                    </m:acc>
                  </m:oMath>
                </a14:m>
                <a:r>
                  <a:rPr kumimoji="1" lang="zh-CN" altLang="en-US" b="1" dirty="0">
                    <a:solidFill>
                      <a:srgbClr val="FF0000"/>
                    </a:solidFill>
                  </a:rPr>
                  <a:t>混合</a:t>
                </a:r>
              </a:p>
            </p:txBody>
          </p:sp>
        </mc:Choice>
        <mc:Fallback>
          <p:sp>
            <p:nvSpPr>
              <p:cNvPr id="14" name="文本框 13"/>
              <p:cNvSpPr txBox="1">
                <a:spLocks noRot="1" noChangeAspect="1" noMove="1" noResize="1" noEditPoints="1" noAdjustHandles="1" noChangeArrowheads="1" noChangeShapeType="1" noTextEdit="1"/>
              </p:cNvSpPr>
              <p:nvPr/>
            </p:nvSpPr>
            <p:spPr>
              <a:xfrm>
                <a:off x="6012160" y="2060848"/>
                <a:ext cx="1728192" cy="461665"/>
              </a:xfrm>
              <a:prstGeom prst="rect">
                <a:avLst/>
              </a:prstGeom>
              <a:blipFill>
                <a:blip r:embed="rId6"/>
                <a:stretch>
                  <a:fillRect t="-16216" b="-29730"/>
                </a:stretch>
              </a:blipFill>
            </p:spPr>
            <p:txBody>
              <a:bodyPr/>
              <a:lstStyle/>
              <a:p>
                <a:r>
                  <a:rPr lang="zh-CN" altLang="en-US">
                    <a:noFill/>
                  </a:rPr>
                  <a:t> </a:t>
                </a:r>
              </a:p>
            </p:txBody>
          </p:sp>
        </mc:Fallback>
      </mc:AlternateContent>
      <p:sp>
        <p:nvSpPr>
          <p:cNvPr id="15" name="Oval 43"/>
          <p:cNvSpPr>
            <a:spLocks noChangeArrowheads="1"/>
          </p:cNvSpPr>
          <p:nvPr/>
        </p:nvSpPr>
        <p:spPr bwMode="auto">
          <a:xfrm>
            <a:off x="1763688" y="4221088"/>
            <a:ext cx="792088" cy="576064"/>
          </a:xfrm>
          <a:prstGeom prst="ellipse">
            <a:avLst/>
          </a:prstGeom>
          <a:noFill/>
          <a:ln w="28575">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wrap="none" lIns="91432" tIns="45716" rIns="91432" bIns="45716" anchor="ctr"/>
          <a:lstStyle/>
          <a:p>
            <a:endParaRPr lang="zh-CN" altLang="en-US"/>
          </a:p>
        </p:txBody>
      </p:sp>
      <p:graphicFrame>
        <p:nvGraphicFramePr>
          <p:cNvPr id="17" name="对象 2"/>
          <p:cNvGraphicFramePr>
            <a:graphicFrameLocks noChangeAspect="1"/>
          </p:cNvGraphicFramePr>
          <p:nvPr>
            <p:extLst>
              <p:ext uri="{D42A27DB-BD31-4B8C-83A1-F6EECF244321}">
                <p14:modId xmlns:p14="http://schemas.microsoft.com/office/powerpoint/2010/main" val="933866047"/>
              </p:ext>
            </p:extLst>
          </p:nvPr>
        </p:nvGraphicFramePr>
        <p:xfrm>
          <a:off x="6228184" y="730250"/>
          <a:ext cx="1617241" cy="620537"/>
        </p:xfrm>
        <a:graphic>
          <a:graphicData uri="http://schemas.openxmlformats.org/presentationml/2006/ole">
            <mc:AlternateContent xmlns:mc="http://schemas.openxmlformats.org/markup-compatibility/2006">
              <mc:Choice xmlns:v="urn:schemas-microsoft-com:vml" Requires="v">
                <p:oleObj name="公式" r:id="rId7" imgW="660400" imgH="254000" progId="Equation.3">
                  <p:embed/>
                </p:oleObj>
              </mc:Choice>
              <mc:Fallback>
                <p:oleObj name="公式" r:id="rId7" imgW="660400" imgH="254000" progId="Equation.3">
                  <p:embed/>
                  <p:pic>
                    <p:nvPicPr>
                      <p:cNvPr id="0" name=""/>
                      <p:cNvPicPr>
                        <a:picLocks noChangeAspect="1" noChangeArrowheads="1"/>
                      </p:cNvPicPr>
                      <p:nvPr/>
                    </p:nvPicPr>
                    <p:blipFill>
                      <a:blip r:embed="rId8"/>
                      <a:srcRect/>
                      <a:stretch>
                        <a:fillRect/>
                      </a:stretch>
                    </p:blipFill>
                    <p:spPr bwMode="auto">
                      <a:xfrm>
                        <a:off x="6228184" y="730250"/>
                        <a:ext cx="1617241" cy="620537"/>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487573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dissolv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blinds(horizontal)">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9" presetClass="entr" presetSubtype="0"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dissolve">
                                      <p:cBhvr>
                                        <p:cTn id="28" dur="500"/>
                                        <p:tgtEl>
                                          <p:spTgt spid="16"/>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ppt_x"/>
                                          </p:val>
                                        </p:tav>
                                        <p:tav tm="100000">
                                          <p:val>
                                            <p:strVal val="#ppt_x"/>
                                          </p:val>
                                        </p:tav>
                                      </p:tavLst>
                                    </p:anim>
                                    <p:anim calcmode="lin" valueType="num">
                                      <p:cBhvr additive="base">
                                        <p:cTn id="3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blinds(horizontal)">
                                      <p:cBhvr>
                                        <p:cTn id="39" dur="500"/>
                                        <p:tgtEl>
                                          <p:spTgt spid="2"/>
                                        </p:tgtEl>
                                      </p:cBhvr>
                                    </p:animEffect>
                                  </p:childTnLst>
                                </p:cTn>
                              </p:par>
                            </p:childTnLst>
                          </p:cTn>
                        </p:par>
                      </p:childTnLst>
                    </p:cTn>
                  </p:par>
                  <p:par>
                    <p:cTn id="40" fill="hold">
                      <p:stCondLst>
                        <p:cond delay="indefinite"/>
                      </p:stCondLst>
                      <p:childTnLst>
                        <p:par>
                          <p:cTn id="41" fill="hold">
                            <p:stCondLst>
                              <p:cond delay="0"/>
                            </p:stCondLst>
                            <p:childTnLst>
                              <p:par>
                                <p:cTn id="42" presetID="5" presetClass="entr" presetSubtype="10" fill="hold" nodeType="click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checkerboard(across)">
                                      <p:cBhvr>
                                        <p:cTn id="4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 grpId="0" animBg="1"/>
      <p:bldP spid="14" grpId="0"/>
      <p:bldP spid="1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quarter" idx="10"/>
          </p:nvPr>
        </p:nvSpPr>
        <p:spPr/>
        <p:txBody>
          <a:bodyPr/>
          <a:lstStyle/>
          <a:p>
            <a:pPr>
              <a:defRPr/>
            </a:pPr>
            <a:r>
              <a:rPr lang="en-US" altLang="zh-CN"/>
              <a:t>54</a:t>
            </a:r>
            <a:endParaRPr lang="zh-CN" altLang="en-US"/>
          </a:p>
        </p:txBody>
      </p:sp>
      <p:sp>
        <p:nvSpPr>
          <p:cNvPr id="51202" name="幻灯片编号占位符 2"/>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fld id="{5CDC941F-3F58-D94B-B1CD-EB2792517966}" type="slidenum">
              <a:rPr kumimoji="0" lang="zh-CN" altLang="en-US" sz="1400"/>
              <a:pPr/>
              <a:t>35</a:t>
            </a:fld>
            <a:endParaRPr kumimoji="0" lang="zh-CN" altLang="en-US" sz="1400"/>
          </a:p>
        </p:txBody>
      </p:sp>
      <p:pic>
        <p:nvPicPr>
          <p:cNvPr id="51203" name="图片 3" descr="未命名.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9388" y="942975"/>
            <a:ext cx="8713787" cy="5210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文本框 2"/>
          <p:cNvSpPr txBox="1"/>
          <p:nvPr/>
        </p:nvSpPr>
        <p:spPr>
          <a:xfrm>
            <a:off x="2411760" y="332656"/>
            <a:ext cx="5832648" cy="523220"/>
          </a:xfrm>
          <a:prstGeom prst="rect">
            <a:avLst/>
          </a:prstGeom>
          <a:noFill/>
        </p:spPr>
        <p:txBody>
          <a:bodyPr wrap="square" rtlCol="0">
            <a:spAutoFit/>
          </a:bodyPr>
          <a:lstStyle/>
          <a:p>
            <a:r>
              <a:rPr kumimoji="1" lang="en-US" altLang="zh-CN" sz="2800" b="1" dirty="0"/>
              <a:t>Current Flavor Anomalies</a:t>
            </a:r>
            <a:endParaRPr kumimoji="1" lang="zh-CN" altLang="en-US" sz="2800" b="1" dirty="0"/>
          </a:p>
        </p:txBody>
      </p:sp>
      <p:sp>
        <p:nvSpPr>
          <p:cNvPr id="4" name="文本框 3"/>
          <p:cNvSpPr txBox="1"/>
          <p:nvPr/>
        </p:nvSpPr>
        <p:spPr>
          <a:xfrm>
            <a:off x="3563888" y="908720"/>
            <a:ext cx="936104" cy="461665"/>
          </a:xfrm>
          <a:prstGeom prst="rect">
            <a:avLst/>
          </a:prstGeom>
          <a:noFill/>
          <a:ln>
            <a:solidFill>
              <a:srgbClr val="0000FF"/>
            </a:solidFill>
          </a:ln>
        </p:spPr>
        <p:txBody>
          <a:bodyPr wrap="square" rtlCol="0">
            <a:spAutoFit/>
          </a:bodyPr>
          <a:lstStyle/>
          <a:p>
            <a:pPr algn="ctr"/>
            <a:r>
              <a:rPr kumimoji="1" lang="en-US" altLang="zh-CN" b="1" dirty="0">
                <a:solidFill>
                  <a:srgbClr val="0000FF"/>
                </a:solidFill>
              </a:rPr>
              <a:t>4.2 </a:t>
            </a:r>
            <a:r>
              <a:rPr kumimoji="1" lang="en-US" altLang="zh-CN" b="1" dirty="0" err="1">
                <a:solidFill>
                  <a:srgbClr val="0000FF"/>
                </a:solidFill>
              </a:rPr>
              <a:t>σ</a:t>
            </a:r>
            <a:endParaRPr kumimoji="1" lang="zh-CN" altLang="en-US" b="1" dirty="0">
              <a:solidFill>
                <a:srgbClr val="0000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10" dur="1000" fill="hold"/>
                                        <p:tgtEl>
                                          <p:spTgt spid="4"/>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ext Box 4">
            <a:extLst>
              <a:ext uri="{FF2B5EF4-FFF2-40B4-BE49-F238E27FC236}">
                <a16:creationId xmlns:a16="http://schemas.microsoft.com/office/drawing/2014/main" id="{2754E87E-5D19-88AB-2BD9-0433E98BB34D}"/>
              </a:ext>
            </a:extLst>
          </p:cNvPr>
          <p:cNvSpPr txBox="1">
            <a:spLocks noChangeArrowheads="1"/>
          </p:cNvSpPr>
          <p:nvPr/>
        </p:nvSpPr>
        <p:spPr bwMode="auto">
          <a:xfrm>
            <a:off x="1763713" y="476250"/>
            <a:ext cx="3740150" cy="523875"/>
          </a:xfrm>
          <a:prstGeom prst="rect">
            <a:avLst/>
          </a:prstGeom>
          <a:solidFill>
            <a:srgbClr val="FFFF00"/>
          </a:solidFill>
          <a:ln>
            <a:noFill/>
          </a:ln>
        </p:spPr>
        <p:txBody>
          <a:bodyPr wrap="none">
            <a:spAutoFit/>
          </a:bodyPr>
          <a:lstStyle>
            <a:lvl1pPr>
              <a:lnSpc>
                <a:spcPct val="150000"/>
              </a:lnSpc>
              <a:spcBef>
                <a:spcPct val="20000"/>
              </a:spcBef>
              <a:buClr>
                <a:schemeClr val="folHlink"/>
              </a:buClr>
              <a:buSzPct val="6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1pPr>
            <a:lvl2pPr marL="742950" indent="-285750">
              <a:lnSpc>
                <a:spcPct val="150000"/>
              </a:lnSpc>
              <a:spcBef>
                <a:spcPct val="20000"/>
              </a:spcBef>
              <a:buClr>
                <a:schemeClr val="hlink"/>
              </a:buClr>
              <a:buSzPct val="55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2pPr>
            <a:lvl3pPr marL="1143000" indent="-228600">
              <a:lnSpc>
                <a:spcPct val="150000"/>
              </a:lnSpc>
              <a:spcBef>
                <a:spcPct val="20000"/>
              </a:spcBef>
              <a:buClr>
                <a:schemeClr val="folHlink"/>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3pPr>
            <a:lvl4pPr marL="1600200" indent="-228600">
              <a:lnSpc>
                <a:spcPct val="150000"/>
              </a:lnSpc>
              <a:spcBef>
                <a:spcPct val="20000"/>
              </a:spcBef>
              <a:buClr>
                <a:schemeClr val="accent2"/>
              </a:buClr>
              <a:buSzPct val="55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4pPr>
            <a:lvl5pPr marL="2057400" indent="-228600">
              <a:lnSpc>
                <a:spcPct val="150000"/>
              </a:lnSpc>
              <a:spcBef>
                <a:spcPct val="20000"/>
              </a:spcBef>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5pPr>
            <a:lvl6pPr marL="2514600" indent="-228600" eaLnBrk="0" fontAlgn="base" hangingPunct="0">
              <a:lnSpc>
                <a:spcPct val="150000"/>
              </a:lnSpc>
              <a:spcBef>
                <a:spcPct val="20000"/>
              </a:spcBef>
              <a:spcAft>
                <a:spcPct val="0"/>
              </a:spcAft>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6pPr>
            <a:lvl7pPr marL="2971800" indent="-228600" eaLnBrk="0" fontAlgn="base" hangingPunct="0">
              <a:lnSpc>
                <a:spcPct val="150000"/>
              </a:lnSpc>
              <a:spcBef>
                <a:spcPct val="20000"/>
              </a:spcBef>
              <a:spcAft>
                <a:spcPct val="0"/>
              </a:spcAft>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7pPr>
            <a:lvl8pPr marL="3429000" indent="-228600" eaLnBrk="0" fontAlgn="base" hangingPunct="0">
              <a:lnSpc>
                <a:spcPct val="150000"/>
              </a:lnSpc>
              <a:spcBef>
                <a:spcPct val="20000"/>
              </a:spcBef>
              <a:spcAft>
                <a:spcPct val="0"/>
              </a:spcAft>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8pPr>
            <a:lvl9pPr marL="3886200" indent="-228600" eaLnBrk="0" fontAlgn="base" hangingPunct="0">
              <a:lnSpc>
                <a:spcPct val="150000"/>
              </a:lnSpc>
              <a:spcBef>
                <a:spcPct val="20000"/>
              </a:spcBef>
              <a:spcAft>
                <a:spcPct val="0"/>
              </a:spcAft>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9pPr>
          </a:lstStyle>
          <a:p>
            <a:pPr eaLnBrk="1" hangingPunct="1">
              <a:lnSpc>
                <a:spcPct val="100000"/>
              </a:lnSpc>
              <a:spcBef>
                <a:spcPct val="0"/>
              </a:spcBef>
              <a:buClrTx/>
              <a:buSzTx/>
              <a:buFontTx/>
              <a:buNone/>
              <a:defRPr/>
            </a:pPr>
            <a:r>
              <a:rPr lang="zh-CN" altLang="en-US" sz="2800">
                <a:latin typeface="Times" pitchFamily="2" charset="0"/>
                <a:ea typeface="+mn-ea"/>
                <a:cs typeface="+mj-cs"/>
              </a:rPr>
              <a:t>电子和</a:t>
            </a:r>
            <a:r>
              <a:rPr lang="en-US" altLang="zh-CN" sz="2800">
                <a:latin typeface="Times" pitchFamily="2" charset="0"/>
                <a:ea typeface="+mn-ea"/>
                <a:cs typeface="+mj-cs"/>
              </a:rPr>
              <a:t>μ</a:t>
            </a:r>
            <a:r>
              <a:rPr lang="zh-CN" altLang="en-US" sz="2800">
                <a:latin typeface="Times" pitchFamily="2" charset="0"/>
                <a:ea typeface="+mn-ea"/>
                <a:cs typeface="+mj-cs"/>
              </a:rPr>
              <a:t>子的反常磁矩 </a:t>
            </a:r>
          </a:p>
        </p:txBody>
      </p:sp>
      <p:sp>
        <p:nvSpPr>
          <p:cNvPr id="67589" name="Text Box 5">
            <a:extLst>
              <a:ext uri="{FF2B5EF4-FFF2-40B4-BE49-F238E27FC236}">
                <a16:creationId xmlns:a16="http://schemas.microsoft.com/office/drawing/2014/main" id="{A7D6356D-91D5-76E4-7B26-DD0215AA7BF9}"/>
              </a:ext>
            </a:extLst>
          </p:cNvPr>
          <p:cNvSpPr txBox="1">
            <a:spLocks noChangeArrowheads="1"/>
          </p:cNvSpPr>
          <p:nvPr/>
        </p:nvSpPr>
        <p:spPr bwMode="auto">
          <a:xfrm>
            <a:off x="395288" y="1125538"/>
            <a:ext cx="8569325" cy="2276475"/>
          </a:xfrm>
          <a:prstGeom prst="rect">
            <a:avLst/>
          </a:prstGeom>
          <a:noFill/>
          <a:ln>
            <a:noFill/>
          </a:ln>
        </p:spPr>
        <p:txBody>
          <a:bodyPr>
            <a:spAutoFit/>
          </a:bodyPr>
          <a:lstStyle>
            <a:lvl1pPr>
              <a:lnSpc>
                <a:spcPct val="150000"/>
              </a:lnSpc>
              <a:spcBef>
                <a:spcPct val="20000"/>
              </a:spcBef>
              <a:buClr>
                <a:schemeClr val="folHlink"/>
              </a:buClr>
              <a:buSzPct val="6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1pPr>
            <a:lvl2pPr marL="742950" indent="-285750">
              <a:lnSpc>
                <a:spcPct val="150000"/>
              </a:lnSpc>
              <a:spcBef>
                <a:spcPct val="20000"/>
              </a:spcBef>
              <a:buClr>
                <a:schemeClr val="hlink"/>
              </a:buClr>
              <a:buSzPct val="55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2pPr>
            <a:lvl3pPr marL="1143000" indent="-228600">
              <a:lnSpc>
                <a:spcPct val="150000"/>
              </a:lnSpc>
              <a:spcBef>
                <a:spcPct val="20000"/>
              </a:spcBef>
              <a:buClr>
                <a:schemeClr val="folHlink"/>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3pPr>
            <a:lvl4pPr marL="1600200" indent="-228600">
              <a:lnSpc>
                <a:spcPct val="150000"/>
              </a:lnSpc>
              <a:spcBef>
                <a:spcPct val="20000"/>
              </a:spcBef>
              <a:buClr>
                <a:schemeClr val="accent2"/>
              </a:buClr>
              <a:buSzPct val="55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4pPr>
            <a:lvl5pPr marL="2057400" indent="-228600">
              <a:lnSpc>
                <a:spcPct val="150000"/>
              </a:lnSpc>
              <a:spcBef>
                <a:spcPct val="20000"/>
              </a:spcBef>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5pPr>
            <a:lvl6pPr marL="2514600" indent="-228600" eaLnBrk="0" fontAlgn="base" hangingPunct="0">
              <a:lnSpc>
                <a:spcPct val="150000"/>
              </a:lnSpc>
              <a:spcBef>
                <a:spcPct val="20000"/>
              </a:spcBef>
              <a:spcAft>
                <a:spcPct val="0"/>
              </a:spcAft>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6pPr>
            <a:lvl7pPr marL="2971800" indent="-228600" eaLnBrk="0" fontAlgn="base" hangingPunct="0">
              <a:lnSpc>
                <a:spcPct val="150000"/>
              </a:lnSpc>
              <a:spcBef>
                <a:spcPct val="20000"/>
              </a:spcBef>
              <a:spcAft>
                <a:spcPct val="0"/>
              </a:spcAft>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7pPr>
            <a:lvl8pPr marL="3429000" indent="-228600" eaLnBrk="0" fontAlgn="base" hangingPunct="0">
              <a:lnSpc>
                <a:spcPct val="150000"/>
              </a:lnSpc>
              <a:spcBef>
                <a:spcPct val="20000"/>
              </a:spcBef>
              <a:spcAft>
                <a:spcPct val="0"/>
              </a:spcAft>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8pPr>
            <a:lvl9pPr marL="3886200" indent="-228600" eaLnBrk="0" fontAlgn="base" hangingPunct="0">
              <a:lnSpc>
                <a:spcPct val="150000"/>
              </a:lnSpc>
              <a:spcBef>
                <a:spcPct val="20000"/>
              </a:spcBef>
              <a:spcAft>
                <a:spcPct val="0"/>
              </a:spcAft>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9pPr>
          </a:lstStyle>
          <a:p>
            <a:pPr eaLnBrk="1" hangingPunct="1">
              <a:spcBef>
                <a:spcPct val="0"/>
              </a:spcBef>
              <a:buClrTx/>
              <a:buSzTx/>
              <a:buFontTx/>
              <a:buChar char="•"/>
              <a:defRPr/>
            </a:pPr>
            <a:r>
              <a:rPr lang="en-US" altLang="zh-CN" dirty="0">
                <a:latin typeface="Times" pitchFamily="2" charset="0"/>
                <a:ea typeface="+mn-ea"/>
                <a:cs typeface="+mj-cs"/>
              </a:rPr>
              <a:t>   </a:t>
            </a:r>
            <a:r>
              <a:rPr lang="zh-CN" altLang="en-US" dirty="0">
                <a:latin typeface="Times" pitchFamily="2" charset="0"/>
                <a:ea typeface="+mn-ea"/>
                <a:cs typeface="+mj-cs"/>
              </a:rPr>
              <a:t>从经典图象来看，带电粒子在外磁场中做圆周运动产生（轨道）磁矩。</a:t>
            </a:r>
            <a:endParaRPr lang="en-US" altLang="zh-CN" dirty="0">
              <a:latin typeface="Times" pitchFamily="2" charset="0"/>
              <a:ea typeface="+mn-ea"/>
              <a:cs typeface="+mj-cs"/>
            </a:endParaRPr>
          </a:p>
          <a:p>
            <a:pPr eaLnBrk="1" hangingPunct="1">
              <a:spcBef>
                <a:spcPct val="0"/>
              </a:spcBef>
              <a:buClrTx/>
              <a:buSzTx/>
              <a:buFontTx/>
              <a:buNone/>
              <a:defRPr/>
            </a:pPr>
            <a:r>
              <a:rPr lang="en-US" altLang="zh-CN" dirty="0">
                <a:latin typeface="Times" pitchFamily="2" charset="0"/>
                <a:ea typeface="+mn-ea"/>
                <a:cs typeface="+mj-cs"/>
              </a:rPr>
              <a:t>   </a:t>
            </a:r>
            <a:r>
              <a:rPr lang="zh-CN" altLang="en-US" dirty="0">
                <a:solidFill>
                  <a:srgbClr val="0000FF"/>
                </a:solidFill>
                <a:latin typeface="Times" pitchFamily="2" charset="0"/>
                <a:ea typeface="+mn-ea"/>
                <a:cs typeface="+mj-cs"/>
              </a:rPr>
              <a:t>如果带电粒子也有内禀角动量</a:t>
            </a:r>
            <a:r>
              <a:rPr lang="en-US" altLang="zh-CN" dirty="0">
                <a:solidFill>
                  <a:srgbClr val="0000FF"/>
                </a:solidFill>
                <a:latin typeface="Times" pitchFamily="2" charset="0"/>
                <a:ea typeface="+mn-ea"/>
                <a:cs typeface="+mj-cs"/>
              </a:rPr>
              <a:t>——</a:t>
            </a:r>
            <a:r>
              <a:rPr lang="zh-CN" altLang="en-US" dirty="0">
                <a:solidFill>
                  <a:srgbClr val="0000FF"/>
                </a:solidFill>
                <a:latin typeface="Times" pitchFamily="2" charset="0"/>
                <a:ea typeface="+mn-ea"/>
                <a:cs typeface="+mj-cs"/>
              </a:rPr>
              <a:t>自旋，则也有内禀磁矩</a:t>
            </a:r>
            <a:r>
              <a:rPr lang="zh-CN" altLang="en-US" dirty="0">
                <a:latin typeface="Times" pitchFamily="2" charset="0"/>
                <a:ea typeface="+mn-ea"/>
                <a:cs typeface="+mj-cs"/>
              </a:rPr>
              <a:t>。粒子的内禀磁矩可以表示为</a:t>
            </a:r>
          </a:p>
        </p:txBody>
      </p:sp>
      <p:graphicFrame>
        <p:nvGraphicFramePr>
          <p:cNvPr id="25603" name="Object 6">
            <a:extLst>
              <a:ext uri="{FF2B5EF4-FFF2-40B4-BE49-F238E27FC236}">
                <a16:creationId xmlns:a16="http://schemas.microsoft.com/office/drawing/2014/main" id="{C2888DD0-870E-68D4-9DCF-032B8A6AA2A9}"/>
              </a:ext>
            </a:extLst>
          </p:cNvPr>
          <p:cNvGraphicFramePr>
            <a:graphicFrameLocks noChangeAspect="1"/>
          </p:cNvGraphicFramePr>
          <p:nvPr/>
        </p:nvGraphicFramePr>
        <p:xfrm>
          <a:off x="4572000" y="2924175"/>
          <a:ext cx="2324100" cy="752475"/>
        </p:xfrm>
        <a:graphic>
          <a:graphicData uri="http://schemas.openxmlformats.org/presentationml/2006/ole">
            <mc:AlternateContent xmlns:mc="http://schemas.openxmlformats.org/markup-compatibility/2006">
              <mc:Choice xmlns:v="urn:schemas-microsoft-com:vml" Requires="v">
                <p:oleObj name="公式" r:id="rId2" imgW="28092400" imgH="9067800" progId="Equation.3">
                  <p:embed/>
                </p:oleObj>
              </mc:Choice>
              <mc:Fallback>
                <p:oleObj name="公式" r:id="rId2" imgW="28092400" imgH="9067800" progId="Equation.3">
                  <p:embed/>
                  <p:pic>
                    <p:nvPicPr>
                      <p:cNvPr id="25603" name="Object 6">
                        <a:extLst>
                          <a:ext uri="{FF2B5EF4-FFF2-40B4-BE49-F238E27FC236}">
                            <a16:creationId xmlns:a16="http://schemas.microsoft.com/office/drawing/2014/main" id="{C2888DD0-870E-68D4-9DCF-032B8A6AA2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924175"/>
                        <a:ext cx="2324100"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604" name="Object 7">
            <a:extLst>
              <a:ext uri="{FF2B5EF4-FFF2-40B4-BE49-F238E27FC236}">
                <a16:creationId xmlns:a16="http://schemas.microsoft.com/office/drawing/2014/main" id="{51A681C8-E0B2-EDAF-D8B2-05151646BB3C}"/>
              </a:ext>
            </a:extLst>
          </p:cNvPr>
          <p:cNvGraphicFramePr>
            <a:graphicFrameLocks noChangeAspect="1"/>
          </p:cNvGraphicFramePr>
          <p:nvPr/>
        </p:nvGraphicFramePr>
        <p:xfrm>
          <a:off x="539750" y="3644900"/>
          <a:ext cx="406400" cy="431800"/>
        </p:xfrm>
        <a:graphic>
          <a:graphicData uri="http://schemas.openxmlformats.org/presentationml/2006/ole">
            <mc:AlternateContent xmlns:mc="http://schemas.openxmlformats.org/markup-compatibility/2006">
              <mc:Choice xmlns:v="urn:schemas-microsoft-com:vml" Requires="v">
                <p:oleObj name="公式" r:id="rId4" imgW="4686300" imgH="4978400" progId="Equation.3">
                  <p:embed/>
                </p:oleObj>
              </mc:Choice>
              <mc:Fallback>
                <p:oleObj name="公式" r:id="rId4" imgW="4686300" imgH="4978400" progId="Equation.3">
                  <p:embed/>
                  <p:pic>
                    <p:nvPicPr>
                      <p:cNvPr id="25604" name="Object 7">
                        <a:extLst>
                          <a:ext uri="{FF2B5EF4-FFF2-40B4-BE49-F238E27FC236}">
                            <a16:creationId xmlns:a16="http://schemas.microsoft.com/office/drawing/2014/main" id="{51A681C8-E0B2-EDAF-D8B2-05151646BB3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750" y="3644900"/>
                        <a:ext cx="406400"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67592" name="Text Box 8">
            <a:extLst>
              <a:ext uri="{FF2B5EF4-FFF2-40B4-BE49-F238E27FC236}">
                <a16:creationId xmlns:a16="http://schemas.microsoft.com/office/drawing/2014/main" id="{23F6C8FD-1337-8ECA-0EF7-146EB6369C28}"/>
              </a:ext>
            </a:extLst>
          </p:cNvPr>
          <p:cNvSpPr txBox="1">
            <a:spLocks noChangeArrowheads="1"/>
          </p:cNvSpPr>
          <p:nvPr/>
        </p:nvSpPr>
        <p:spPr bwMode="auto">
          <a:xfrm>
            <a:off x="1116013" y="3644900"/>
            <a:ext cx="1755609" cy="461665"/>
          </a:xfrm>
          <a:prstGeom prst="rect">
            <a:avLst/>
          </a:prstGeom>
          <a:noFill/>
          <a:ln>
            <a:noFill/>
          </a:ln>
        </p:spPr>
        <p:txBody>
          <a:bodyPr wrap="none">
            <a:spAutoFit/>
          </a:bodyPr>
          <a:lstStyle>
            <a:lvl1pPr>
              <a:lnSpc>
                <a:spcPct val="150000"/>
              </a:lnSpc>
              <a:spcBef>
                <a:spcPct val="20000"/>
              </a:spcBef>
              <a:buClr>
                <a:schemeClr val="folHlink"/>
              </a:buClr>
              <a:buSzPct val="6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1pPr>
            <a:lvl2pPr marL="742950" indent="-285750">
              <a:lnSpc>
                <a:spcPct val="150000"/>
              </a:lnSpc>
              <a:spcBef>
                <a:spcPct val="20000"/>
              </a:spcBef>
              <a:buClr>
                <a:schemeClr val="hlink"/>
              </a:buClr>
              <a:buSzPct val="55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2pPr>
            <a:lvl3pPr marL="1143000" indent="-228600">
              <a:lnSpc>
                <a:spcPct val="150000"/>
              </a:lnSpc>
              <a:spcBef>
                <a:spcPct val="20000"/>
              </a:spcBef>
              <a:buClr>
                <a:schemeClr val="folHlink"/>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3pPr>
            <a:lvl4pPr marL="1600200" indent="-228600">
              <a:lnSpc>
                <a:spcPct val="150000"/>
              </a:lnSpc>
              <a:spcBef>
                <a:spcPct val="20000"/>
              </a:spcBef>
              <a:buClr>
                <a:schemeClr val="accent2"/>
              </a:buClr>
              <a:buSzPct val="55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4pPr>
            <a:lvl5pPr marL="2057400" indent="-228600">
              <a:lnSpc>
                <a:spcPct val="150000"/>
              </a:lnSpc>
              <a:spcBef>
                <a:spcPct val="20000"/>
              </a:spcBef>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5pPr>
            <a:lvl6pPr marL="2514600" indent="-228600" eaLnBrk="0" fontAlgn="base" hangingPunct="0">
              <a:lnSpc>
                <a:spcPct val="150000"/>
              </a:lnSpc>
              <a:spcBef>
                <a:spcPct val="20000"/>
              </a:spcBef>
              <a:spcAft>
                <a:spcPct val="0"/>
              </a:spcAft>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6pPr>
            <a:lvl7pPr marL="2971800" indent="-228600" eaLnBrk="0" fontAlgn="base" hangingPunct="0">
              <a:lnSpc>
                <a:spcPct val="150000"/>
              </a:lnSpc>
              <a:spcBef>
                <a:spcPct val="20000"/>
              </a:spcBef>
              <a:spcAft>
                <a:spcPct val="0"/>
              </a:spcAft>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7pPr>
            <a:lvl8pPr marL="3429000" indent="-228600" eaLnBrk="0" fontAlgn="base" hangingPunct="0">
              <a:lnSpc>
                <a:spcPct val="150000"/>
              </a:lnSpc>
              <a:spcBef>
                <a:spcPct val="20000"/>
              </a:spcBef>
              <a:spcAft>
                <a:spcPct val="0"/>
              </a:spcAft>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8pPr>
            <a:lvl9pPr marL="3886200" indent="-228600" eaLnBrk="0" fontAlgn="base" hangingPunct="0">
              <a:lnSpc>
                <a:spcPct val="150000"/>
              </a:lnSpc>
              <a:spcBef>
                <a:spcPct val="20000"/>
              </a:spcBef>
              <a:spcAft>
                <a:spcPct val="0"/>
              </a:spcAft>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9pPr>
          </a:lstStyle>
          <a:p>
            <a:pPr eaLnBrk="1" hangingPunct="1">
              <a:lnSpc>
                <a:spcPct val="100000"/>
              </a:lnSpc>
              <a:spcBef>
                <a:spcPct val="0"/>
              </a:spcBef>
              <a:buClrTx/>
              <a:buSzTx/>
              <a:buFontTx/>
              <a:buNone/>
              <a:defRPr/>
            </a:pPr>
            <a:r>
              <a:rPr lang="zh-CN" altLang="en-US" dirty="0">
                <a:solidFill>
                  <a:srgbClr val="FF0000"/>
                </a:solidFill>
                <a:latin typeface="Times" pitchFamily="2" charset="0"/>
                <a:ea typeface="+mn-ea"/>
                <a:cs typeface="+mj-cs"/>
              </a:rPr>
              <a:t>是玻尔磁子</a:t>
            </a:r>
            <a:endParaRPr lang="en-US" altLang="zh-CN" dirty="0">
              <a:solidFill>
                <a:srgbClr val="FF0000"/>
              </a:solidFill>
              <a:latin typeface="Times" pitchFamily="2" charset="0"/>
              <a:ea typeface="+mn-ea"/>
              <a:cs typeface="+mj-cs"/>
            </a:endParaRPr>
          </a:p>
        </p:txBody>
      </p:sp>
      <p:sp>
        <p:nvSpPr>
          <p:cNvPr id="67593" name="Text Box 9">
            <a:extLst>
              <a:ext uri="{FF2B5EF4-FFF2-40B4-BE49-F238E27FC236}">
                <a16:creationId xmlns:a16="http://schemas.microsoft.com/office/drawing/2014/main" id="{E1783E5A-577A-A5D0-0E76-37F61723A118}"/>
              </a:ext>
            </a:extLst>
          </p:cNvPr>
          <p:cNvSpPr txBox="1">
            <a:spLocks noChangeArrowheads="1"/>
          </p:cNvSpPr>
          <p:nvPr/>
        </p:nvSpPr>
        <p:spPr bwMode="auto">
          <a:xfrm>
            <a:off x="684213" y="5661025"/>
            <a:ext cx="7920037" cy="461963"/>
          </a:xfrm>
          <a:prstGeom prst="rect">
            <a:avLst/>
          </a:prstGeom>
          <a:noFill/>
          <a:ln>
            <a:noFill/>
          </a:ln>
        </p:spPr>
        <p:txBody>
          <a:bodyPr>
            <a:spAutoFit/>
          </a:bodyPr>
          <a:lstStyle>
            <a:lvl1pPr>
              <a:defRPr kumimoji="1" sz="2400" b="1">
                <a:solidFill>
                  <a:schemeClr val="tx1"/>
                </a:solidFill>
                <a:latin typeface="Times New Roman" panose="02020603050405020304" pitchFamily="18" charset="0"/>
                <a:ea typeface="宋体" panose="02010600030101010101" pitchFamily="2" charset="-122"/>
              </a:defRPr>
            </a:lvl1pPr>
            <a:lvl2pPr marL="742950" indent="-285750">
              <a:defRPr kumimoji="1" sz="2400" b="1">
                <a:solidFill>
                  <a:schemeClr val="tx1"/>
                </a:solidFill>
                <a:latin typeface="Times New Roman" panose="02020603050405020304" pitchFamily="18" charset="0"/>
                <a:ea typeface="宋体" panose="02010600030101010101" pitchFamily="2" charset="-122"/>
              </a:defRPr>
            </a:lvl2pPr>
            <a:lvl3pPr marL="1143000" indent="-228600">
              <a:defRPr kumimoji="1" sz="2400" b="1">
                <a:solidFill>
                  <a:schemeClr val="tx1"/>
                </a:solidFill>
                <a:latin typeface="Times New Roman" panose="02020603050405020304" pitchFamily="18" charset="0"/>
                <a:ea typeface="宋体" panose="02010600030101010101" pitchFamily="2" charset="-122"/>
              </a:defRPr>
            </a:lvl3pPr>
            <a:lvl4pPr marL="1600200" indent="-228600">
              <a:defRPr kumimoji="1" sz="2400" b="1">
                <a:solidFill>
                  <a:schemeClr val="tx1"/>
                </a:solidFill>
                <a:latin typeface="Times New Roman" panose="02020603050405020304" pitchFamily="18" charset="0"/>
                <a:ea typeface="宋体" panose="02010600030101010101" pitchFamily="2" charset="-122"/>
              </a:defRPr>
            </a:lvl4pPr>
            <a:lvl5pPr marL="2057400" indent="-228600">
              <a:defRPr kumimoji="1"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pPr eaLnBrk="1" hangingPunct="1">
              <a:defRPr/>
            </a:pPr>
            <a:r>
              <a:rPr lang="en-US" altLang="zh-CN">
                <a:latin typeface="Times" pitchFamily="2" charset="0"/>
                <a:ea typeface="+mn-ea"/>
                <a:cs typeface="+mj-cs"/>
              </a:rPr>
              <a:t>g </a:t>
            </a:r>
            <a:r>
              <a:rPr lang="zh-CN" altLang="en-US">
                <a:latin typeface="Times" pitchFamily="2" charset="0"/>
                <a:ea typeface="+mn-ea"/>
                <a:cs typeface="+mj-cs"/>
              </a:rPr>
              <a:t>是旋磁比</a:t>
            </a:r>
            <a:r>
              <a:rPr lang="en-US" altLang="zh-CN">
                <a:latin typeface="Times" pitchFamily="2" charset="0"/>
                <a:ea typeface="+mn-ea"/>
                <a:cs typeface="+mj-cs"/>
              </a:rPr>
              <a:t>(gyromagnetic ratio).  </a:t>
            </a:r>
            <a:r>
              <a:rPr lang="zh-CN" altLang="zh-CN">
                <a:latin typeface="Times" pitchFamily="2" charset="0"/>
                <a:ea typeface="+mn-ea"/>
                <a:cs typeface="+mj-cs"/>
              </a:rPr>
              <a:t>对于轨道角动量</a:t>
            </a:r>
            <a:r>
              <a:rPr lang="en-US" altLang="zh-CN">
                <a:latin typeface="Times" pitchFamily="2" charset="0"/>
                <a:ea typeface="+mn-ea"/>
                <a:cs typeface="+mj-cs"/>
              </a:rPr>
              <a:t>  g=1</a:t>
            </a:r>
            <a:r>
              <a:rPr lang="zh-CN" altLang="zh-CN">
                <a:latin typeface="Times" pitchFamily="2" charset="0"/>
                <a:ea typeface="+mn-ea"/>
                <a:cs typeface="+mj-cs"/>
              </a:rPr>
              <a:t> </a:t>
            </a:r>
            <a:endParaRPr lang="en-US" altLang="zh-CN">
              <a:latin typeface="Times" pitchFamily="2" charset="0"/>
              <a:ea typeface="+mn-ea"/>
              <a:cs typeface="+mj-cs"/>
            </a:endParaRPr>
          </a:p>
        </p:txBody>
      </p:sp>
      <p:sp>
        <p:nvSpPr>
          <p:cNvPr id="67594" name="Text Box 10">
            <a:extLst>
              <a:ext uri="{FF2B5EF4-FFF2-40B4-BE49-F238E27FC236}">
                <a16:creationId xmlns:a16="http://schemas.microsoft.com/office/drawing/2014/main" id="{6660EE75-C518-A639-728F-0E5D82773305}"/>
              </a:ext>
            </a:extLst>
          </p:cNvPr>
          <p:cNvSpPr txBox="1">
            <a:spLocks noChangeArrowheads="1"/>
          </p:cNvSpPr>
          <p:nvPr/>
        </p:nvSpPr>
        <p:spPr bwMode="auto">
          <a:xfrm>
            <a:off x="395288" y="4221163"/>
            <a:ext cx="8353425" cy="1144587"/>
          </a:xfrm>
          <a:prstGeom prst="rect">
            <a:avLst/>
          </a:prstGeom>
          <a:noFill/>
          <a:ln>
            <a:noFill/>
          </a:ln>
        </p:spPr>
        <p:txBody>
          <a:bodyPr>
            <a:spAutoFit/>
          </a:bodyPr>
          <a:lstStyle>
            <a:lvl1pPr>
              <a:defRPr kumimoji="1" sz="2400" b="1">
                <a:solidFill>
                  <a:schemeClr val="tx1"/>
                </a:solidFill>
                <a:latin typeface="Times New Roman" panose="02020603050405020304" pitchFamily="18" charset="0"/>
                <a:ea typeface="宋体" panose="02010600030101010101" pitchFamily="2" charset="-122"/>
              </a:defRPr>
            </a:lvl1pPr>
            <a:lvl2pPr marL="742950" indent="-285750">
              <a:defRPr kumimoji="1" sz="2400" b="1">
                <a:solidFill>
                  <a:schemeClr val="tx1"/>
                </a:solidFill>
                <a:latin typeface="Times New Roman" panose="02020603050405020304" pitchFamily="18" charset="0"/>
                <a:ea typeface="宋体" panose="02010600030101010101" pitchFamily="2" charset="-122"/>
              </a:defRPr>
            </a:lvl2pPr>
            <a:lvl3pPr marL="1143000" indent="-228600">
              <a:defRPr kumimoji="1" sz="2400" b="1">
                <a:solidFill>
                  <a:schemeClr val="tx1"/>
                </a:solidFill>
                <a:latin typeface="Times New Roman" panose="02020603050405020304" pitchFamily="18" charset="0"/>
                <a:ea typeface="宋体" panose="02010600030101010101" pitchFamily="2" charset="-122"/>
              </a:defRPr>
            </a:lvl3pPr>
            <a:lvl4pPr marL="1600200" indent="-228600">
              <a:defRPr kumimoji="1" sz="2400" b="1">
                <a:solidFill>
                  <a:schemeClr val="tx1"/>
                </a:solidFill>
                <a:latin typeface="Times New Roman" panose="02020603050405020304" pitchFamily="18" charset="0"/>
                <a:ea typeface="宋体" panose="02010600030101010101" pitchFamily="2" charset="-122"/>
              </a:defRPr>
            </a:lvl4pPr>
            <a:lvl5pPr marL="2057400" indent="-228600">
              <a:defRPr kumimoji="1"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pPr eaLnBrk="1" hangingPunct="1">
              <a:lnSpc>
                <a:spcPct val="150000"/>
              </a:lnSpc>
              <a:buFontTx/>
              <a:buChar char="•"/>
              <a:defRPr/>
            </a:pPr>
            <a:r>
              <a:rPr lang="en-US" altLang="zh-CN">
                <a:latin typeface="Times" pitchFamily="2" charset="0"/>
                <a:ea typeface="+mn-ea"/>
                <a:cs typeface="+mj-cs"/>
              </a:rPr>
              <a:t> </a:t>
            </a:r>
            <a:r>
              <a:rPr lang="en-US" altLang="zh-CN">
                <a:solidFill>
                  <a:srgbClr val="0000FF"/>
                </a:solidFill>
                <a:latin typeface="Times" pitchFamily="2" charset="0"/>
                <a:ea typeface="+mn-ea"/>
                <a:cs typeface="+mj-cs"/>
              </a:rPr>
              <a:t> </a:t>
            </a:r>
            <a:r>
              <a:rPr lang="zh-CN" altLang="en-US">
                <a:solidFill>
                  <a:srgbClr val="0000FF"/>
                </a:solidFill>
                <a:latin typeface="Times" pitchFamily="2" charset="0"/>
                <a:ea typeface="+mn-ea"/>
                <a:cs typeface="+mj-cs"/>
              </a:rPr>
              <a:t>狄拉克通过</a:t>
            </a:r>
            <a:r>
              <a:rPr lang="en-US" altLang="zh-CN">
                <a:solidFill>
                  <a:srgbClr val="0000FF"/>
                </a:solidFill>
                <a:latin typeface="Times" pitchFamily="2" charset="0"/>
                <a:ea typeface="+mn-ea"/>
                <a:cs typeface="+mj-cs"/>
              </a:rPr>
              <a:t>Dirac</a:t>
            </a:r>
            <a:r>
              <a:rPr lang="zh-CN" altLang="en-US">
                <a:solidFill>
                  <a:srgbClr val="0000FF"/>
                </a:solidFill>
                <a:latin typeface="Times" pitchFamily="2" charset="0"/>
                <a:ea typeface="+mn-ea"/>
                <a:cs typeface="+mj-cs"/>
              </a:rPr>
              <a:t>方程推出电子的旋磁比</a:t>
            </a:r>
            <a:r>
              <a:rPr lang="en-US" altLang="zh-CN">
                <a:solidFill>
                  <a:srgbClr val="0000FF"/>
                </a:solidFill>
                <a:latin typeface="Times" pitchFamily="2" charset="0"/>
                <a:ea typeface="+mn-ea"/>
                <a:cs typeface="+mj-cs"/>
              </a:rPr>
              <a:t>g=2</a:t>
            </a:r>
            <a:r>
              <a:rPr lang="zh-CN" altLang="en-US">
                <a:solidFill>
                  <a:srgbClr val="0000FF"/>
                </a:solidFill>
                <a:latin typeface="Times" pitchFamily="2" charset="0"/>
                <a:ea typeface="+mn-ea"/>
                <a:cs typeface="+mj-cs"/>
              </a:rPr>
              <a:t>，更广泛的关系是，对于点粒子场，有</a:t>
            </a:r>
            <a:r>
              <a:rPr lang="en-US" altLang="zh-CN">
                <a:solidFill>
                  <a:srgbClr val="0000FF"/>
                </a:solidFill>
                <a:latin typeface="Times" pitchFamily="2" charset="0"/>
                <a:ea typeface="+mn-ea"/>
                <a:cs typeface="+mj-cs"/>
              </a:rPr>
              <a:t>gS=1</a:t>
            </a:r>
            <a:r>
              <a:rPr lang="zh-CN" altLang="en-US">
                <a:solidFill>
                  <a:srgbClr val="0000FF"/>
                </a:solidFill>
                <a:latin typeface="Times" pitchFamily="2" charset="0"/>
                <a:ea typeface="+mn-ea"/>
                <a:cs typeface="+mj-cs"/>
              </a:rPr>
              <a:t>。</a:t>
            </a:r>
          </a:p>
        </p:txBody>
      </p:sp>
      <p:graphicFrame>
        <p:nvGraphicFramePr>
          <p:cNvPr id="48136" name="Object 12">
            <a:extLst>
              <a:ext uri="{FF2B5EF4-FFF2-40B4-BE49-F238E27FC236}">
                <a16:creationId xmlns:a16="http://schemas.microsoft.com/office/drawing/2014/main" id="{AD55D258-510D-205A-7A86-AFEEB354F5FA}"/>
              </a:ext>
            </a:extLst>
          </p:cNvPr>
          <p:cNvGraphicFramePr>
            <a:graphicFrameLocks noChangeAspect="1"/>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name="公式" r:id="rId6" imgW="2628900" imgH="4978400" progId="Equation.3">
                  <p:embed/>
                </p:oleObj>
              </mc:Choice>
              <mc:Fallback>
                <p:oleObj name="公式" r:id="rId6" imgW="2628900" imgH="4978400" progId="Equation.3">
                  <p:embed/>
                  <p:pic>
                    <p:nvPicPr>
                      <p:cNvPr id="48136" name="Object 12">
                        <a:extLst>
                          <a:ext uri="{FF2B5EF4-FFF2-40B4-BE49-F238E27FC236}">
                            <a16:creationId xmlns:a16="http://schemas.microsoft.com/office/drawing/2014/main" id="{AD55D258-510D-205A-7A86-AFEEB354F5F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2" name="日期占位符 1">
            <a:extLst>
              <a:ext uri="{FF2B5EF4-FFF2-40B4-BE49-F238E27FC236}">
                <a16:creationId xmlns:a16="http://schemas.microsoft.com/office/drawing/2014/main" id="{11263AF4-4EC5-8D41-D029-9131A1DACCF1}"/>
              </a:ext>
            </a:extLst>
          </p:cNvPr>
          <p:cNvSpPr>
            <a:spLocks noGrp="1"/>
          </p:cNvSpPr>
          <p:nvPr>
            <p:ph type="dt" sz="quarter" idx="10"/>
          </p:nvPr>
        </p:nvSpPr>
        <p:spPr/>
        <p:txBody>
          <a:bodyPr/>
          <a:lstStyle/>
          <a:p>
            <a:pPr>
              <a:defRPr/>
            </a:pPr>
            <a:r>
              <a:rPr lang="en-US" altLang="zh-CN" b="1">
                <a:latin typeface="Times" pitchFamily="2" charset="0"/>
                <a:ea typeface="+mn-ea"/>
                <a:cs typeface="+mj-cs"/>
              </a:rPr>
              <a:t>54</a:t>
            </a:r>
          </a:p>
        </p:txBody>
      </p:sp>
      <p:sp>
        <p:nvSpPr>
          <p:cNvPr id="47114" name="幻灯片编号占位符 2">
            <a:extLst>
              <a:ext uri="{FF2B5EF4-FFF2-40B4-BE49-F238E27FC236}">
                <a16:creationId xmlns:a16="http://schemas.microsoft.com/office/drawing/2014/main" id="{6232A2FE-813A-7351-7765-29DC66E09DE7}"/>
              </a:ext>
            </a:extLst>
          </p:cNvPr>
          <p:cNvSpPr>
            <a:spLocks noGrp="1" noChangeArrowheads="1"/>
          </p:cNvSpPr>
          <p:nvPr>
            <p:ph type="sldNum" sz="quarter" idx="12"/>
          </p:nvPr>
        </p:nvSpPr>
        <p:spPr/>
        <p:txBody>
          <a:bodyPr/>
          <a:lstStyle>
            <a:lvl1pPr>
              <a:lnSpc>
                <a:spcPct val="150000"/>
              </a:lnSpc>
              <a:spcBef>
                <a:spcPct val="20000"/>
              </a:spcBef>
              <a:buClr>
                <a:schemeClr val="folHlink"/>
              </a:buClr>
              <a:buSzPct val="6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1pPr>
            <a:lvl2pPr marL="742950" indent="-285750">
              <a:lnSpc>
                <a:spcPct val="150000"/>
              </a:lnSpc>
              <a:spcBef>
                <a:spcPct val="20000"/>
              </a:spcBef>
              <a:buClr>
                <a:schemeClr val="hlink"/>
              </a:buClr>
              <a:buSzPct val="55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2pPr>
            <a:lvl3pPr marL="1143000" indent="-228600">
              <a:lnSpc>
                <a:spcPct val="150000"/>
              </a:lnSpc>
              <a:spcBef>
                <a:spcPct val="20000"/>
              </a:spcBef>
              <a:buClr>
                <a:schemeClr val="folHlink"/>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3pPr>
            <a:lvl4pPr marL="1600200" indent="-228600">
              <a:lnSpc>
                <a:spcPct val="150000"/>
              </a:lnSpc>
              <a:spcBef>
                <a:spcPct val="20000"/>
              </a:spcBef>
              <a:buClr>
                <a:schemeClr val="accent2"/>
              </a:buClr>
              <a:buSzPct val="55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4pPr>
            <a:lvl5pPr marL="2057400" indent="-228600">
              <a:lnSpc>
                <a:spcPct val="150000"/>
              </a:lnSpc>
              <a:spcBef>
                <a:spcPct val="20000"/>
              </a:spcBef>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5pPr>
            <a:lvl6pPr marL="2514600" indent="-228600" eaLnBrk="0" fontAlgn="base" hangingPunct="0">
              <a:lnSpc>
                <a:spcPct val="150000"/>
              </a:lnSpc>
              <a:spcBef>
                <a:spcPct val="20000"/>
              </a:spcBef>
              <a:spcAft>
                <a:spcPct val="0"/>
              </a:spcAft>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6pPr>
            <a:lvl7pPr marL="2971800" indent="-228600" eaLnBrk="0" fontAlgn="base" hangingPunct="0">
              <a:lnSpc>
                <a:spcPct val="150000"/>
              </a:lnSpc>
              <a:spcBef>
                <a:spcPct val="20000"/>
              </a:spcBef>
              <a:spcAft>
                <a:spcPct val="0"/>
              </a:spcAft>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7pPr>
            <a:lvl8pPr marL="3429000" indent="-228600" eaLnBrk="0" fontAlgn="base" hangingPunct="0">
              <a:lnSpc>
                <a:spcPct val="150000"/>
              </a:lnSpc>
              <a:spcBef>
                <a:spcPct val="20000"/>
              </a:spcBef>
              <a:spcAft>
                <a:spcPct val="0"/>
              </a:spcAft>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8pPr>
            <a:lvl9pPr marL="3886200" indent="-228600" eaLnBrk="0" fontAlgn="base" hangingPunct="0">
              <a:lnSpc>
                <a:spcPct val="150000"/>
              </a:lnSpc>
              <a:spcBef>
                <a:spcPct val="20000"/>
              </a:spcBef>
              <a:spcAft>
                <a:spcPct val="0"/>
              </a:spcAft>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9pPr>
          </a:lstStyle>
          <a:p>
            <a:pPr>
              <a:lnSpc>
                <a:spcPct val="100000"/>
              </a:lnSpc>
              <a:spcBef>
                <a:spcPct val="0"/>
              </a:spcBef>
              <a:buClrTx/>
              <a:buSzTx/>
              <a:buFontTx/>
              <a:buNone/>
              <a:defRPr/>
            </a:pPr>
            <a:fld id="{6610A11F-30BF-F04F-A643-726CBCD6BC0B}" type="slidenum">
              <a:rPr kumimoji="0" lang="en-US" altLang="zh-CN" sz="1400" smtClean="0">
                <a:latin typeface="Times" pitchFamily="2" charset="0"/>
                <a:ea typeface="+mn-ea"/>
                <a:cs typeface="+mj-cs"/>
              </a:rPr>
              <a:pPr>
                <a:lnSpc>
                  <a:spcPct val="100000"/>
                </a:lnSpc>
                <a:spcBef>
                  <a:spcPct val="0"/>
                </a:spcBef>
                <a:buClrTx/>
                <a:buSzTx/>
                <a:buFontTx/>
                <a:buNone/>
                <a:defRPr/>
              </a:pPr>
              <a:t>36</a:t>
            </a:fld>
            <a:endParaRPr kumimoji="0" lang="en-US" altLang="zh-CN" sz="1400">
              <a:latin typeface="Times" pitchFamily="2" charset="0"/>
              <a:ea typeface="+mn-ea"/>
              <a:cs typeface="+mj-cs"/>
            </a:endParaRPr>
          </a:p>
        </p:txBody>
      </p:sp>
    </p:spTree>
    <p:extLst>
      <p:ext uri="{BB962C8B-B14F-4D97-AF65-F5344CB8AC3E}">
        <p14:creationId xmlns:p14="http://schemas.microsoft.com/office/powerpoint/2010/main" val="35404847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67589">
                                            <p:txEl>
                                              <p:pRg st="0" end="0"/>
                                            </p:txEl>
                                          </p:spTgt>
                                        </p:tgtEl>
                                        <p:attrNameLst>
                                          <p:attrName>style.visibility</p:attrName>
                                        </p:attrNameLst>
                                      </p:cBhvr>
                                      <p:to>
                                        <p:strVal val="visible"/>
                                      </p:to>
                                    </p:set>
                                    <p:animEffect transition="in" filter="blinds(horizontal)">
                                      <p:cBhvr>
                                        <p:cTn id="7" dur="500"/>
                                        <p:tgtEl>
                                          <p:spTgt spid="6758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67589">
                                            <p:txEl>
                                              <p:pRg st="1" end="1"/>
                                            </p:txEl>
                                          </p:spTgt>
                                        </p:tgtEl>
                                        <p:attrNameLst>
                                          <p:attrName>style.visibility</p:attrName>
                                        </p:attrNameLst>
                                      </p:cBhvr>
                                      <p:to>
                                        <p:strVal val="visible"/>
                                      </p:to>
                                    </p:set>
                                    <p:animEffect transition="in" filter="blinds(horizontal)">
                                      <p:cBhvr>
                                        <p:cTn id="12" dur="500"/>
                                        <p:tgtEl>
                                          <p:spTgt spid="6758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25603"/>
                                        </p:tgtEl>
                                        <p:attrNameLst>
                                          <p:attrName>style.visibility</p:attrName>
                                        </p:attrNameLst>
                                      </p:cBhvr>
                                      <p:to>
                                        <p:strVal val="visible"/>
                                      </p:to>
                                    </p:set>
                                    <p:animEffect transition="in" filter="checkerboard(across)">
                                      <p:cBhvr>
                                        <p:cTn id="17" dur="500"/>
                                        <p:tgtEl>
                                          <p:spTgt spid="2560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nodeType="clickEffect">
                                  <p:stCondLst>
                                    <p:cond delay="0"/>
                                  </p:stCondLst>
                                  <p:childTnLst>
                                    <p:set>
                                      <p:cBhvr>
                                        <p:cTn id="21" dur="1" fill="hold">
                                          <p:stCondLst>
                                            <p:cond delay="0"/>
                                          </p:stCondLst>
                                        </p:cTn>
                                        <p:tgtEl>
                                          <p:spTgt spid="25604"/>
                                        </p:tgtEl>
                                        <p:attrNameLst>
                                          <p:attrName>style.visibility</p:attrName>
                                        </p:attrNameLst>
                                      </p:cBhvr>
                                      <p:to>
                                        <p:strVal val="visible"/>
                                      </p:to>
                                    </p:set>
                                    <p:animEffect transition="in" filter="checkerboard(across)">
                                      <p:cBhvr>
                                        <p:cTn id="22" dur="500"/>
                                        <p:tgtEl>
                                          <p:spTgt spid="25604"/>
                                        </p:tgtEl>
                                      </p:cBhvr>
                                    </p:animEffect>
                                  </p:childTnLst>
                                </p:cTn>
                              </p:par>
                              <p:par>
                                <p:cTn id="23" presetID="1" presetClass="entr" presetSubtype="0" fill="hold" nodeType="withEffect">
                                  <p:stCondLst>
                                    <p:cond delay="0"/>
                                  </p:stCondLst>
                                  <p:childTnLst>
                                    <p:set>
                                      <p:cBhvr>
                                        <p:cTn id="24" dur="1" fill="hold">
                                          <p:stCondLst>
                                            <p:cond delay="0"/>
                                          </p:stCondLst>
                                        </p:cTn>
                                        <p:tgtEl>
                                          <p:spTgt spid="67592"/>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3" presetClass="entr" presetSubtype="10" fill="hold" nodeType="clickEffect">
                                  <p:stCondLst>
                                    <p:cond delay="0"/>
                                  </p:stCondLst>
                                  <p:childTnLst>
                                    <p:set>
                                      <p:cBhvr>
                                        <p:cTn id="28" dur="1" fill="hold">
                                          <p:stCondLst>
                                            <p:cond delay="0"/>
                                          </p:stCondLst>
                                        </p:cTn>
                                        <p:tgtEl>
                                          <p:spTgt spid="67594"/>
                                        </p:tgtEl>
                                        <p:attrNameLst>
                                          <p:attrName>style.visibility</p:attrName>
                                        </p:attrNameLst>
                                      </p:cBhvr>
                                      <p:to>
                                        <p:strVal val="visible"/>
                                      </p:to>
                                    </p:set>
                                    <p:animEffect transition="in" filter="blinds(horizontal)">
                                      <p:cBhvr>
                                        <p:cTn id="29" dur="500"/>
                                        <p:tgtEl>
                                          <p:spTgt spid="67594"/>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5" presetClass="entr" presetSubtype="10" fill="hold" nodeType="clickEffect">
                                  <p:stCondLst>
                                    <p:cond delay="0"/>
                                  </p:stCondLst>
                                  <p:childTnLst>
                                    <p:set>
                                      <p:cBhvr>
                                        <p:cTn id="33" dur="1" fill="hold">
                                          <p:stCondLst>
                                            <p:cond delay="0"/>
                                          </p:stCondLst>
                                        </p:cTn>
                                        <p:tgtEl>
                                          <p:spTgt spid="67593"/>
                                        </p:tgtEl>
                                        <p:attrNameLst>
                                          <p:attrName>style.visibility</p:attrName>
                                        </p:attrNameLst>
                                      </p:cBhvr>
                                      <p:to>
                                        <p:strVal val="visible"/>
                                      </p:to>
                                    </p:set>
                                    <p:animEffect transition="in" filter="checkerboard(across)">
                                      <p:cBhvr>
                                        <p:cTn id="34" dur="500"/>
                                        <p:tgtEl>
                                          <p:spTgt spid="675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9" grpId="0" build="p"/>
      <p:bldP spid="67592" grpId="0"/>
      <p:bldP spid="67593" grpId="0"/>
      <p:bldP spid="6759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ext Box 10">
            <a:extLst>
              <a:ext uri="{FF2B5EF4-FFF2-40B4-BE49-F238E27FC236}">
                <a16:creationId xmlns:a16="http://schemas.microsoft.com/office/drawing/2014/main" id="{C8B2EAE8-32DE-0D6D-042C-D9FD630B7EDF}"/>
              </a:ext>
            </a:extLst>
          </p:cNvPr>
          <p:cNvSpPr txBox="1">
            <a:spLocks noChangeArrowheads="1"/>
          </p:cNvSpPr>
          <p:nvPr/>
        </p:nvSpPr>
        <p:spPr bwMode="auto">
          <a:xfrm>
            <a:off x="1692275" y="333375"/>
            <a:ext cx="6840538" cy="6143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50000"/>
              </a:lnSpc>
              <a:spcBef>
                <a:spcPct val="20000"/>
              </a:spcBef>
              <a:buClr>
                <a:schemeClr val="folHlink"/>
              </a:buClr>
              <a:buSzPct val="6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1pPr>
            <a:lvl2pPr marL="742950" indent="-285750">
              <a:lnSpc>
                <a:spcPct val="150000"/>
              </a:lnSpc>
              <a:spcBef>
                <a:spcPct val="20000"/>
              </a:spcBef>
              <a:buClr>
                <a:schemeClr val="hlink"/>
              </a:buClr>
              <a:buSzPct val="55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2pPr>
            <a:lvl3pPr marL="1143000" indent="-228600">
              <a:lnSpc>
                <a:spcPct val="150000"/>
              </a:lnSpc>
              <a:spcBef>
                <a:spcPct val="20000"/>
              </a:spcBef>
              <a:buClr>
                <a:schemeClr val="folHlink"/>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3pPr>
            <a:lvl4pPr marL="1600200" indent="-228600">
              <a:lnSpc>
                <a:spcPct val="150000"/>
              </a:lnSpc>
              <a:spcBef>
                <a:spcPct val="20000"/>
              </a:spcBef>
              <a:buClr>
                <a:schemeClr val="accent2"/>
              </a:buClr>
              <a:buSzPct val="55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4pPr>
            <a:lvl5pPr marL="2057400" indent="-228600">
              <a:lnSpc>
                <a:spcPct val="150000"/>
              </a:lnSpc>
              <a:spcBef>
                <a:spcPct val="20000"/>
              </a:spcBef>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5pPr>
            <a:lvl6pPr marL="2514600" indent="-228600" eaLnBrk="0" fontAlgn="base" hangingPunct="0">
              <a:lnSpc>
                <a:spcPct val="150000"/>
              </a:lnSpc>
              <a:spcBef>
                <a:spcPct val="20000"/>
              </a:spcBef>
              <a:spcAft>
                <a:spcPct val="0"/>
              </a:spcAft>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6pPr>
            <a:lvl7pPr marL="2971800" indent="-228600" eaLnBrk="0" fontAlgn="base" hangingPunct="0">
              <a:lnSpc>
                <a:spcPct val="150000"/>
              </a:lnSpc>
              <a:spcBef>
                <a:spcPct val="20000"/>
              </a:spcBef>
              <a:spcAft>
                <a:spcPct val="0"/>
              </a:spcAft>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7pPr>
            <a:lvl8pPr marL="3429000" indent="-228600" eaLnBrk="0" fontAlgn="base" hangingPunct="0">
              <a:lnSpc>
                <a:spcPct val="150000"/>
              </a:lnSpc>
              <a:spcBef>
                <a:spcPct val="20000"/>
              </a:spcBef>
              <a:spcAft>
                <a:spcPct val="0"/>
              </a:spcAft>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8pPr>
            <a:lvl9pPr marL="3886200" indent="-228600" eaLnBrk="0" fontAlgn="base" hangingPunct="0">
              <a:lnSpc>
                <a:spcPct val="150000"/>
              </a:lnSpc>
              <a:spcBef>
                <a:spcPct val="20000"/>
              </a:spcBef>
              <a:spcAft>
                <a:spcPct val="0"/>
              </a:spcAft>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9pPr>
          </a:lstStyle>
          <a:p>
            <a:pPr eaLnBrk="1" hangingPunct="1">
              <a:spcBef>
                <a:spcPct val="0"/>
              </a:spcBef>
              <a:buClrTx/>
              <a:buSzTx/>
              <a:buFontTx/>
              <a:buNone/>
            </a:pPr>
            <a:r>
              <a:rPr lang="zh-CN" altLang="en-US" dirty="0">
                <a:latin typeface="Times New Roman" panose="02020603050405020304" pitchFamily="18" charset="0"/>
                <a:ea typeface="Songti SC" panose="02010600040101010101" pitchFamily="2" charset="-122"/>
                <a:cs typeface="Times New Roman" panose="02020603050405020304" pitchFamily="18" charset="0"/>
              </a:rPr>
              <a:t>粒子的内禀磁矩对磁关系的偏离称为</a:t>
            </a:r>
            <a:r>
              <a:rPr lang="zh-CN" altLang="en-US" dirty="0">
                <a:solidFill>
                  <a:srgbClr val="FF0000"/>
                </a:solidFill>
                <a:latin typeface="Times New Roman" panose="02020603050405020304" pitchFamily="18" charset="0"/>
                <a:ea typeface="Songti SC" panose="02010600040101010101" pitchFamily="2" charset="-122"/>
                <a:cs typeface="Times New Roman" panose="02020603050405020304" pitchFamily="18" charset="0"/>
              </a:rPr>
              <a:t>反常磁矩</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p>
        </p:txBody>
      </p:sp>
      <p:graphicFrame>
        <p:nvGraphicFramePr>
          <p:cNvPr id="49154" name="Object 12">
            <a:extLst>
              <a:ext uri="{FF2B5EF4-FFF2-40B4-BE49-F238E27FC236}">
                <a16:creationId xmlns:a16="http://schemas.microsoft.com/office/drawing/2014/main" id="{E280F1D8-6469-560F-1888-D67FD13B3613}"/>
              </a:ext>
            </a:extLst>
          </p:cNvPr>
          <p:cNvGraphicFramePr>
            <a:graphicFrameLocks noChangeAspect="1"/>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name="公式" r:id="rId2" imgW="2628900" imgH="4978400" progId="Equation.3">
                  <p:embed/>
                </p:oleObj>
              </mc:Choice>
              <mc:Fallback>
                <p:oleObj name="公式" r:id="rId2" imgW="2628900" imgH="4978400" progId="Equation.3">
                  <p:embed/>
                  <p:pic>
                    <p:nvPicPr>
                      <p:cNvPr id="49154" name="Object 12">
                        <a:extLst>
                          <a:ext uri="{FF2B5EF4-FFF2-40B4-BE49-F238E27FC236}">
                            <a16:creationId xmlns:a16="http://schemas.microsoft.com/office/drawing/2014/main" id="{E280F1D8-6469-560F-1888-D67FD13B36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67598" name="Text Box 14">
            <a:extLst>
              <a:ext uri="{FF2B5EF4-FFF2-40B4-BE49-F238E27FC236}">
                <a16:creationId xmlns:a16="http://schemas.microsoft.com/office/drawing/2014/main" id="{B72D2FF3-A8B9-4F58-8F56-E7AE36CD6284}"/>
              </a:ext>
            </a:extLst>
          </p:cNvPr>
          <p:cNvSpPr txBox="1">
            <a:spLocks noChangeArrowheads="1"/>
          </p:cNvSpPr>
          <p:nvPr/>
        </p:nvSpPr>
        <p:spPr bwMode="auto">
          <a:xfrm>
            <a:off x="261938" y="2803525"/>
            <a:ext cx="8424862"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50000"/>
              </a:lnSpc>
              <a:spcBef>
                <a:spcPct val="20000"/>
              </a:spcBef>
              <a:buClr>
                <a:schemeClr val="folHlink"/>
              </a:buClr>
              <a:buSzPct val="6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1pPr>
            <a:lvl2pPr marL="742950" indent="-285750">
              <a:lnSpc>
                <a:spcPct val="150000"/>
              </a:lnSpc>
              <a:spcBef>
                <a:spcPct val="20000"/>
              </a:spcBef>
              <a:buClr>
                <a:schemeClr val="hlink"/>
              </a:buClr>
              <a:buSzPct val="55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2pPr>
            <a:lvl3pPr marL="1143000" indent="-228600">
              <a:lnSpc>
                <a:spcPct val="150000"/>
              </a:lnSpc>
              <a:spcBef>
                <a:spcPct val="20000"/>
              </a:spcBef>
              <a:buClr>
                <a:schemeClr val="folHlink"/>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3pPr>
            <a:lvl4pPr marL="1600200" indent="-228600">
              <a:lnSpc>
                <a:spcPct val="150000"/>
              </a:lnSpc>
              <a:spcBef>
                <a:spcPct val="20000"/>
              </a:spcBef>
              <a:buClr>
                <a:schemeClr val="accent2"/>
              </a:buClr>
              <a:buSzPct val="55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4pPr>
            <a:lvl5pPr marL="2057400" indent="-228600">
              <a:lnSpc>
                <a:spcPct val="150000"/>
              </a:lnSpc>
              <a:spcBef>
                <a:spcPct val="20000"/>
              </a:spcBef>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5pPr>
            <a:lvl6pPr marL="2514600" indent="-228600" eaLnBrk="0" fontAlgn="base" hangingPunct="0">
              <a:lnSpc>
                <a:spcPct val="150000"/>
              </a:lnSpc>
              <a:spcBef>
                <a:spcPct val="20000"/>
              </a:spcBef>
              <a:spcAft>
                <a:spcPct val="0"/>
              </a:spcAft>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6pPr>
            <a:lvl7pPr marL="2971800" indent="-228600" eaLnBrk="0" fontAlgn="base" hangingPunct="0">
              <a:lnSpc>
                <a:spcPct val="150000"/>
              </a:lnSpc>
              <a:spcBef>
                <a:spcPct val="20000"/>
              </a:spcBef>
              <a:spcAft>
                <a:spcPct val="0"/>
              </a:spcAft>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7pPr>
            <a:lvl8pPr marL="3429000" indent="-228600" eaLnBrk="0" fontAlgn="base" hangingPunct="0">
              <a:lnSpc>
                <a:spcPct val="150000"/>
              </a:lnSpc>
              <a:spcBef>
                <a:spcPct val="20000"/>
              </a:spcBef>
              <a:spcAft>
                <a:spcPct val="0"/>
              </a:spcAft>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8pPr>
            <a:lvl9pPr marL="3886200" indent="-228600" eaLnBrk="0" fontAlgn="base" hangingPunct="0">
              <a:lnSpc>
                <a:spcPct val="150000"/>
              </a:lnSpc>
              <a:spcBef>
                <a:spcPct val="20000"/>
              </a:spcBef>
              <a:spcAft>
                <a:spcPct val="0"/>
              </a:spcAft>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9pPr>
          </a:lstStyle>
          <a:p>
            <a:pPr eaLnBrk="1" hangingPunct="1">
              <a:spcBef>
                <a:spcPct val="0"/>
              </a:spcBef>
              <a:buClrTx/>
              <a:buSzTx/>
              <a:buFontTx/>
              <a:buChar char="•"/>
            </a:pPr>
            <a:r>
              <a:rPr lang="zh-CN" altLang="en-US">
                <a:latin typeface="Times New Roman" panose="02020603050405020304" pitchFamily="18" charset="0"/>
                <a:ea typeface="Songti SC" panose="02010600040101010101" pitchFamily="2" charset="-122"/>
                <a:cs typeface="Times New Roman" panose="02020603050405020304" pitchFamily="18" charset="0"/>
              </a:rPr>
              <a:t>电子和</a:t>
            </a:r>
            <a:r>
              <a:rPr lang="en-US" altLang="zh-CN">
                <a:latin typeface="Times New Roman" panose="02020603050405020304" pitchFamily="18" charset="0"/>
                <a:ea typeface="Songti SC" panose="02010600040101010101" pitchFamily="2" charset="-122"/>
                <a:cs typeface="Times New Roman" panose="02020603050405020304" pitchFamily="18" charset="0"/>
              </a:rPr>
              <a:t>μ</a:t>
            </a:r>
            <a:r>
              <a:rPr lang="zh-CN" altLang="en-US">
                <a:latin typeface="Times New Roman" panose="02020603050405020304" pitchFamily="18" charset="0"/>
                <a:ea typeface="Songti SC" panose="02010600040101010101" pitchFamily="2" charset="-122"/>
                <a:cs typeface="Times New Roman" panose="02020603050405020304" pitchFamily="18" charset="0"/>
              </a:rPr>
              <a:t>子的反常磁矩来源于电磁场的自相互作用</a:t>
            </a:r>
            <a:r>
              <a:rPr lang="zh-CN" altLang="en-US">
                <a:solidFill>
                  <a:srgbClr val="FF0000"/>
                </a:solidFill>
                <a:latin typeface="Times New Roman" panose="02020603050405020304" pitchFamily="18" charset="0"/>
                <a:ea typeface="Songti SC" panose="02010600040101010101" pitchFamily="2" charset="-122"/>
                <a:cs typeface="Times New Roman" panose="02020603050405020304" pitchFamily="18" charset="0"/>
              </a:rPr>
              <a:t>（量子真空涨落）</a:t>
            </a:r>
            <a:r>
              <a:rPr lang="zh-CN" altLang="en-US">
                <a:latin typeface="Times New Roman" panose="02020603050405020304" pitchFamily="18" charset="0"/>
                <a:ea typeface="Songti SC" panose="02010600040101010101" pitchFamily="2" charset="-122"/>
                <a:cs typeface="Times New Roman" panose="02020603050405020304" pitchFamily="18" charset="0"/>
              </a:rPr>
              <a:t>，</a:t>
            </a:r>
            <a:r>
              <a:rPr lang="zh-CN" altLang="zh-CN">
                <a:solidFill>
                  <a:srgbClr val="0000FF"/>
                </a:solidFill>
                <a:latin typeface="Times New Roman" panose="02020603050405020304" pitchFamily="18" charset="0"/>
                <a:ea typeface="Songti SC" panose="02010600040101010101" pitchFamily="2" charset="-122"/>
                <a:cs typeface="Times New Roman" panose="02020603050405020304" pitchFamily="18" charset="0"/>
              </a:rPr>
              <a:t>与量子电动力学的</a:t>
            </a:r>
            <a:r>
              <a:rPr lang="zh-CN" altLang="en-US">
                <a:solidFill>
                  <a:srgbClr val="0000FF"/>
                </a:solidFill>
                <a:latin typeface="Times New Roman" panose="02020603050405020304" pitchFamily="18" charset="0"/>
                <a:ea typeface="Songti SC" panose="02010600040101010101" pitchFamily="2" charset="-122"/>
                <a:cs typeface="Times New Roman" panose="02020603050405020304" pitchFamily="18" charset="0"/>
              </a:rPr>
              <a:t>圈图</a:t>
            </a:r>
            <a:r>
              <a:rPr lang="zh-CN" altLang="zh-CN">
                <a:solidFill>
                  <a:srgbClr val="0000FF"/>
                </a:solidFill>
                <a:latin typeface="Times New Roman" panose="02020603050405020304" pitchFamily="18" charset="0"/>
                <a:ea typeface="Songti SC" panose="02010600040101010101" pitchFamily="2" charset="-122"/>
                <a:cs typeface="Times New Roman" panose="02020603050405020304" pitchFamily="18" charset="0"/>
              </a:rPr>
              <a:t>计算</a:t>
            </a:r>
            <a:r>
              <a:rPr lang="zh-CN" altLang="zh-CN">
                <a:latin typeface="Times New Roman" panose="02020603050405020304" pitchFamily="18" charset="0"/>
                <a:ea typeface="Songti SC" panose="02010600040101010101" pitchFamily="2" charset="-122"/>
                <a:cs typeface="Times New Roman" panose="02020603050405020304" pitchFamily="18" charset="0"/>
              </a:rPr>
              <a:t>完全符合。。 </a:t>
            </a:r>
            <a:endParaRPr lang="zh-CN" altLang="en-US">
              <a:latin typeface="Times New Roman" panose="02020603050405020304" pitchFamily="18" charset="0"/>
              <a:ea typeface="Songti SC" panose="02010600040101010101" pitchFamily="2" charset="-122"/>
              <a:cs typeface="Times New Roman" panose="02020603050405020304" pitchFamily="18" charset="0"/>
            </a:endParaRPr>
          </a:p>
        </p:txBody>
      </p:sp>
      <p:sp>
        <p:nvSpPr>
          <p:cNvPr id="49156" name="日期占位符 1">
            <a:extLst>
              <a:ext uri="{FF2B5EF4-FFF2-40B4-BE49-F238E27FC236}">
                <a16:creationId xmlns:a16="http://schemas.microsoft.com/office/drawing/2014/main" id="{984E4FE3-8B12-25F5-9CE5-98A226964024}"/>
              </a:ext>
            </a:extLst>
          </p:cNvPr>
          <p:cNvSpPr>
            <a:spLocks noGrp="1" noChangeArrowheads="1"/>
          </p:cNvSpPr>
          <p:nvPr>
            <p:ph type="dt"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742950" indent="-285750">
              <a:defRPr kumimoji="1" sz="2400" b="1">
                <a:solidFill>
                  <a:schemeClr val="tx1"/>
                </a:solidFill>
                <a:latin typeface="Times New Roman" panose="02020603050405020304" pitchFamily="18" charset="0"/>
                <a:ea typeface="宋体" panose="02010600030101010101" pitchFamily="2" charset="-122"/>
              </a:defRPr>
            </a:lvl2pPr>
            <a:lvl3pPr marL="1143000" indent="-228600">
              <a:defRPr kumimoji="1" sz="2400" b="1">
                <a:solidFill>
                  <a:schemeClr val="tx1"/>
                </a:solidFill>
                <a:latin typeface="Times New Roman" panose="02020603050405020304" pitchFamily="18" charset="0"/>
                <a:ea typeface="宋体" panose="02010600030101010101" pitchFamily="2" charset="-122"/>
              </a:defRPr>
            </a:lvl3pPr>
            <a:lvl4pPr marL="1600200" indent="-228600">
              <a:defRPr kumimoji="1" sz="2400" b="1">
                <a:solidFill>
                  <a:schemeClr val="tx1"/>
                </a:solidFill>
                <a:latin typeface="Times New Roman" panose="02020603050405020304" pitchFamily="18" charset="0"/>
                <a:ea typeface="宋体" panose="02010600030101010101" pitchFamily="2" charset="-122"/>
              </a:defRPr>
            </a:lvl4pPr>
            <a:lvl5pPr marL="2057400" indent="-228600">
              <a:defRPr kumimoji="1"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r>
              <a:rPr kumimoji="0" lang="en-US" altLang="zh-CN" sz="1400" b="0">
                <a:ea typeface="Songti SC" panose="02010600040101010101" pitchFamily="2" charset="-122"/>
                <a:cs typeface="Times New Roman" panose="02020603050405020304" pitchFamily="18" charset="0"/>
              </a:rPr>
              <a:t>54</a:t>
            </a:r>
          </a:p>
        </p:txBody>
      </p:sp>
      <p:sp>
        <p:nvSpPr>
          <p:cNvPr id="49157" name="幻灯片编号占位符 2">
            <a:extLst>
              <a:ext uri="{FF2B5EF4-FFF2-40B4-BE49-F238E27FC236}">
                <a16:creationId xmlns:a16="http://schemas.microsoft.com/office/drawing/2014/main" id="{313C5E62-100C-D8B4-F5D0-5EAF7C01BBC4}"/>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ct val="20000"/>
              </a:spcBef>
              <a:buClr>
                <a:schemeClr val="folHlink"/>
              </a:buClr>
              <a:buSzPct val="6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1pPr>
            <a:lvl2pPr marL="742950" indent="-285750">
              <a:lnSpc>
                <a:spcPct val="150000"/>
              </a:lnSpc>
              <a:spcBef>
                <a:spcPct val="20000"/>
              </a:spcBef>
              <a:buClr>
                <a:schemeClr val="hlink"/>
              </a:buClr>
              <a:buSzPct val="55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2pPr>
            <a:lvl3pPr marL="1143000" indent="-228600">
              <a:lnSpc>
                <a:spcPct val="150000"/>
              </a:lnSpc>
              <a:spcBef>
                <a:spcPct val="20000"/>
              </a:spcBef>
              <a:buClr>
                <a:schemeClr val="folHlink"/>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3pPr>
            <a:lvl4pPr marL="1600200" indent="-228600">
              <a:lnSpc>
                <a:spcPct val="150000"/>
              </a:lnSpc>
              <a:spcBef>
                <a:spcPct val="20000"/>
              </a:spcBef>
              <a:buClr>
                <a:schemeClr val="accent2"/>
              </a:buClr>
              <a:buSzPct val="55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4pPr>
            <a:lvl5pPr marL="2057400" indent="-228600">
              <a:lnSpc>
                <a:spcPct val="150000"/>
              </a:lnSpc>
              <a:spcBef>
                <a:spcPct val="20000"/>
              </a:spcBef>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5pPr>
            <a:lvl6pPr marL="2514600" indent="-228600" eaLnBrk="0" fontAlgn="base" hangingPunct="0">
              <a:lnSpc>
                <a:spcPct val="150000"/>
              </a:lnSpc>
              <a:spcBef>
                <a:spcPct val="20000"/>
              </a:spcBef>
              <a:spcAft>
                <a:spcPct val="0"/>
              </a:spcAft>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6pPr>
            <a:lvl7pPr marL="2971800" indent="-228600" eaLnBrk="0" fontAlgn="base" hangingPunct="0">
              <a:lnSpc>
                <a:spcPct val="150000"/>
              </a:lnSpc>
              <a:spcBef>
                <a:spcPct val="20000"/>
              </a:spcBef>
              <a:spcAft>
                <a:spcPct val="0"/>
              </a:spcAft>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7pPr>
            <a:lvl8pPr marL="3429000" indent="-228600" eaLnBrk="0" fontAlgn="base" hangingPunct="0">
              <a:lnSpc>
                <a:spcPct val="150000"/>
              </a:lnSpc>
              <a:spcBef>
                <a:spcPct val="20000"/>
              </a:spcBef>
              <a:spcAft>
                <a:spcPct val="0"/>
              </a:spcAft>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8pPr>
            <a:lvl9pPr marL="3886200" indent="-228600" eaLnBrk="0" fontAlgn="base" hangingPunct="0">
              <a:lnSpc>
                <a:spcPct val="150000"/>
              </a:lnSpc>
              <a:spcBef>
                <a:spcPct val="20000"/>
              </a:spcBef>
              <a:spcAft>
                <a:spcPct val="0"/>
              </a:spcAft>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9pPr>
          </a:lstStyle>
          <a:p>
            <a:pPr>
              <a:lnSpc>
                <a:spcPct val="100000"/>
              </a:lnSpc>
              <a:spcBef>
                <a:spcPct val="0"/>
              </a:spcBef>
              <a:buClrTx/>
              <a:buSzTx/>
              <a:buFontTx/>
              <a:buNone/>
            </a:pPr>
            <a:fld id="{7DEFC11A-6A1A-044B-8A84-785AE23A5172}" type="slidenum">
              <a:rPr kumimoji="0" lang="en-US" altLang="zh-CN" sz="1400" b="0" smtClean="0">
                <a:latin typeface="Times New Roman" panose="02020603050405020304" pitchFamily="18" charset="0"/>
                <a:ea typeface="Songti SC" panose="02010600040101010101" pitchFamily="2" charset="-122"/>
                <a:cs typeface="Times New Roman" panose="02020603050405020304" pitchFamily="18" charset="0"/>
              </a:rPr>
              <a:pPr>
                <a:lnSpc>
                  <a:spcPct val="100000"/>
                </a:lnSpc>
                <a:spcBef>
                  <a:spcPct val="0"/>
                </a:spcBef>
                <a:buClrTx/>
                <a:buSzTx/>
                <a:buFontTx/>
                <a:buNone/>
              </a:pPr>
              <a:t>37</a:t>
            </a:fld>
            <a:endParaRPr kumimoji="0" lang="en-US" altLang="zh-CN" sz="1400" b="0">
              <a:latin typeface="Times New Roman" panose="02020603050405020304" pitchFamily="18" charset="0"/>
              <a:ea typeface="Songti SC" panose="02010600040101010101" pitchFamily="2" charset="-122"/>
              <a:cs typeface="Times New Roman" panose="02020603050405020304" pitchFamily="18" charset="0"/>
            </a:endParaRPr>
          </a:p>
        </p:txBody>
      </p:sp>
      <p:pic>
        <p:nvPicPr>
          <p:cNvPr id="4" name="图片 3" descr="未命名.png">
            <a:extLst>
              <a:ext uri="{FF2B5EF4-FFF2-40B4-BE49-F238E27FC236}">
                <a16:creationId xmlns:a16="http://schemas.microsoft.com/office/drawing/2014/main" id="{4D11A3C2-4EE4-AC89-0D3D-F18E9C1E4FA6}"/>
              </a:ext>
            </a:extLst>
          </p:cNvPr>
          <p:cNvPicPr>
            <a:picLocks noChangeAspect="1"/>
          </p:cNvPicPr>
          <p:nvPr/>
        </p:nvPicPr>
        <p:blipFill>
          <a:blip r:embed="rId4">
            <a:extLst>
              <a:ext uri="{28A0092B-C50C-407E-A947-70E740481C1C}">
                <a14:useLocalDpi xmlns:a14="http://schemas.microsoft.com/office/drawing/2010/main" val="0"/>
              </a:ext>
            </a:extLst>
          </a:blip>
          <a:srcRect l="-2" r="-1143" b="35471"/>
          <a:stretch>
            <a:fillRect/>
          </a:stretch>
        </p:blipFill>
        <p:spPr bwMode="auto">
          <a:xfrm>
            <a:off x="766763" y="4048125"/>
            <a:ext cx="7378700" cy="221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9" name="文本框 4">
            <a:extLst>
              <a:ext uri="{FF2B5EF4-FFF2-40B4-BE49-F238E27FC236}">
                <a16:creationId xmlns:a16="http://schemas.microsoft.com/office/drawing/2014/main" id="{7C8A820E-75CB-8DD2-B048-BF712058AD75}"/>
              </a:ext>
            </a:extLst>
          </p:cNvPr>
          <p:cNvSpPr txBox="1">
            <a:spLocks noChangeArrowheads="1"/>
          </p:cNvSpPr>
          <p:nvPr/>
        </p:nvSpPr>
        <p:spPr bwMode="auto">
          <a:xfrm>
            <a:off x="250825" y="1120775"/>
            <a:ext cx="8631238" cy="168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b="1">
                <a:solidFill>
                  <a:schemeClr val="tx1"/>
                </a:solidFill>
                <a:latin typeface="Times New Roman" panose="02020603050405020304" pitchFamily="18" charset="0"/>
                <a:ea typeface="宋体" panose="02010600030101010101" pitchFamily="2" charset="-122"/>
              </a:defRPr>
            </a:lvl1pPr>
            <a:lvl2pPr marL="742950" indent="-285750">
              <a:defRPr kumimoji="1" sz="2400" b="1">
                <a:solidFill>
                  <a:schemeClr val="tx1"/>
                </a:solidFill>
                <a:latin typeface="Times New Roman" panose="02020603050405020304" pitchFamily="18" charset="0"/>
                <a:ea typeface="宋体" panose="02010600030101010101" pitchFamily="2" charset="-122"/>
              </a:defRPr>
            </a:lvl2pPr>
            <a:lvl3pPr marL="1143000" indent="-228600">
              <a:defRPr kumimoji="1" sz="2400" b="1">
                <a:solidFill>
                  <a:schemeClr val="tx1"/>
                </a:solidFill>
                <a:latin typeface="Times New Roman" panose="02020603050405020304" pitchFamily="18" charset="0"/>
                <a:ea typeface="宋体" panose="02010600030101010101" pitchFamily="2" charset="-122"/>
              </a:defRPr>
            </a:lvl3pPr>
            <a:lvl4pPr marL="1600200" indent="-228600">
              <a:defRPr kumimoji="1" sz="2400" b="1">
                <a:solidFill>
                  <a:schemeClr val="tx1"/>
                </a:solidFill>
                <a:latin typeface="Times New Roman" panose="02020603050405020304" pitchFamily="18" charset="0"/>
                <a:ea typeface="宋体" panose="02010600030101010101" pitchFamily="2" charset="-122"/>
              </a:defRPr>
            </a:lvl4pPr>
            <a:lvl5pPr marL="2057400" indent="-228600">
              <a:defRPr kumimoji="1"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pPr>
              <a:lnSpc>
                <a:spcPct val="150000"/>
              </a:lnSpc>
              <a:buFontTx/>
              <a:buChar char="•"/>
            </a:pPr>
            <a:r>
              <a:rPr lang="zh-CN" altLang="en-US" dirty="0">
                <a:ea typeface="Songti SC" panose="02010600040101010101" pitchFamily="2" charset="-122"/>
                <a:cs typeface="Times New Roman" panose="02020603050405020304" pitchFamily="18" charset="0"/>
              </a:rPr>
              <a:t>质子和中子的反常磁矩与正常磁矩偏离很大，</a:t>
            </a:r>
            <a:r>
              <a:rPr lang="zh-CN" altLang="en-US" dirty="0">
                <a:solidFill>
                  <a:srgbClr val="FF0000"/>
                </a:solidFill>
                <a:ea typeface="Songti SC" panose="02010600040101010101" pitchFamily="2" charset="-122"/>
                <a:cs typeface="Times New Roman" panose="02020603050405020304" pitchFamily="18" charset="0"/>
              </a:rPr>
              <a:t>是因为它们是复合粒子</a:t>
            </a:r>
            <a:r>
              <a:rPr lang="zh-CN" altLang="en-US" dirty="0">
                <a:ea typeface="Songti SC" panose="02010600040101010101" pitchFamily="2" charset="-122"/>
                <a:cs typeface="Times New Roman" panose="02020603050405020304" pitchFamily="18" charset="0"/>
              </a:rPr>
              <a:t>，</a:t>
            </a:r>
            <a:r>
              <a:rPr lang="zh-CN" altLang="zh-CN" dirty="0">
                <a:ea typeface="Songti SC" panose="02010600040101010101" pitchFamily="2" charset="-122"/>
                <a:cs typeface="Times New Roman" panose="02020603050405020304" pitchFamily="18" charset="0"/>
              </a:rPr>
              <a:t>应由夸克模型来解释。</a:t>
            </a:r>
            <a:r>
              <a:rPr lang="zh-CN" altLang="en-US" dirty="0">
                <a:solidFill>
                  <a:srgbClr val="0000FF"/>
                </a:solidFill>
                <a:ea typeface="Songti SC" panose="02010600040101010101" pitchFamily="2" charset="-122"/>
                <a:cs typeface="Times New Roman" panose="02020603050405020304" pitchFamily="18" charset="0"/>
              </a:rPr>
              <a:t>反常磁矩是</a:t>
            </a:r>
            <a:r>
              <a:rPr lang="en-US" altLang="zh-CN" dirty="0">
                <a:solidFill>
                  <a:srgbClr val="0000FF"/>
                </a:solidFill>
                <a:ea typeface="Songti SC" panose="02010600040101010101" pitchFamily="2" charset="-122"/>
                <a:cs typeface="Times New Roman" panose="02020603050405020304" pitchFamily="18" charset="0"/>
              </a:rPr>
              <a:t> </a:t>
            </a:r>
            <a:r>
              <a:rPr lang="zh-CN" altLang="en-US" dirty="0">
                <a:solidFill>
                  <a:srgbClr val="0000FF"/>
                </a:solidFill>
                <a:ea typeface="Songti SC" panose="02010600040101010101" pitchFamily="2" charset="-122"/>
                <a:cs typeface="Times New Roman" panose="02020603050405020304" pitchFamily="18" charset="0"/>
              </a:rPr>
              <a:t>粒子内部结构的一种体现</a:t>
            </a:r>
            <a:r>
              <a:rPr lang="zh-CN" altLang="en-US" dirty="0">
                <a:ea typeface="Songti SC" panose="02010600040101010101" pitchFamily="2" charset="-122"/>
                <a:cs typeface="Times New Roman" panose="02020603050405020304" pitchFamily="18" charset="0"/>
              </a:rPr>
              <a:t>。</a:t>
            </a:r>
            <a:r>
              <a:rPr lang="zh-CN" altLang="en-US" dirty="0">
                <a:solidFill>
                  <a:srgbClr val="FF0000"/>
                </a:solidFill>
                <a:ea typeface="Songti SC" panose="02010600040101010101" pitchFamily="2" charset="-122"/>
                <a:cs typeface="Times New Roman" panose="02020603050405020304" pitchFamily="18" charset="0"/>
              </a:rPr>
              <a:t>（轨道角动量和自旋的</a:t>
            </a:r>
            <a:r>
              <a:rPr lang="en-US" altLang="zh-CN" dirty="0">
                <a:solidFill>
                  <a:srgbClr val="FF0000"/>
                </a:solidFill>
                <a:ea typeface="Songti SC" panose="02010600040101010101" pitchFamily="2" charset="-122"/>
                <a:cs typeface="Times New Roman" panose="02020603050405020304" pitchFamily="18" charset="0"/>
              </a:rPr>
              <a:t>g</a:t>
            </a:r>
            <a:r>
              <a:rPr lang="zh-CN" altLang="en-US" dirty="0">
                <a:solidFill>
                  <a:srgbClr val="FF0000"/>
                </a:solidFill>
                <a:ea typeface="Songti SC" panose="02010600040101010101" pitchFamily="2" charset="-122"/>
                <a:cs typeface="Times New Roman" panose="02020603050405020304" pitchFamily="18" charset="0"/>
              </a:rPr>
              <a:t>因子不同）</a:t>
            </a:r>
            <a:endParaRPr lang="en-US" altLang="zh-CN" dirty="0">
              <a:solidFill>
                <a:srgbClr val="FF0000"/>
              </a:solidFill>
              <a:ea typeface="Songti SC" panose="02010600040101010101" pitchFamily="2" charset="-122"/>
              <a:cs typeface="Times New Roman" panose="02020603050405020304" pitchFamily="18" charset="0"/>
            </a:endParaRPr>
          </a:p>
        </p:txBody>
      </p:sp>
      <p:sp>
        <p:nvSpPr>
          <p:cNvPr id="7" name="文本框 6">
            <a:extLst>
              <a:ext uri="{FF2B5EF4-FFF2-40B4-BE49-F238E27FC236}">
                <a16:creationId xmlns:a16="http://schemas.microsoft.com/office/drawing/2014/main" id="{B75F8850-CF3E-E89D-4289-28C1318BFE46}"/>
              </a:ext>
            </a:extLst>
          </p:cNvPr>
          <p:cNvSpPr txBox="1">
            <a:spLocks noChangeArrowheads="1"/>
          </p:cNvSpPr>
          <p:nvPr/>
        </p:nvSpPr>
        <p:spPr bwMode="auto">
          <a:xfrm>
            <a:off x="1439863" y="6246813"/>
            <a:ext cx="63007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b="1">
                <a:solidFill>
                  <a:schemeClr val="tx1"/>
                </a:solidFill>
                <a:latin typeface="Times New Roman" panose="02020603050405020304" pitchFamily="18" charset="0"/>
                <a:ea typeface="宋体" panose="02010600030101010101" pitchFamily="2" charset="-122"/>
              </a:defRPr>
            </a:lvl1pPr>
            <a:lvl2pPr marL="742950" indent="-285750">
              <a:defRPr kumimoji="1" sz="2400" b="1">
                <a:solidFill>
                  <a:schemeClr val="tx1"/>
                </a:solidFill>
                <a:latin typeface="Times New Roman" panose="02020603050405020304" pitchFamily="18" charset="0"/>
                <a:ea typeface="宋体" panose="02010600030101010101" pitchFamily="2" charset="-122"/>
              </a:defRPr>
            </a:lvl2pPr>
            <a:lvl3pPr marL="1143000" indent="-228600">
              <a:defRPr kumimoji="1" sz="2400" b="1">
                <a:solidFill>
                  <a:schemeClr val="tx1"/>
                </a:solidFill>
                <a:latin typeface="Times New Roman" panose="02020603050405020304" pitchFamily="18" charset="0"/>
                <a:ea typeface="宋体" panose="02010600030101010101" pitchFamily="2" charset="-122"/>
              </a:defRPr>
            </a:lvl3pPr>
            <a:lvl4pPr marL="1600200" indent="-228600">
              <a:defRPr kumimoji="1" sz="2400" b="1">
                <a:solidFill>
                  <a:schemeClr val="tx1"/>
                </a:solidFill>
                <a:latin typeface="Times New Roman" panose="02020603050405020304" pitchFamily="18" charset="0"/>
                <a:ea typeface="宋体" panose="02010600030101010101" pitchFamily="2" charset="-122"/>
              </a:defRPr>
            </a:lvl4pPr>
            <a:lvl5pPr marL="2057400" indent="-228600">
              <a:defRPr kumimoji="1"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r>
              <a:rPr lang="zh-CN" altLang="en-US">
                <a:solidFill>
                  <a:srgbClr val="0070C0"/>
                </a:solidFill>
                <a:latin typeface="宋体" panose="02010600030101010101" pitchFamily="2" charset="-122"/>
              </a:rPr>
              <a:t>对轻子反常磁矩有贡献的典型费恩曼图 </a:t>
            </a:r>
            <a:endParaRPr lang="zh-CN" altLang="en-US">
              <a:solidFill>
                <a:srgbClr val="0070C0"/>
              </a:solidFill>
            </a:endParaRPr>
          </a:p>
        </p:txBody>
      </p:sp>
    </p:spTree>
    <p:extLst>
      <p:ext uri="{BB962C8B-B14F-4D97-AF65-F5344CB8AC3E}">
        <p14:creationId xmlns:p14="http://schemas.microsoft.com/office/powerpoint/2010/main" val="13978888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67598">
                                            <p:txEl>
                                              <p:pRg st="0" end="0"/>
                                            </p:txEl>
                                          </p:spTgt>
                                        </p:tgtEl>
                                        <p:attrNameLst>
                                          <p:attrName>style.visibility</p:attrName>
                                        </p:attrNameLst>
                                      </p:cBhvr>
                                      <p:to>
                                        <p:strVal val="visible"/>
                                      </p:to>
                                    </p:set>
                                    <p:animEffect transition="in" filter="checkerboard(across)">
                                      <p:cBhvr>
                                        <p:cTn id="7" dur="500"/>
                                        <p:tgtEl>
                                          <p:spTgt spid="6759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500"/>
                            </p:stCondLst>
                            <p:childTnLst>
                              <p:par>
                                <p:cTn id="15" presetID="2" presetClass="entr" presetSubtype="4"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98" grpId="0" build="p"/>
      <p:bldP spid="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a:extLst>
              <a:ext uri="{FF2B5EF4-FFF2-40B4-BE49-F238E27FC236}">
                <a16:creationId xmlns:a16="http://schemas.microsoft.com/office/drawing/2014/main" id="{51B97473-B8E6-94A2-B38B-051BB1C5A747}"/>
              </a:ext>
            </a:extLst>
          </p:cNvPr>
          <p:cNvSpPr>
            <a:spLocks noGrp="1"/>
          </p:cNvSpPr>
          <p:nvPr>
            <p:ph type="dt" sz="quarter" idx="10"/>
          </p:nvPr>
        </p:nvSpPr>
        <p:spPr/>
        <p:txBody>
          <a:bodyPr/>
          <a:lstStyle/>
          <a:p>
            <a:pPr>
              <a:defRPr/>
            </a:pPr>
            <a:r>
              <a:rPr lang="en-US" altLang="zh-CN"/>
              <a:t>54</a:t>
            </a:r>
            <a:endParaRPr lang="zh-CN" altLang="en-US"/>
          </a:p>
        </p:txBody>
      </p:sp>
      <p:sp>
        <p:nvSpPr>
          <p:cNvPr id="50178" name="幻灯片编号占位符 4">
            <a:extLst>
              <a:ext uri="{FF2B5EF4-FFF2-40B4-BE49-F238E27FC236}">
                <a16:creationId xmlns:a16="http://schemas.microsoft.com/office/drawing/2014/main" id="{0C448CE1-F29D-4B39-9FF8-9338A3316CA6}"/>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ct val="20000"/>
              </a:spcBef>
              <a:buClr>
                <a:schemeClr val="folHlink"/>
              </a:buClr>
              <a:buSzPct val="6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1pPr>
            <a:lvl2pPr marL="742950" indent="-285750">
              <a:lnSpc>
                <a:spcPct val="150000"/>
              </a:lnSpc>
              <a:spcBef>
                <a:spcPct val="20000"/>
              </a:spcBef>
              <a:buClr>
                <a:schemeClr val="hlink"/>
              </a:buClr>
              <a:buSzPct val="55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2pPr>
            <a:lvl3pPr marL="1143000" indent="-228600">
              <a:lnSpc>
                <a:spcPct val="150000"/>
              </a:lnSpc>
              <a:spcBef>
                <a:spcPct val="20000"/>
              </a:spcBef>
              <a:buClr>
                <a:schemeClr val="folHlink"/>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3pPr>
            <a:lvl4pPr marL="1600200" indent="-228600">
              <a:lnSpc>
                <a:spcPct val="150000"/>
              </a:lnSpc>
              <a:spcBef>
                <a:spcPct val="20000"/>
              </a:spcBef>
              <a:buClr>
                <a:schemeClr val="accent2"/>
              </a:buClr>
              <a:buSzPct val="55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4pPr>
            <a:lvl5pPr marL="2057400" indent="-228600">
              <a:lnSpc>
                <a:spcPct val="150000"/>
              </a:lnSpc>
              <a:spcBef>
                <a:spcPct val="20000"/>
              </a:spcBef>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5pPr>
            <a:lvl6pPr marL="2514600" indent="-228600" eaLnBrk="0" fontAlgn="base" hangingPunct="0">
              <a:lnSpc>
                <a:spcPct val="150000"/>
              </a:lnSpc>
              <a:spcBef>
                <a:spcPct val="20000"/>
              </a:spcBef>
              <a:spcAft>
                <a:spcPct val="0"/>
              </a:spcAft>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6pPr>
            <a:lvl7pPr marL="2971800" indent="-228600" eaLnBrk="0" fontAlgn="base" hangingPunct="0">
              <a:lnSpc>
                <a:spcPct val="150000"/>
              </a:lnSpc>
              <a:spcBef>
                <a:spcPct val="20000"/>
              </a:spcBef>
              <a:spcAft>
                <a:spcPct val="0"/>
              </a:spcAft>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7pPr>
            <a:lvl8pPr marL="3429000" indent="-228600" eaLnBrk="0" fontAlgn="base" hangingPunct="0">
              <a:lnSpc>
                <a:spcPct val="150000"/>
              </a:lnSpc>
              <a:spcBef>
                <a:spcPct val="20000"/>
              </a:spcBef>
              <a:spcAft>
                <a:spcPct val="0"/>
              </a:spcAft>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8pPr>
            <a:lvl9pPr marL="3886200" indent="-228600" eaLnBrk="0" fontAlgn="base" hangingPunct="0">
              <a:lnSpc>
                <a:spcPct val="150000"/>
              </a:lnSpc>
              <a:spcBef>
                <a:spcPct val="20000"/>
              </a:spcBef>
              <a:spcAft>
                <a:spcPct val="0"/>
              </a:spcAft>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9pPr>
          </a:lstStyle>
          <a:p>
            <a:pPr>
              <a:lnSpc>
                <a:spcPct val="100000"/>
              </a:lnSpc>
              <a:spcBef>
                <a:spcPct val="0"/>
              </a:spcBef>
              <a:buClrTx/>
              <a:buSzTx/>
              <a:buFontTx/>
              <a:buNone/>
            </a:pPr>
            <a:fld id="{470F6DCA-AC1E-E14A-A998-D8CCF82BFEF8}" type="slidenum">
              <a:rPr kumimoji="0" lang="zh-CN" altLang="en-US" sz="1400" b="0" smtClean="0"/>
              <a:pPr>
                <a:lnSpc>
                  <a:spcPct val="100000"/>
                </a:lnSpc>
                <a:spcBef>
                  <a:spcPct val="0"/>
                </a:spcBef>
                <a:buClrTx/>
                <a:buSzTx/>
                <a:buFontTx/>
                <a:buNone/>
              </a:pPr>
              <a:t>38</a:t>
            </a:fld>
            <a:endParaRPr kumimoji="0" lang="zh-CN" altLang="en-US" sz="1400" b="0"/>
          </a:p>
        </p:txBody>
      </p:sp>
      <p:pic>
        <p:nvPicPr>
          <p:cNvPr id="50179" name="图片 5" descr="未命名.png">
            <a:extLst>
              <a:ext uri="{FF2B5EF4-FFF2-40B4-BE49-F238E27FC236}">
                <a16:creationId xmlns:a16="http://schemas.microsoft.com/office/drawing/2014/main" id="{080D3C19-C868-89BD-3D75-D53FA1AC19F4}"/>
              </a:ext>
            </a:extLst>
          </p:cNvPr>
          <p:cNvPicPr>
            <a:picLocks noChangeAspect="1"/>
          </p:cNvPicPr>
          <p:nvPr/>
        </p:nvPicPr>
        <p:blipFill rotWithShape="1">
          <a:blip r:embed="rId3">
            <a:extLst>
              <a:ext uri="{28A0092B-C50C-407E-A947-70E740481C1C}">
                <a14:useLocalDpi xmlns:a14="http://schemas.microsoft.com/office/drawing/2010/main" val="0"/>
              </a:ext>
            </a:extLst>
          </a:blip>
          <a:srcRect t="8474" r="12987" b="54839"/>
          <a:stretch/>
        </p:blipFill>
        <p:spPr bwMode="auto">
          <a:xfrm>
            <a:off x="311997" y="4284612"/>
            <a:ext cx="8702585" cy="2364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2">
            <a:extLst>
              <a:ext uri="{FF2B5EF4-FFF2-40B4-BE49-F238E27FC236}">
                <a16:creationId xmlns:a16="http://schemas.microsoft.com/office/drawing/2014/main" id="{0E294395-D035-0F0B-A31C-995B505730D2}"/>
              </a:ext>
            </a:extLst>
          </p:cNvPr>
          <p:cNvPicPr>
            <a:picLocks noChangeAspect="1"/>
          </p:cNvPicPr>
          <p:nvPr/>
        </p:nvPicPr>
        <p:blipFill>
          <a:blip r:embed="rId4"/>
          <a:stretch>
            <a:fillRect/>
          </a:stretch>
        </p:blipFill>
        <p:spPr>
          <a:xfrm>
            <a:off x="4694102" y="167342"/>
            <a:ext cx="4320480" cy="3261658"/>
          </a:xfrm>
          <a:prstGeom prst="rect">
            <a:avLst/>
          </a:prstGeom>
        </p:spPr>
      </p:pic>
      <p:sp>
        <p:nvSpPr>
          <p:cNvPr id="6" name="文本框 5">
            <a:extLst>
              <a:ext uri="{FF2B5EF4-FFF2-40B4-BE49-F238E27FC236}">
                <a16:creationId xmlns:a16="http://schemas.microsoft.com/office/drawing/2014/main" id="{79EC7249-3100-E46D-80C1-CF356A701B55}"/>
              </a:ext>
            </a:extLst>
          </p:cNvPr>
          <p:cNvSpPr txBox="1"/>
          <p:nvPr/>
        </p:nvSpPr>
        <p:spPr>
          <a:xfrm>
            <a:off x="359844" y="313565"/>
            <a:ext cx="4104456" cy="1701428"/>
          </a:xfrm>
          <a:prstGeom prst="rect">
            <a:avLst/>
          </a:prstGeom>
          <a:solidFill>
            <a:schemeClr val="accent3"/>
          </a:solidFill>
        </p:spPr>
        <p:txBody>
          <a:bodyPr wrap="square">
            <a:spAutoFit/>
          </a:bodyPr>
          <a:lstStyle/>
          <a:p>
            <a:pPr>
              <a:lnSpc>
                <a:spcPct val="150000"/>
              </a:lnSpc>
            </a:pPr>
            <a:r>
              <a:rPr lang="zh-CN" altLang="en-US" sz="2400" b="1" dirty="0">
                <a:solidFill>
                  <a:srgbClr val="FF0000"/>
                </a:solidFill>
                <a:effectLst/>
                <a:ea typeface="Songti SC" panose="02010600040101010101" pitchFamily="2" charset="-122"/>
                <a:cs typeface="Times New Roman" panose="02020603050405020304" pitchFamily="18" charset="0"/>
              </a:rPr>
              <a:t>量子涨落导致反常磁矩</a:t>
            </a:r>
            <a:r>
              <a:rPr lang="zh-CN" altLang="en-US" b="1" dirty="0">
                <a:ea typeface="Songti SC" panose="02010600040101010101" pitchFamily="2" charset="-122"/>
                <a:cs typeface="Times New Roman" panose="02020603050405020304" pitchFamily="18" charset="0"/>
              </a:rPr>
              <a:t>，</a:t>
            </a:r>
            <a:r>
              <a:rPr lang="zh-CN" altLang="en-US" sz="2400" b="1" dirty="0">
                <a:solidFill>
                  <a:srgbClr val="0070C0"/>
                </a:solidFill>
                <a:effectLst/>
                <a:ea typeface="Songti SC" panose="02010600040101010101" pitchFamily="2" charset="-122"/>
                <a:cs typeface="Times New Roman" panose="02020603050405020304" pitchFamily="18" charset="0"/>
              </a:rPr>
              <a:t>其中最大贡献来源于量子电动力学</a:t>
            </a:r>
            <a:r>
              <a:rPr lang="en-US" altLang="zh-CN" sz="2400" b="1" dirty="0">
                <a:solidFill>
                  <a:srgbClr val="0070C0"/>
                </a:solidFill>
                <a:effectLst/>
                <a:ea typeface="Songti SC" panose="02010600040101010101" pitchFamily="2" charset="-122"/>
                <a:cs typeface="Times New Roman" panose="02020603050405020304" pitchFamily="18" charset="0"/>
              </a:rPr>
              <a:t>(</a:t>
            </a:r>
            <a:r>
              <a:rPr lang="es-ES" altLang="zh-CN" sz="2400" b="1" dirty="0">
                <a:solidFill>
                  <a:srgbClr val="0070C0"/>
                </a:solidFill>
                <a:effectLst/>
                <a:ea typeface="Songti SC" panose="02010600040101010101" pitchFamily="2" charset="-122"/>
                <a:cs typeface="Times New Roman" panose="02020603050405020304" pitchFamily="18" charset="0"/>
              </a:rPr>
              <a:t>QED) </a:t>
            </a:r>
            <a:endParaRPr lang="es-ES" altLang="zh-CN" b="1" dirty="0">
              <a:solidFill>
                <a:srgbClr val="0070C0"/>
              </a:solidFill>
              <a:effectLst/>
              <a:ea typeface="Songti SC" panose="02010600040101010101" pitchFamily="2"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05699B8D-ABEF-A2DA-9B2A-A09391D521EF}"/>
                  </a:ext>
                </a:extLst>
              </p:cNvPr>
              <p:cNvSpPr txBox="1"/>
              <p:nvPr/>
            </p:nvSpPr>
            <p:spPr>
              <a:xfrm>
                <a:off x="1727540" y="2784703"/>
                <a:ext cx="2838020" cy="73020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b="1" i="1" smtClean="0">
                              <a:latin typeface="Cambria Math" panose="02040503050406030204" pitchFamily="18" charset="0"/>
                            </a:rPr>
                          </m:ctrlPr>
                        </m:sSubPr>
                        <m:e>
                          <m:r>
                            <a:rPr kumimoji="1" lang="en-US" altLang="zh-CN" b="1" i="1" smtClean="0">
                              <a:latin typeface="Cambria Math" panose="02040503050406030204" pitchFamily="18" charset="0"/>
                            </a:rPr>
                            <m:t>𝒂</m:t>
                          </m:r>
                        </m:e>
                        <m:sub>
                          <m:r>
                            <a:rPr kumimoji="1" lang="en-US" altLang="zh-CN" b="1" i="1" smtClean="0">
                              <a:latin typeface="Cambria Math" panose="02040503050406030204" pitchFamily="18" charset="0"/>
                            </a:rPr>
                            <m:t>𝒆</m:t>
                          </m:r>
                        </m:sub>
                      </m:sSub>
                      <m:r>
                        <a:rPr kumimoji="1" lang="en-US" altLang="zh-CN" b="1" i="1" smtClean="0">
                          <a:latin typeface="Cambria Math" panose="02040503050406030204" pitchFamily="18" charset="0"/>
                          <a:ea typeface="Cambria Math" panose="02040503050406030204" pitchFamily="18" charset="0"/>
                        </a:rPr>
                        <m:t>≈</m:t>
                      </m:r>
                      <m:f>
                        <m:fPr>
                          <m:ctrlPr>
                            <a:rPr kumimoji="1" lang="en-US" altLang="zh-CN" b="1" i="1" smtClean="0">
                              <a:latin typeface="Cambria Math" panose="02040503050406030204" pitchFamily="18" charset="0"/>
                              <a:ea typeface="Cambria Math" panose="02040503050406030204" pitchFamily="18" charset="0"/>
                            </a:rPr>
                          </m:ctrlPr>
                        </m:fPr>
                        <m:num>
                          <m:r>
                            <a:rPr kumimoji="1" lang="en-US" altLang="zh-CN" b="1" i="1" smtClean="0">
                              <a:latin typeface="Cambria Math" panose="02040503050406030204" pitchFamily="18" charset="0"/>
                              <a:ea typeface="Cambria Math" panose="02040503050406030204" pitchFamily="18" charset="0"/>
                            </a:rPr>
                            <m:t>𝜶</m:t>
                          </m:r>
                        </m:num>
                        <m:den>
                          <m:r>
                            <a:rPr kumimoji="1" lang="en-US" altLang="zh-CN" b="1" i="1" smtClean="0">
                              <a:latin typeface="Cambria Math" panose="02040503050406030204" pitchFamily="18" charset="0"/>
                              <a:ea typeface="Cambria Math" panose="02040503050406030204" pitchFamily="18" charset="0"/>
                            </a:rPr>
                            <m:t>𝟐</m:t>
                          </m:r>
                          <m:r>
                            <a:rPr kumimoji="1" lang="en-US" altLang="zh-CN" b="1" i="1" smtClean="0">
                              <a:latin typeface="Cambria Math" panose="02040503050406030204" pitchFamily="18" charset="0"/>
                              <a:ea typeface="Cambria Math" panose="02040503050406030204" pitchFamily="18" charset="0"/>
                            </a:rPr>
                            <m:t>𝝅</m:t>
                          </m:r>
                        </m:den>
                      </m:f>
                      <m:r>
                        <a:rPr kumimoji="1" lang="en-US" altLang="zh-CN" b="1" i="1" smtClean="0">
                          <a:latin typeface="Cambria Math" panose="02040503050406030204" pitchFamily="18" charset="0"/>
                          <a:ea typeface="Cambria Math" panose="02040503050406030204" pitchFamily="18" charset="0"/>
                        </a:rPr>
                        <m:t>≈</m:t>
                      </m:r>
                      <m:r>
                        <m:rPr>
                          <m:nor/>
                        </m:rPr>
                        <a:rPr lang="en-US" altLang="zh-CN">
                          <a:cs typeface="Times New Roman" panose="02020603050405020304" pitchFamily="18" charset="0"/>
                        </a:rPr>
                        <m:t>0.00116 </m:t>
                      </m:r>
                    </m:oMath>
                  </m:oMathPara>
                </a14:m>
                <a:endParaRPr lang="zh-CN" altLang="en-US" dirty="0">
                  <a:effectLst/>
                  <a:cs typeface="Times New Roman" panose="02020603050405020304" pitchFamily="18" charset="0"/>
                </a:endParaRPr>
              </a:p>
            </p:txBody>
          </p:sp>
        </mc:Choice>
        <mc:Fallback xmlns="">
          <p:sp>
            <p:nvSpPr>
              <p:cNvPr id="8" name="文本框 7">
                <a:extLst>
                  <a:ext uri="{FF2B5EF4-FFF2-40B4-BE49-F238E27FC236}">
                    <a16:creationId xmlns:a16="http://schemas.microsoft.com/office/drawing/2014/main" id="{05699B8D-ABEF-A2DA-9B2A-A09391D521EF}"/>
                  </a:ext>
                </a:extLst>
              </p:cNvPr>
              <p:cNvSpPr txBox="1">
                <a:spLocks noRot="1" noChangeAspect="1" noMove="1" noResize="1" noEditPoints="1" noAdjustHandles="1" noChangeArrowheads="1" noChangeShapeType="1" noTextEdit="1"/>
              </p:cNvSpPr>
              <p:nvPr/>
            </p:nvSpPr>
            <p:spPr>
              <a:xfrm>
                <a:off x="1727540" y="2784703"/>
                <a:ext cx="2838020" cy="730200"/>
              </a:xfrm>
              <a:prstGeom prst="rect">
                <a:avLst/>
              </a:prstGeom>
              <a:blipFill>
                <a:blip r:embed="rId5"/>
                <a:stretch>
                  <a:fillRect r="-444" b="-6897"/>
                </a:stretch>
              </a:blipFill>
            </p:spPr>
            <p:txBody>
              <a:bodyPr/>
              <a:lstStyle/>
              <a:p>
                <a:r>
                  <a:rPr lang="zh-CN" altLang="en-US">
                    <a:noFill/>
                  </a:rPr>
                  <a:t> </a:t>
                </a:r>
              </a:p>
            </p:txBody>
          </p:sp>
        </mc:Fallback>
      </mc:AlternateContent>
      <p:sp>
        <p:nvSpPr>
          <p:cNvPr id="2" name="文本框 1">
            <a:extLst>
              <a:ext uri="{FF2B5EF4-FFF2-40B4-BE49-F238E27FC236}">
                <a16:creationId xmlns:a16="http://schemas.microsoft.com/office/drawing/2014/main" id="{3FBFE35A-B71F-931B-C818-CF9536292E88}"/>
              </a:ext>
            </a:extLst>
          </p:cNvPr>
          <p:cNvSpPr txBox="1"/>
          <p:nvPr/>
        </p:nvSpPr>
        <p:spPr>
          <a:xfrm>
            <a:off x="311997" y="2087036"/>
            <a:ext cx="3958108" cy="1130246"/>
          </a:xfrm>
          <a:prstGeom prst="rect">
            <a:avLst/>
          </a:prstGeom>
          <a:noFill/>
        </p:spPr>
        <p:txBody>
          <a:bodyPr wrap="square" rtlCol="0">
            <a:spAutoFit/>
          </a:bodyPr>
          <a:lstStyle/>
          <a:p>
            <a:pPr>
              <a:lnSpc>
                <a:spcPct val="150000"/>
              </a:lnSpc>
            </a:pPr>
            <a:r>
              <a:rPr kumimoji="1" lang="zh-CN" altLang="en-US" dirty="0">
                <a:solidFill>
                  <a:srgbClr val="FF0000"/>
                </a:solidFill>
              </a:rPr>
              <a:t>最早是</a:t>
            </a:r>
            <a:r>
              <a:rPr lang="zh-CN" altLang="en-US" sz="2400" i="0" u="none" strike="noStrike" dirty="0">
                <a:solidFill>
                  <a:srgbClr val="FF0000"/>
                </a:solidFill>
                <a:effectLst/>
                <a:latin typeface="arial" panose="020B0604020202020204" pitchFamily="34" charset="0"/>
              </a:rPr>
              <a:t>施</a:t>
            </a:r>
            <a:r>
              <a:rPr kumimoji="1" lang="zh-CN" altLang="en-US" dirty="0">
                <a:solidFill>
                  <a:srgbClr val="FF0000"/>
                </a:solidFill>
              </a:rPr>
              <a:t>温格计算了一圈图修正</a:t>
            </a:r>
          </a:p>
        </p:txBody>
      </p:sp>
      <p:sp>
        <p:nvSpPr>
          <p:cNvPr id="5" name="文本框 4">
            <a:extLst>
              <a:ext uri="{FF2B5EF4-FFF2-40B4-BE49-F238E27FC236}">
                <a16:creationId xmlns:a16="http://schemas.microsoft.com/office/drawing/2014/main" id="{EE382B1B-4370-B7BE-B2CB-F6C36913C813}"/>
              </a:ext>
            </a:extLst>
          </p:cNvPr>
          <p:cNvSpPr txBox="1"/>
          <p:nvPr/>
        </p:nvSpPr>
        <p:spPr>
          <a:xfrm>
            <a:off x="343432" y="3553388"/>
            <a:ext cx="7423827" cy="461665"/>
          </a:xfrm>
          <a:prstGeom prst="rect">
            <a:avLst/>
          </a:prstGeom>
          <a:noFill/>
        </p:spPr>
        <p:txBody>
          <a:bodyPr wrap="none" rtlCol="0">
            <a:spAutoFit/>
          </a:bodyPr>
          <a:lstStyle/>
          <a:p>
            <a:r>
              <a:rPr kumimoji="1" lang="zh-CN" altLang="en-US" b="1" dirty="0">
                <a:solidFill>
                  <a:srgbClr val="FF0000"/>
                </a:solidFill>
              </a:rPr>
              <a:t>兰姆移位和电子反常磁矩奠定了量子电动力学的基石</a:t>
            </a:r>
          </a:p>
        </p:txBody>
      </p:sp>
      <p:sp>
        <p:nvSpPr>
          <p:cNvPr id="7" name="文本框 6">
            <a:extLst>
              <a:ext uri="{FF2B5EF4-FFF2-40B4-BE49-F238E27FC236}">
                <a16:creationId xmlns:a16="http://schemas.microsoft.com/office/drawing/2014/main" id="{0D96F778-6CC8-B3F1-07F8-810373476150}"/>
              </a:ext>
            </a:extLst>
          </p:cNvPr>
          <p:cNvSpPr txBox="1"/>
          <p:nvPr/>
        </p:nvSpPr>
        <p:spPr>
          <a:xfrm>
            <a:off x="5453473" y="4015054"/>
            <a:ext cx="3006960" cy="461665"/>
          </a:xfrm>
          <a:prstGeom prst="rect">
            <a:avLst/>
          </a:prstGeom>
          <a:noFill/>
          <a:ln>
            <a:solidFill>
              <a:srgbClr val="4F81BD"/>
            </a:solidFill>
          </a:ln>
        </p:spPr>
        <p:txBody>
          <a:bodyPr wrap="square" rtlCol="0">
            <a:spAutoFit/>
          </a:bodyPr>
          <a:lstStyle/>
          <a:p>
            <a:r>
              <a:rPr kumimoji="1" lang="en-US" altLang="zh-CN" sz="2400" b="1" dirty="0">
                <a:solidFill>
                  <a:srgbClr val="0000FF"/>
                </a:solidFill>
                <a:latin typeface="Times"/>
                <a:ea typeface="+mn-ea"/>
                <a:cs typeface="Times"/>
              </a:rPr>
              <a:t>1955</a:t>
            </a:r>
            <a:r>
              <a:rPr kumimoji="1" lang="zh-CN" altLang="en-US" sz="2400" b="1" dirty="0">
                <a:solidFill>
                  <a:srgbClr val="0000FF"/>
                </a:solidFill>
                <a:latin typeface="Times"/>
                <a:ea typeface="+mn-ea"/>
                <a:cs typeface="Times"/>
              </a:rPr>
              <a:t>年诺贝尔物理奖</a:t>
            </a:r>
          </a:p>
        </p:txBody>
      </p:sp>
    </p:spTree>
    <p:extLst>
      <p:ext uri="{BB962C8B-B14F-4D97-AF65-F5344CB8AC3E}">
        <p14:creationId xmlns:p14="http://schemas.microsoft.com/office/powerpoint/2010/main" val="1179913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checkerboard(across)">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0179"/>
                                        </p:tgtEl>
                                        <p:attrNameLst>
                                          <p:attrName>style.visibility</p:attrName>
                                        </p:attrNameLst>
                                      </p:cBhvr>
                                      <p:to>
                                        <p:strVal val="visible"/>
                                      </p:to>
                                    </p:set>
                                    <p:animEffect transition="in" filter="dissolve">
                                      <p:cBhvr>
                                        <p:cTn id="17" dur="500"/>
                                        <p:tgtEl>
                                          <p:spTgt spid="50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标题 1">
            <a:extLst>
              <a:ext uri="{FF2B5EF4-FFF2-40B4-BE49-F238E27FC236}">
                <a16:creationId xmlns:a16="http://schemas.microsoft.com/office/drawing/2014/main" id="{146C0539-B50B-2227-AB59-4E0C899BBDF0}"/>
              </a:ext>
            </a:extLst>
          </p:cNvPr>
          <p:cNvSpPr>
            <a:spLocks noGrp="1" noChangeArrowheads="1"/>
          </p:cNvSpPr>
          <p:nvPr>
            <p:ph type="title"/>
          </p:nvPr>
        </p:nvSpPr>
        <p:spPr/>
        <p:txBody>
          <a:bodyPr/>
          <a:lstStyle/>
          <a:p>
            <a:pPr eaLnBrk="1" hangingPunct="1"/>
            <a:endParaRPr lang="zh-CN" altLang="en-US"/>
          </a:p>
        </p:txBody>
      </p:sp>
      <p:sp>
        <p:nvSpPr>
          <p:cNvPr id="3" name="内容占位符 2">
            <a:extLst>
              <a:ext uri="{FF2B5EF4-FFF2-40B4-BE49-F238E27FC236}">
                <a16:creationId xmlns:a16="http://schemas.microsoft.com/office/drawing/2014/main" id="{068E58BB-FBD4-D2AC-5374-BDE8EEC690E2}"/>
              </a:ext>
            </a:extLst>
          </p:cNvPr>
          <p:cNvSpPr>
            <a:spLocks noGrp="1" noChangeArrowheads="1"/>
          </p:cNvSpPr>
          <p:nvPr>
            <p:ph idx="1"/>
          </p:nvPr>
        </p:nvSpPr>
        <p:spPr>
          <a:xfrm>
            <a:off x="250825" y="2895600"/>
            <a:ext cx="3025775" cy="3429000"/>
          </a:xfrm>
        </p:spPr>
        <p:txBody>
          <a:bodyPr/>
          <a:lstStyle/>
          <a:p>
            <a:pPr marL="0" indent="0" eaLnBrk="1" hangingPunct="1">
              <a:buFont typeface="Wingdings" pitchFamily="2" charset="2"/>
              <a:buNone/>
            </a:pPr>
            <a:r>
              <a:rPr lang="en-US" altLang="zh-CN" sz="2400" dirty="0"/>
              <a:t>2021</a:t>
            </a:r>
            <a:r>
              <a:rPr lang="zh-CN" altLang="en-US" sz="2400" dirty="0"/>
              <a:t>年</a:t>
            </a:r>
            <a:r>
              <a:rPr lang="en-US" altLang="zh-CN" sz="2400" dirty="0"/>
              <a:t>3</a:t>
            </a:r>
            <a:r>
              <a:rPr lang="zh-CN" altLang="en-US" sz="2400" dirty="0"/>
              <a:t>月，费米实验室</a:t>
            </a:r>
            <a:r>
              <a:rPr lang="es-ES" altLang="zh-CN" sz="2400" dirty="0"/>
              <a:t>Muon g-2 </a:t>
            </a:r>
            <a:r>
              <a:rPr lang="zh-CN" altLang="en-US" sz="2400" dirty="0"/>
              <a:t>合作组公布最新实验结果 </a:t>
            </a:r>
          </a:p>
          <a:p>
            <a:pPr marL="0" indent="0" eaLnBrk="1" hangingPunct="1">
              <a:buFont typeface="Wingdings" pitchFamily="2" charset="2"/>
              <a:buNone/>
            </a:pPr>
            <a:r>
              <a:rPr lang="zh-CN" altLang="en-US" sz="2400" dirty="0"/>
              <a:t>合并的实验结果与理论有</a:t>
            </a:r>
            <a:r>
              <a:rPr lang="en-US" altLang="zh-CN" sz="2400" dirty="0">
                <a:solidFill>
                  <a:srgbClr val="FF0000"/>
                </a:solidFill>
              </a:rPr>
              <a:t>4.2</a:t>
            </a:r>
            <a:r>
              <a:rPr lang="zh-CN" altLang="en-US" sz="2400" dirty="0">
                <a:solidFill>
                  <a:srgbClr val="FF0000"/>
                </a:solidFill>
              </a:rPr>
              <a:t>个标准偏差的偏离</a:t>
            </a:r>
            <a:endParaRPr lang="zh-CN" altLang="en-US" sz="2400" dirty="0"/>
          </a:p>
        </p:txBody>
      </p:sp>
      <p:sp>
        <p:nvSpPr>
          <p:cNvPr id="51203" name="幻灯片编号占位符 4">
            <a:extLst>
              <a:ext uri="{FF2B5EF4-FFF2-40B4-BE49-F238E27FC236}">
                <a16:creationId xmlns:a16="http://schemas.microsoft.com/office/drawing/2014/main" id="{0965489A-7EA2-B5AE-C436-0B5F479F9D8A}"/>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50000"/>
              </a:lnSpc>
              <a:spcBef>
                <a:spcPct val="20000"/>
              </a:spcBef>
              <a:buClr>
                <a:schemeClr val="folHlink"/>
              </a:buClr>
              <a:buSzPct val="6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1pPr>
            <a:lvl2pPr marL="742950" indent="-285750">
              <a:lnSpc>
                <a:spcPct val="150000"/>
              </a:lnSpc>
              <a:spcBef>
                <a:spcPct val="20000"/>
              </a:spcBef>
              <a:buClr>
                <a:schemeClr val="hlink"/>
              </a:buClr>
              <a:buSzPct val="55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2pPr>
            <a:lvl3pPr marL="1143000" indent="-228600">
              <a:lnSpc>
                <a:spcPct val="150000"/>
              </a:lnSpc>
              <a:spcBef>
                <a:spcPct val="20000"/>
              </a:spcBef>
              <a:buClr>
                <a:schemeClr val="folHlink"/>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3pPr>
            <a:lvl4pPr marL="1600200" indent="-228600">
              <a:lnSpc>
                <a:spcPct val="150000"/>
              </a:lnSpc>
              <a:spcBef>
                <a:spcPct val="20000"/>
              </a:spcBef>
              <a:buClr>
                <a:schemeClr val="accent2"/>
              </a:buClr>
              <a:buSzPct val="55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4pPr>
            <a:lvl5pPr marL="2057400" indent="-228600">
              <a:lnSpc>
                <a:spcPct val="150000"/>
              </a:lnSpc>
              <a:spcBef>
                <a:spcPct val="20000"/>
              </a:spcBef>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5pPr>
            <a:lvl6pPr marL="2514600" indent="-228600" eaLnBrk="0" fontAlgn="base" hangingPunct="0">
              <a:lnSpc>
                <a:spcPct val="150000"/>
              </a:lnSpc>
              <a:spcBef>
                <a:spcPct val="20000"/>
              </a:spcBef>
              <a:spcAft>
                <a:spcPct val="0"/>
              </a:spcAft>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6pPr>
            <a:lvl7pPr marL="2971800" indent="-228600" eaLnBrk="0" fontAlgn="base" hangingPunct="0">
              <a:lnSpc>
                <a:spcPct val="150000"/>
              </a:lnSpc>
              <a:spcBef>
                <a:spcPct val="20000"/>
              </a:spcBef>
              <a:spcAft>
                <a:spcPct val="0"/>
              </a:spcAft>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7pPr>
            <a:lvl8pPr marL="3429000" indent="-228600" eaLnBrk="0" fontAlgn="base" hangingPunct="0">
              <a:lnSpc>
                <a:spcPct val="150000"/>
              </a:lnSpc>
              <a:spcBef>
                <a:spcPct val="20000"/>
              </a:spcBef>
              <a:spcAft>
                <a:spcPct val="0"/>
              </a:spcAft>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8pPr>
            <a:lvl9pPr marL="3886200" indent="-228600" eaLnBrk="0" fontAlgn="base" hangingPunct="0">
              <a:lnSpc>
                <a:spcPct val="150000"/>
              </a:lnSpc>
              <a:spcBef>
                <a:spcPct val="20000"/>
              </a:spcBef>
              <a:spcAft>
                <a:spcPct val="0"/>
              </a:spcAft>
              <a:buClr>
                <a:schemeClr val="accent1"/>
              </a:buClr>
              <a:buSzPct val="50000"/>
              <a:buFont typeface="Wingdings" pitchFamily="2" charset="2"/>
              <a:buChar char="n"/>
              <a:defRPr kumimoji="1" sz="2400" b="1">
                <a:solidFill>
                  <a:schemeClr val="tx1"/>
                </a:solidFill>
                <a:latin typeface="Tahoma" panose="020B0604030504040204" pitchFamily="34" charset="0"/>
                <a:ea typeface="宋体" panose="02010600030101010101" pitchFamily="2" charset="-122"/>
              </a:defRPr>
            </a:lvl9pPr>
          </a:lstStyle>
          <a:p>
            <a:pPr>
              <a:lnSpc>
                <a:spcPct val="100000"/>
              </a:lnSpc>
              <a:spcBef>
                <a:spcPct val="0"/>
              </a:spcBef>
              <a:buClrTx/>
              <a:buSzTx/>
              <a:buFontTx/>
              <a:buNone/>
            </a:pPr>
            <a:fld id="{D0B35324-B503-8F4B-87BF-0A1E1498C1F5}" type="slidenum">
              <a:rPr kumimoji="0" lang="zh-CN" altLang="en-US" sz="1400" b="0" smtClean="0"/>
              <a:pPr>
                <a:lnSpc>
                  <a:spcPct val="100000"/>
                </a:lnSpc>
                <a:spcBef>
                  <a:spcPct val="0"/>
                </a:spcBef>
                <a:buClrTx/>
                <a:buSzTx/>
                <a:buFontTx/>
                <a:buNone/>
              </a:pPr>
              <a:t>39</a:t>
            </a:fld>
            <a:endParaRPr kumimoji="0" lang="zh-CN" altLang="en-US" sz="1400" b="0"/>
          </a:p>
        </p:txBody>
      </p:sp>
      <p:pic>
        <p:nvPicPr>
          <p:cNvPr id="51204" name="图片 5" descr="未命名.png">
            <a:extLst>
              <a:ext uri="{FF2B5EF4-FFF2-40B4-BE49-F238E27FC236}">
                <a16:creationId xmlns:a16="http://schemas.microsoft.com/office/drawing/2014/main" id="{A71798FF-7849-F1BB-C978-12A52753943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76250"/>
            <a:ext cx="9144000"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6" descr="未命名.png">
            <a:extLst>
              <a:ext uri="{FF2B5EF4-FFF2-40B4-BE49-F238E27FC236}">
                <a16:creationId xmlns:a16="http://schemas.microsoft.com/office/drawing/2014/main" id="{8E66DF6E-6B8F-5CE2-39A4-B78D02C7BB3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2717800"/>
            <a:ext cx="5867400" cy="413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日期占位符 1">
            <a:extLst>
              <a:ext uri="{FF2B5EF4-FFF2-40B4-BE49-F238E27FC236}">
                <a16:creationId xmlns:a16="http://schemas.microsoft.com/office/drawing/2014/main" id="{1CB077CC-658F-D7B5-6433-8E79F9EFD5C3}"/>
              </a:ext>
            </a:extLst>
          </p:cNvPr>
          <p:cNvSpPr>
            <a:spLocks noGrp="1"/>
          </p:cNvSpPr>
          <p:nvPr>
            <p:ph type="dt" sz="quarter" idx="10"/>
          </p:nvPr>
        </p:nvSpPr>
        <p:spPr/>
        <p:txBody>
          <a:bodyPr/>
          <a:lstStyle/>
          <a:p>
            <a:pPr>
              <a:defRPr/>
            </a:pPr>
            <a:r>
              <a:rPr lang="en-US" altLang="zh-CN"/>
              <a:t>54</a:t>
            </a:r>
            <a:endParaRPr lang="zh-CN" altLang="en-US"/>
          </a:p>
        </p:txBody>
      </p:sp>
    </p:spTree>
    <p:extLst>
      <p:ext uri="{BB962C8B-B14F-4D97-AF65-F5344CB8AC3E}">
        <p14:creationId xmlns:p14="http://schemas.microsoft.com/office/powerpoint/2010/main" val="8570780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标题 1"/>
          <p:cNvSpPr>
            <a:spLocks noGrp="1"/>
          </p:cNvSpPr>
          <p:nvPr>
            <p:ph type="title"/>
          </p:nvPr>
        </p:nvSpPr>
        <p:spPr>
          <a:xfrm>
            <a:off x="1692275" y="404813"/>
            <a:ext cx="7191375" cy="579437"/>
          </a:xfrm>
        </p:spPr>
        <p:txBody>
          <a:bodyPr/>
          <a:lstStyle/>
          <a:p>
            <a:r>
              <a:rPr lang="en-US" altLang="zh-CN">
                <a:latin typeface="Tahoma" charset="0"/>
                <a:ea typeface="宋体" charset="0"/>
              </a:rPr>
              <a:t>Flavor physics is important</a:t>
            </a:r>
            <a:endParaRPr lang="zh-CN" altLang="en-US">
              <a:latin typeface="Tahoma" charset="0"/>
              <a:ea typeface="宋体" charset="0"/>
            </a:endParaRPr>
          </a:p>
        </p:txBody>
      </p:sp>
      <p:pic>
        <p:nvPicPr>
          <p:cNvPr id="28674" name="内容占位符 1" descr="未命名.png"/>
          <p:cNvPicPr>
            <a:picLocks noGrp="1" noChangeAspect="1"/>
          </p:cNvPicPr>
          <p:nvPr>
            <p:ph idx="1"/>
          </p:nvPr>
        </p:nvPicPr>
        <p:blipFill>
          <a:blip r:embed="rId2">
            <a:extLst>
              <a:ext uri="{28A0092B-C50C-407E-A947-70E740481C1C}">
                <a14:useLocalDpi xmlns:a14="http://schemas.microsoft.com/office/drawing/2010/main" val="0"/>
              </a:ext>
            </a:extLst>
          </a:blip>
          <a:srcRect t="12206" b="700"/>
          <a:stretch>
            <a:fillRect/>
          </a:stretch>
        </p:blipFill>
        <p:spPr>
          <a:xfrm>
            <a:off x="161925" y="1008063"/>
            <a:ext cx="8802688" cy="5440362"/>
          </a:xfrm>
        </p:spPr>
      </p:pic>
      <p:sp>
        <p:nvSpPr>
          <p:cNvPr id="4" name="日期占位符 3"/>
          <p:cNvSpPr>
            <a:spLocks noGrp="1"/>
          </p:cNvSpPr>
          <p:nvPr>
            <p:ph type="dt" sz="quarter" idx="10"/>
          </p:nvPr>
        </p:nvSpPr>
        <p:spPr/>
        <p:txBody>
          <a:bodyPr/>
          <a:lstStyle/>
          <a:p>
            <a:pPr>
              <a:defRPr/>
            </a:pPr>
            <a:r>
              <a:rPr lang="en-US" altLang="zh-CN"/>
              <a:t>54</a:t>
            </a:r>
            <a:endParaRPr lang="zh-CN" altLang="en-US"/>
          </a:p>
        </p:txBody>
      </p:sp>
      <p:sp>
        <p:nvSpPr>
          <p:cNvPr id="28676" name="灯片编号占位符 4"/>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fld id="{E2EF893A-F980-E14B-99E6-1E52B2CCF8E5}" type="slidenum">
              <a:rPr kumimoji="0" lang="zh-CN" altLang="en-US" sz="1400">
                <a:latin typeface="Tahoma" charset="0"/>
              </a:rPr>
              <a:pPr/>
              <a:t>40</a:t>
            </a:fld>
            <a:endParaRPr kumimoji="0" lang="zh-CN" altLang="en-US" sz="1400">
              <a:latin typeface="Tahoma" charset="0"/>
            </a:endParaRPr>
          </a:p>
        </p:txBody>
      </p:sp>
    </p:spTree>
    <p:extLst>
      <p:ext uri="{BB962C8B-B14F-4D97-AF65-F5344CB8AC3E}">
        <p14:creationId xmlns:p14="http://schemas.microsoft.com/office/powerpoint/2010/main" val="34886324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quarter" idx="10"/>
          </p:nvPr>
        </p:nvSpPr>
        <p:spPr/>
        <p:txBody>
          <a:bodyPr/>
          <a:lstStyle/>
          <a:p>
            <a:pPr>
              <a:defRPr/>
            </a:pPr>
            <a:r>
              <a:rPr lang="en-US" altLang="zh-CN"/>
              <a:t>54</a:t>
            </a:r>
            <a:endParaRPr lang="zh-CN" altLang="en-US"/>
          </a:p>
        </p:txBody>
      </p:sp>
      <p:sp>
        <p:nvSpPr>
          <p:cNvPr id="52226" name="幻灯片编号占位符 2"/>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fld id="{92678CC7-DCF9-A841-B59E-D5EFEA1DF125}" type="slidenum">
              <a:rPr kumimoji="0" lang="zh-CN" altLang="en-US" sz="1400"/>
              <a:pPr/>
              <a:t>41</a:t>
            </a:fld>
            <a:endParaRPr kumimoji="0" lang="zh-CN" altLang="en-US" sz="1400"/>
          </a:p>
        </p:txBody>
      </p:sp>
      <p:pic>
        <p:nvPicPr>
          <p:cNvPr id="52227" name="图片 3" descr="Valencia.jpg"/>
          <p:cNvPicPr>
            <a:picLocks noChangeAspect="1"/>
          </p:cNvPicPr>
          <p:nvPr/>
        </p:nvPicPr>
        <p:blipFill rotWithShape="1">
          <a:blip r:embed="rId2">
            <a:extLst>
              <a:ext uri="{28A0092B-C50C-407E-A947-70E740481C1C}">
                <a14:useLocalDpi xmlns:a14="http://schemas.microsoft.com/office/drawing/2010/main" val="0"/>
              </a:ext>
            </a:extLst>
          </a:blip>
          <a:srcRect l="6308" t="38359" r="3935" b="7389"/>
          <a:stretch/>
        </p:blipFill>
        <p:spPr bwMode="auto">
          <a:xfrm>
            <a:off x="576263" y="2708920"/>
            <a:ext cx="8207375" cy="36450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文本框 2"/>
          <p:cNvSpPr txBox="1"/>
          <p:nvPr/>
        </p:nvSpPr>
        <p:spPr>
          <a:xfrm>
            <a:off x="1691680" y="404664"/>
            <a:ext cx="7272808" cy="584776"/>
          </a:xfrm>
          <a:prstGeom prst="rect">
            <a:avLst/>
          </a:prstGeom>
          <a:noFill/>
        </p:spPr>
        <p:txBody>
          <a:bodyPr wrap="square" rtlCol="0">
            <a:spAutoFit/>
          </a:bodyPr>
          <a:lstStyle/>
          <a:p>
            <a:r>
              <a:rPr lang="en-US" altLang="zh-CN" sz="3200" b="1" dirty="0"/>
              <a:t>Lepton universality</a:t>
            </a:r>
            <a:endParaRPr lang="zh-CN" altLang="en-US" sz="3200" b="1" dirty="0"/>
          </a:p>
        </p:txBody>
      </p:sp>
      <p:sp>
        <p:nvSpPr>
          <p:cNvPr id="6" name="文本框 5"/>
          <p:cNvSpPr txBox="1"/>
          <p:nvPr/>
        </p:nvSpPr>
        <p:spPr>
          <a:xfrm>
            <a:off x="395536" y="1196752"/>
            <a:ext cx="7992888" cy="1491006"/>
          </a:xfrm>
          <a:prstGeom prst="rect">
            <a:avLst/>
          </a:prstGeom>
          <a:solidFill>
            <a:srgbClr val="FFFFFF"/>
          </a:solidFill>
        </p:spPr>
        <p:txBody>
          <a:bodyPr wrap="square" rtlCol="0">
            <a:spAutoFit/>
          </a:bodyPr>
          <a:lstStyle/>
          <a:p>
            <a:pPr>
              <a:lnSpc>
                <a:spcPts val="3680"/>
              </a:lnSpc>
            </a:pPr>
            <a:r>
              <a:rPr lang="en-US" altLang="zh-CN" b="1" dirty="0"/>
              <a:t>Lepton couplings to gauge bosons in the standard model are all the same</a:t>
            </a:r>
          </a:p>
          <a:p>
            <a:pPr>
              <a:lnSpc>
                <a:spcPts val="3680"/>
              </a:lnSpc>
            </a:pPr>
            <a:r>
              <a:rPr lang="en-US" altLang="zh-CN" b="1" dirty="0"/>
              <a:t>Very well tested, PDG averages:</a:t>
            </a:r>
            <a:endParaRPr lang="zh-CN" altLang="en-US" b="1"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标题 1"/>
          <p:cNvSpPr>
            <a:spLocks noGrp="1"/>
          </p:cNvSpPr>
          <p:nvPr>
            <p:ph type="title"/>
          </p:nvPr>
        </p:nvSpPr>
        <p:spPr>
          <a:xfrm>
            <a:off x="1403648" y="332656"/>
            <a:ext cx="7551440" cy="1143000"/>
          </a:xfrm>
        </p:spPr>
        <p:txBody>
          <a:bodyPr/>
          <a:lstStyle/>
          <a:p>
            <a:r>
              <a:rPr lang="en-US" altLang="zh-CN" sz="3200" b="1" dirty="0">
                <a:latin typeface="Times New Roman" charset="0"/>
                <a:ea typeface="楷体_GB2312" charset="0"/>
                <a:cs typeface="楷体_GB2312" charset="0"/>
              </a:rPr>
              <a:t>Heavy flavor physics is a very important hot topic in particle physics recently</a:t>
            </a:r>
            <a:endParaRPr lang="zh-CN" altLang="en-US" sz="3200" b="1" dirty="0">
              <a:solidFill>
                <a:srgbClr val="FF0000"/>
              </a:solidFill>
              <a:latin typeface="Times New Roman" charset="0"/>
              <a:ea typeface="宋体" charset="0"/>
            </a:endParaRPr>
          </a:p>
        </p:txBody>
      </p:sp>
      <p:sp>
        <p:nvSpPr>
          <p:cNvPr id="25602" name="内容占位符 2"/>
          <p:cNvSpPr>
            <a:spLocks noGrp="1"/>
          </p:cNvSpPr>
          <p:nvPr>
            <p:ph idx="1"/>
          </p:nvPr>
        </p:nvSpPr>
        <p:spPr>
          <a:xfrm>
            <a:off x="468313" y="1844675"/>
            <a:ext cx="8345487" cy="4114800"/>
          </a:xfrm>
        </p:spPr>
        <p:txBody>
          <a:bodyPr/>
          <a:lstStyle/>
          <a:p>
            <a:pPr>
              <a:lnSpc>
                <a:spcPts val="4160"/>
              </a:lnSpc>
              <a:spcBef>
                <a:spcPct val="0"/>
              </a:spcBef>
            </a:pPr>
            <a:r>
              <a:rPr lang="en-US" altLang="zh-CN" b="1" dirty="0">
                <a:latin typeface="Times New Roman" charset="0"/>
                <a:ea typeface="宋体" charset="0"/>
              </a:rPr>
              <a:t>People expect the </a:t>
            </a:r>
            <a:r>
              <a:rPr lang="en-US" altLang="zh-CN" b="1" dirty="0">
                <a:solidFill>
                  <a:srgbClr val="FF0000"/>
                </a:solidFill>
                <a:latin typeface="Times New Roman" charset="0"/>
                <a:ea typeface="宋体" charset="0"/>
              </a:rPr>
              <a:t>new physics </a:t>
            </a:r>
            <a:r>
              <a:rPr lang="en-US" altLang="zh-CN" b="1" dirty="0">
                <a:latin typeface="Times New Roman" charset="0"/>
                <a:ea typeface="宋体" charset="0"/>
              </a:rPr>
              <a:t>signal from the heaviest top quark, since it is very close to the electroweak breaking scale </a:t>
            </a:r>
          </a:p>
          <a:p>
            <a:pPr>
              <a:lnSpc>
                <a:spcPts val="4160"/>
              </a:lnSpc>
              <a:spcBef>
                <a:spcPct val="0"/>
              </a:spcBef>
            </a:pPr>
            <a:r>
              <a:rPr lang="en-US" altLang="zh-CN" sz="2800" b="1" dirty="0">
                <a:latin typeface="Times New Roman" charset="0"/>
                <a:ea typeface="宋体" charset="0"/>
                <a:sym typeface="Wingdings" charset="0"/>
              </a:rPr>
              <a:t>But there are too few data of top quark production</a:t>
            </a:r>
          </a:p>
          <a:p>
            <a:pPr>
              <a:lnSpc>
                <a:spcPts val="4160"/>
              </a:lnSpc>
              <a:spcBef>
                <a:spcPct val="0"/>
              </a:spcBef>
            </a:pPr>
            <a:r>
              <a:rPr lang="en-US" altLang="zh-CN" sz="2800" b="1" dirty="0">
                <a:solidFill>
                  <a:srgbClr val="0000FF"/>
                </a:solidFill>
                <a:latin typeface="Times New Roman" charset="0"/>
                <a:ea typeface="宋体" charset="0"/>
              </a:rPr>
              <a:t>Therefore </a:t>
            </a:r>
            <a:r>
              <a:rPr lang="en-US" altLang="zh-CN" sz="2800" b="1" dirty="0">
                <a:solidFill>
                  <a:srgbClr val="FF0000"/>
                </a:solidFill>
                <a:latin typeface="Times New Roman" charset="0"/>
                <a:ea typeface="宋体" charset="0"/>
              </a:rPr>
              <a:t>beauty quark </a:t>
            </a:r>
            <a:r>
              <a:rPr lang="en-US" altLang="zh-CN" sz="2800" b="1" dirty="0">
                <a:solidFill>
                  <a:srgbClr val="0000FF"/>
                </a:solidFill>
                <a:latin typeface="Times New Roman" charset="0"/>
                <a:ea typeface="宋体" charset="0"/>
              </a:rPr>
              <a:t>is our best chance for new physics signals, since they both belong to </a:t>
            </a:r>
            <a:r>
              <a:rPr lang="en-US" altLang="zh-CN" sz="2800" b="1" dirty="0">
                <a:solidFill>
                  <a:srgbClr val="FF0000"/>
                </a:solidFill>
                <a:latin typeface="Times New Roman" charset="0"/>
                <a:ea typeface="宋体" charset="0"/>
              </a:rPr>
              <a:t>the third family</a:t>
            </a:r>
          </a:p>
        </p:txBody>
      </p:sp>
      <p:sp>
        <p:nvSpPr>
          <p:cNvPr id="4" name="日期占位符 3"/>
          <p:cNvSpPr>
            <a:spLocks noGrp="1"/>
          </p:cNvSpPr>
          <p:nvPr>
            <p:ph type="dt" sz="quarter" idx="10"/>
          </p:nvPr>
        </p:nvSpPr>
        <p:spPr/>
        <p:txBody>
          <a:bodyPr/>
          <a:lstStyle/>
          <a:p>
            <a:pPr>
              <a:defRPr/>
            </a:pPr>
            <a:r>
              <a:rPr lang="en-US" altLang="zh-CN"/>
              <a:t>54</a:t>
            </a:r>
            <a:endParaRPr lang="zh-CN" altLang="en-US"/>
          </a:p>
        </p:txBody>
      </p:sp>
      <p:sp>
        <p:nvSpPr>
          <p:cNvPr id="25604" name="灯片编号占位符 4"/>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fld id="{63AE0488-C480-0644-92B8-85DC8698133C}" type="slidenum">
              <a:rPr kumimoji="0" lang="zh-CN" altLang="en-US" sz="1400"/>
              <a:pPr/>
              <a:t>42</a:t>
            </a:fld>
            <a:endParaRPr kumimoji="0" lang="zh-CN" altLang="en-US" sz="1400"/>
          </a:p>
        </p:txBody>
      </p:sp>
    </p:spTree>
    <p:extLst>
      <p:ext uri="{BB962C8B-B14F-4D97-AF65-F5344CB8AC3E}">
        <p14:creationId xmlns:p14="http://schemas.microsoft.com/office/powerpoint/2010/main" val="32163699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5602">
                                            <p:txEl>
                                              <p:pRg st="0" end="0"/>
                                            </p:txEl>
                                          </p:spTgt>
                                        </p:tgtEl>
                                        <p:attrNameLst>
                                          <p:attrName>style.visibility</p:attrName>
                                        </p:attrNameLst>
                                      </p:cBhvr>
                                      <p:to>
                                        <p:strVal val="visible"/>
                                      </p:to>
                                    </p:set>
                                    <p:animEffect transition="in" filter="circle(in)">
                                      <p:cBhvr>
                                        <p:cTn id="7" dur="2000"/>
                                        <p:tgtEl>
                                          <p:spTgt spid="2560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5602">
                                            <p:txEl>
                                              <p:pRg st="1" end="1"/>
                                            </p:txEl>
                                          </p:spTgt>
                                        </p:tgtEl>
                                        <p:attrNameLst>
                                          <p:attrName>style.visibility</p:attrName>
                                        </p:attrNameLst>
                                      </p:cBhvr>
                                      <p:to>
                                        <p:strVal val="visible"/>
                                      </p:to>
                                    </p:set>
                                    <p:animEffect transition="in" filter="circle(in)">
                                      <p:cBhvr>
                                        <p:cTn id="12" dur="2000"/>
                                        <p:tgtEl>
                                          <p:spTgt spid="2560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25602">
                                            <p:txEl>
                                              <p:pRg st="2" end="2"/>
                                            </p:txEl>
                                          </p:spTgt>
                                        </p:tgtEl>
                                        <p:attrNameLst>
                                          <p:attrName>style.visibility</p:attrName>
                                        </p:attrNameLst>
                                      </p:cBhvr>
                                      <p:to>
                                        <p:strVal val="visible"/>
                                      </p:to>
                                    </p:set>
                                    <p:animEffect transition="in" filter="circle(in)">
                                      <p:cBhvr>
                                        <p:cTn id="17" dur="2000"/>
                                        <p:tgtEl>
                                          <p:spTgt spid="2560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4C32D74-3B01-4C0A-8EE8-6F3A992C30B6}"/>
              </a:ext>
            </a:extLst>
          </p:cNvPr>
          <p:cNvSpPr>
            <a:spLocks noGrp="1"/>
          </p:cNvSpPr>
          <p:nvPr>
            <p:ph type="title"/>
          </p:nvPr>
        </p:nvSpPr>
        <p:spPr>
          <a:xfrm>
            <a:off x="1907704" y="1"/>
            <a:ext cx="7236296" cy="896112"/>
          </a:xfrm>
          <a:noFill/>
        </p:spPr>
        <p:txBody>
          <a:bodyPr/>
          <a:lstStyle/>
          <a:p>
            <a:r>
              <a:rPr lang="en-US" altLang="zh-CN" dirty="0">
                <a:solidFill>
                  <a:srgbClr val="0000FF"/>
                </a:solidFill>
                <a:latin typeface="Times New Roman" panose="02020603050405020304" pitchFamily="18" charset="0"/>
                <a:cs typeface="Times New Roman" panose="02020603050405020304" pitchFamily="18" charset="0"/>
              </a:rPr>
              <a:t>Introduction to </a:t>
            </a:r>
            <a:r>
              <a:rPr lang="en-US" altLang="zh-CN" i="1" dirty="0">
                <a:solidFill>
                  <a:srgbClr val="0000FF"/>
                </a:solidFill>
                <a:latin typeface="Times New Roman" panose="02020603050405020304" pitchFamily="18" charset="0"/>
                <a:cs typeface="Times New Roman" panose="02020603050405020304" pitchFamily="18" charset="0"/>
              </a:rPr>
              <a:t>R</a:t>
            </a:r>
            <a:r>
              <a:rPr lang="en-US" altLang="zh-CN" dirty="0">
                <a:solidFill>
                  <a:srgbClr val="0000FF"/>
                </a:solidFill>
                <a:latin typeface="Times New Roman" panose="02020603050405020304" pitchFamily="18" charset="0"/>
                <a:cs typeface="Times New Roman" panose="02020603050405020304" pitchFamily="18" charset="0"/>
              </a:rPr>
              <a:t>(</a:t>
            </a:r>
            <a:r>
              <a:rPr lang="en-US" altLang="zh-CN" i="1" dirty="0">
                <a:solidFill>
                  <a:srgbClr val="0000FF"/>
                </a:solidFill>
                <a:latin typeface="Times New Roman" panose="02020603050405020304" pitchFamily="18" charset="0"/>
                <a:cs typeface="Times New Roman" panose="02020603050405020304" pitchFamily="18" charset="0"/>
              </a:rPr>
              <a:t>D</a:t>
            </a:r>
            <a:r>
              <a:rPr lang="en-US" altLang="zh-CN" baseline="30000" dirty="0">
                <a:solidFill>
                  <a:srgbClr val="0000FF"/>
                </a:solidFill>
                <a:latin typeface="Times New Roman" panose="02020603050405020304" pitchFamily="18" charset="0"/>
                <a:cs typeface="Times New Roman" panose="02020603050405020304" pitchFamily="18" charset="0"/>
              </a:rPr>
              <a:t>(*)</a:t>
            </a:r>
            <a:r>
              <a:rPr lang="en-US" altLang="zh-CN" dirty="0">
                <a:solidFill>
                  <a:srgbClr val="0000FF"/>
                </a:solidFill>
                <a:latin typeface="Times New Roman" panose="02020603050405020304" pitchFamily="18" charset="0"/>
                <a:cs typeface="Times New Roman" panose="02020603050405020304" pitchFamily="18" charset="0"/>
              </a:rPr>
              <a:t>) </a:t>
            </a:r>
            <a:endParaRPr lang="zh-CN" altLang="en-US" dirty="0">
              <a:solidFill>
                <a:srgbClr val="0000FF"/>
              </a:solidFill>
              <a:latin typeface="Times New Roman" panose="02020603050405020304" pitchFamily="18" charset="0"/>
              <a:cs typeface="Times New Roman" panose="02020603050405020304" pitchFamily="18" charset="0"/>
            </a:endParaRPr>
          </a:p>
        </p:txBody>
      </p:sp>
      <p:sp>
        <p:nvSpPr>
          <p:cNvPr id="10" name="内容占位符 9">
            <a:extLst>
              <a:ext uri="{FF2B5EF4-FFF2-40B4-BE49-F238E27FC236}">
                <a16:creationId xmlns:a16="http://schemas.microsoft.com/office/drawing/2014/main" id="{FDF2BA75-92D3-4680-85A3-41A9B4FA7D28}"/>
              </a:ext>
            </a:extLst>
          </p:cNvPr>
          <p:cNvSpPr>
            <a:spLocks noGrp="1"/>
          </p:cNvSpPr>
          <p:nvPr>
            <p:ph idx="1"/>
          </p:nvPr>
        </p:nvSpPr>
        <p:spPr>
          <a:xfrm>
            <a:off x="323528" y="1844824"/>
            <a:ext cx="8712968" cy="4320480"/>
          </a:xfrm>
        </p:spPr>
        <p:txBody>
          <a:bodyPr>
            <a:normAutofit/>
          </a:bodyPr>
          <a:lstStyle/>
          <a:p>
            <a:pPr marL="0" indent="0">
              <a:lnSpc>
                <a:spcPct val="150000"/>
              </a:lnSpc>
              <a:spcBef>
                <a:spcPts val="0"/>
              </a:spcBef>
              <a:buNone/>
            </a:pPr>
            <a:r>
              <a:rPr lang="en-US" altLang="zh-CN" sz="2400" dirty="0">
                <a:latin typeface="Times New Roman" panose="02020603050405020304" pitchFamily="18" charset="0"/>
              </a:rPr>
              <a:t>SM predictions</a:t>
            </a:r>
            <a:r>
              <a:rPr lang="en-US" altLang="zh-CN" sz="2400" dirty="0">
                <a:solidFill>
                  <a:prstClr val="black"/>
                </a:solidFill>
                <a:latin typeface="Times New Roman" panose="02020603050405020304" pitchFamily="18" charset="0"/>
              </a:rPr>
              <a:t> (2012)</a:t>
            </a:r>
            <a:r>
              <a:rPr lang="en-US" altLang="zh-CN" sz="2400" dirty="0">
                <a:latin typeface="Times New Roman" panose="02020603050405020304" pitchFamily="18" charset="0"/>
              </a:rPr>
              <a:t>:</a:t>
            </a:r>
          </a:p>
          <a:p>
            <a:pPr marL="0" indent="0">
              <a:lnSpc>
                <a:spcPct val="150000"/>
              </a:lnSpc>
              <a:spcBef>
                <a:spcPts val="0"/>
              </a:spcBef>
              <a:buNone/>
            </a:pPr>
            <a:r>
              <a:rPr lang="en-US" altLang="zh-CN" sz="2400" dirty="0">
                <a:solidFill>
                  <a:prstClr val="black"/>
                </a:solidFill>
                <a:latin typeface="Times New Roman" panose="02020603050405020304" pitchFamily="18" charset="0"/>
                <a:ea typeface="宋体" panose="02010600030101010101" pitchFamily="2" charset="-122"/>
              </a:rPr>
              <a:t> </a:t>
            </a:r>
            <a:r>
              <a:rPr lang="pt-BR" altLang="zh-CN" sz="2400" dirty="0">
                <a:solidFill>
                  <a:prstClr val="black"/>
                </a:solidFill>
                <a:latin typeface="Times New Roman" panose="02020603050405020304" pitchFamily="18" charset="0"/>
                <a:ea typeface="宋体" panose="02010600030101010101" pitchFamily="2" charset="-122"/>
              </a:rPr>
              <a:t> </a:t>
            </a:r>
            <a:r>
              <a:rPr lang="pt-BR" altLang="zh-CN" sz="2400" i="1" dirty="0" err="1">
                <a:solidFill>
                  <a:prstClr val="black"/>
                </a:solidFill>
                <a:latin typeface="Times New Roman" panose="02020603050405020304" pitchFamily="18" charset="0"/>
                <a:ea typeface="宋体" panose="02010600030101010101" pitchFamily="2" charset="-122"/>
              </a:rPr>
              <a:t>R</a:t>
            </a:r>
            <a:r>
              <a:rPr lang="pt-BR" altLang="zh-CN" sz="2400" dirty="0">
                <a:solidFill>
                  <a:prstClr val="black"/>
                </a:solidFill>
                <a:latin typeface="Times New Roman" panose="02020603050405020304" pitchFamily="18" charset="0"/>
                <a:ea typeface="宋体" panose="02010600030101010101" pitchFamily="2" charset="-122"/>
              </a:rPr>
              <a:t>(</a:t>
            </a:r>
            <a:r>
              <a:rPr lang="pt-BR" altLang="zh-CN" sz="2400" i="1" dirty="0" err="1">
                <a:solidFill>
                  <a:prstClr val="black"/>
                </a:solidFill>
                <a:latin typeface="Times New Roman" panose="02020603050405020304" pitchFamily="18" charset="0"/>
                <a:ea typeface="宋体" panose="02010600030101010101" pitchFamily="2" charset="-122"/>
              </a:rPr>
              <a:t>D</a:t>
            </a:r>
            <a:r>
              <a:rPr lang="pt-BR" altLang="zh-CN" sz="2400" dirty="0">
                <a:solidFill>
                  <a:prstClr val="black"/>
                </a:solidFill>
                <a:latin typeface="Times New Roman" panose="02020603050405020304" pitchFamily="18" charset="0"/>
                <a:ea typeface="宋体" panose="02010600030101010101" pitchFamily="2" charset="-122"/>
              </a:rPr>
              <a:t>) = 0.297 ± 0.017                     </a:t>
            </a:r>
            <a:r>
              <a:rPr lang="pt-BR" altLang="zh-CN" sz="2400" i="1" dirty="0" err="1">
                <a:solidFill>
                  <a:prstClr val="black"/>
                </a:solidFill>
                <a:latin typeface="Times New Roman" panose="02020603050405020304" pitchFamily="18" charset="0"/>
                <a:ea typeface="宋体" panose="02010600030101010101" pitchFamily="2" charset="-122"/>
              </a:rPr>
              <a:t>R</a:t>
            </a:r>
            <a:r>
              <a:rPr lang="pt-BR" altLang="zh-CN" sz="2400" dirty="0">
                <a:solidFill>
                  <a:prstClr val="black"/>
                </a:solidFill>
                <a:latin typeface="Times New Roman" panose="02020603050405020304" pitchFamily="18" charset="0"/>
                <a:ea typeface="宋体" panose="02010600030101010101" pitchFamily="2" charset="-122"/>
              </a:rPr>
              <a:t>(</a:t>
            </a:r>
            <a:r>
              <a:rPr lang="pt-BR" altLang="zh-CN" sz="2400" i="1" dirty="0" err="1">
                <a:solidFill>
                  <a:prstClr val="black"/>
                </a:solidFill>
                <a:latin typeface="Times New Roman" panose="02020603050405020304" pitchFamily="18" charset="0"/>
                <a:ea typeface="宋体" panose="02010600030101010101" pitchFamily="2" charset="-122"/>
              </a:rPr>
              <a:t>D</a:t>
            </a:r>
            <a:r>
              <a:rPr lang="pt-BR" altLang="zh-CN" sz="2400" baseline="30000" dirty="0">
                <a:solidFill>
                  <a:prstClr val="black"/>
                </a:solidFill>
                <a:latin typeface="Times New Roman" panose="02020603050405020304" pitchFamily="18" charset="0"/>
                <a:ea typeface="宋体" panose="02010600030101010101" pitchFamily="2" charset="-122"/>
              </a:rPr>
              <a:t>*</a:t>
            </a:r>
            <a:r>
              <a:rPr lang="pt-BR" altLang="zh-CN" sz="2400" dirty="0">
                <a:solidFill>
                  <a:prstClr val="black"/>
                </a:solidFill>
                <a:latin typeface="Times New Roman" panose="02020603050405020304" pitchFamily="18" charset="0"/>
                <a:ea typeface="宋体" panose="02010600030101010101" pitchFamily="2" charset="-122"/>
              </a:rPr>
              <a:t>)= 0.252 ± 0.003</a:t>
            </a:r>
            <a:endParaRPr lang="en-US" altLang="zh-CN" sz="2400" dirty="0">
              <a:solidFill>
                <a:srgbClr val="FF0000"/>
              </a:solidFill>
              <a:latin typeface="Times New Roman" panose="02020603050405020304" pitchFamily="18" charset="0"/>
            </a:endParaRPr>
          </a:p>
          <a:p>
            <a:pPr marL="0" lvl="0" indent="0">
              <a:lnSpc>
                <a:spcPct val="150000"/>
              </a:lnSpc>
              <a:spcBef>
                <a:spcPts val="1200"/>
              </a:spcBef>
              <a:buNone/>
            </a:pPr>
            <a:r>
              <a:rPr lang="en-US" altLang="zh-CN" sz="2400" dirty="0">
                <a:solidFill>
                  <a:srgbClr val="FF0000"/>
                </a:solidFill>
                <a:latin typeface="Times New Roman" panose="02020603050405020304" pitchFamily="18" charset="0"/>
              </a:rPr>
              <a:t>BABAR (2012)</a:t>
            </a:r>
            <a:r>
              <a:rPr lang="en-US" altLang="zh-CN" sz="2400" dirty="0">
                <a:solidFill>
                  <a:srgbClr val="0000FF"/>
                </a:solidFill>
                <a:latin typeface="Times New Roman" panose="02020603050405020304" pitchFamily="18" charset="0"/>
              </a:rPr>
              <a:t>:</a:t>
            </a:r>
          </a:p>
          <a:p>
            <a:pPr marL="0" lvl="0" indent="0">
              <a:lnSpc>
                <a:spcPct val="150000"/>
              </a:lnSpc>
              <a:spcBef>
                <a:spcPts val="0"/>
              </a:spcBef>
              <a:buNone/>
            </a:pPr>
            <a:r>
              <a:rPr lang="pt-BR" altLang="zh-CN" sz="2400" i="1" dirty="0" err="1">
                <a:solidFill>
                  <a:srgbClr val="FF0000"/>
                </a:solidFill>
                <a:latin typeface="Times New Roman" panose="02020603050405020304" pitchFamily="18" charset="0"/>
                <a:ea typeface="宋体" panose="02010600030101010101" pitchFamily="2" charset="-122"/>
              </a:rPr>
              <a:t>R</a:t>
            </a:r>
            <a:r>
              <a:rPr lang="pt-BR" altLang="zh-CN" sz="2400" dirty="0">
                <a:solidFill>
                  <a:srgbClr val="FF0000"/>
                </a:solidFill>
                <a:latin typeface="Times New Roman" panose="02020603050405020304" pitchFamily="18" charset="0"/>
                <a:ea typeface="宋体" panose="02010600030101010101" pitchFamily="2" charset="-122"/>
              </a:rPr>
              <a:t>(</a:t>
            </a:r>
            <a:r>
              <a:rPr lang="pt-BR" altLang="zh-CN" sz="2400" i="1" dirty="0" err="1">
                <a:solidFill>
                  <a:srgbClr val="FF0000"/>
                </a:solidFill>
                <a:latin typeface="Times New Roman" panose="02020603050405020304" pitchFamily="18" charset="0"/>
                <a:ea typeface="宋体" panose="02010600030101010101" pitchFamily="2" charset="-122"/>
              </a:rPr>
              <a:t>D</a:t>
            </a:r>
            <a:r>
              <a:rPr lang="pt-BR" altLang="zh-CN" sz="2400" dirty="0">
                <a:solidFill>
                  <a:srgbClr val="FF0000"/>
                </a:solidFill>
                <a:latin typeface="Times New Roman" panose="02020603050405020304" pitchFamily="18" charset="0"/>
                <a:ea typeface="宋体" panose="02010600030101010101" pitchFamily="2" charset="-122"/>
              </a:rPr>
              <a:t>)=0.440±0.058±0.042             </a:t>
            </a:r>
            <a:r>
              <a:rPr lang="pt-BR" altLang="zh-CN" sz="2400" i="1" dirty="0" err="1">
                <a:solidFill>
                  <a:srgbClr val="FF0000"/>
                </a:solidFill>
                <a:latin typeface="Times New Roman" panose="02020603050405020304" pitchFamily="18" charset="0"/>
                <a:ea typeface="宋体" panose="02010600030101010101" pitchFamily="2" charset="-122"/>
              </a:rPr>
              <a:t>R</a:t>
            </a:r>
            <a:r>
              <a:rPr lang="pt-BR" altLang="zh-CN" sz="2400" dirty="0">
                <a:solidFill>
                  <a:srgbClr val="FF0000"/>
                </a:solidFill>
                <a:latin typeface="Times New Roman" panose="02020603050405020304" pitchFamily="18" charset="0"/>
                <a:ea typeface="宋体" panose="02010600030101010101" pitchFamily="2" charset="-122"/>
              </a:rPr>
              <a:t>(</a:t>
            </a:r>
            <a:r>
              <a:rPr lang="pt-BR" altLang="zh-CN" sz="2400" i="1" dirty="0" err="1">
                <a:solidFill>
                  <a:srgbClr val="FF0000"/>
                </a:solidFill>
                <a:latin typeface="Times New Roman" panose="02020603050405020304" pitchFamily="18" charset="0"/>
                <a:ea typeface="宋体" panose="02010600030101010101" pitchFamily="2" charset="-122"/>
              </a:rPr>
              <a:t>D</a:t>
            </a:r>
            <a:r>
              <a:rPr lang="pt-BR" altLang="zh-CN" sz="2400" baseline="30000" dirty="0">
                <a:solidFill>
                  <a:srgbClr val="FF0000"/>
                </a:solidFill>
                <a:latin typeface="Times New Roman" panose="02020603050405020304" pitchFamily="18" charset="0"/>
                <a:ea typeface="宋体" panose="02010600030101010101" pitchFamily="2" charset="-122"/>
              </a:rPr>
              <a:t>*</a:t>
            </a:r>
            <a:r>
              <a:rPr lang="pt-BR" altLang="zh-CN" sz="2400" dirty="0">
                <a:solidFill>
                  <a:srgbClr val="FF0000"/>
                </a:solidFill>
                <a:latin typeface="Times New Roman" panose="02020603050405020304" pitchFamily="18" charset="0"/>
                <a:ea typeface="宋体" panose="02010600030101010101" pitchFamily="2" charset="-122"/>
              </a:rPr>
              <a:t>)=0.332±0.024±0.018</a:t>
            </a:r>
            <a:endParaRPr lang="en-US" altLang="zh-CN" dirty="0">
              <a:solidFill>
                <a:srgbClr val="FF0000"/>
              </a:solidFill>
              <a:latin typeface="Times New Roman" panose="02020603050405020304" pitchFamily="18" charset="0"/>
            </a:endParaRPr>
          </a:p>
          <a:p>
            <a:pPr>
              <a:lnSpc>
                <a:spcPct val="180000"/>
              </a:lnSpc>
              <a:spcBef>
                <a:spcPts val="0"/>
              </a:spcBef>
            </a:pPr>
            <a:endParaRPr lang="en-US" altLang="zh-CN" sz="2400" dirty="0">
              <a:latin typeface="Times New Roman" panose="02020603050405020304" pitchFamily="18" charset="0"/>
            </a:endParaRPr>
          </a:p>
          <a:p>
            <a:pPr>
              <a:lnSpc>
                <a:spcPct val="180000"/>
              </a:lnSpc>
              <a:spcBef>
                <a:spcPts val="0"/>
              </a:spcBef>
            </a:pPr>
            <a:r>
              <a:rPr lang="en-US" altLang="zh-CN" sz="2400" dirty="0">
                <a:solidFill>
                  <a:srgbClr val="0000FF"/>
                </a:solidFill>
                <a:latin typeface="Times New Roman" panose="02020603050405020304" pitchFamily="18" charset="0"/>
              </a:rPr>
              <a:t>Type II 2HDM is said to be ruled out</a:t>
            </a:r>
            <a:endParaRPr lang="en-US" altLang="zh-CN" dirty="0">
              <a:solidFill>
                <a:srgbClr val="0000FF"/>
              </a:solidFill>
              <a:latin typeface="Times New Roman" panose="02020603050405020304" pitchFamily="18" charset="0"/>
            </a:endParaRPr>
          </a:p>
        </p:txBody>
      </p:sp>
      <p:pic>
        <p:nvPicPr>
          <p:cNvPr id="4" name="图形 3">
            <a:extLst>
              <a:ext uri="{FF2B5EF4-FFF2-40B4-BE49-F238E27FC236}">
                <a16:creationId xmlns:a16="http://schemas.microsoft.com/office/drawing/2014/main" id="{77197869-2F14-45CE-837D-2B0741BC741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07904" y="1124744"/>
            <a:ext cx="5269336" cy="936104"/>
          </a:xfrm>
          <a:prstGeom prst="rect">
            <a:avLst/>
          </a:prstGeom>
          <a:solidFill>
            <a:schemeClr val="bg1"/>
          </a:solidFill>
        </p:spPr>
      </p:pic>
      <p:pic>
        <p:nvPicPr>
          <p:cNvPr id="6" name="图片 5">
            <a:extLst>
              <a:ext uri="{FF2B5EF4-FFF2-40B4-BE49-F238E27FC236}">
                <a16:creationId xmlns:a16="http://schemas.microsoft.com/office/drawing/2014/main" id="{EEC8124C-8845-474B-ACFE-E3AF1FBE5815}"/>
              </a:ext>
            </a:extLst>
          </p:cNvPr>
          <p:cNvPicPr>
            <a:picLocks noChangeAspect="1"/>
          </p:cNvPicPr>
          <p:nvPr/>
        </p:nvPicPr>
        <p:blipFill rotWithShape="1">
          <a:blip r:embed="rId4"/>
          <a:srcRect b="11642"/>
          <a:stretch/>
        </p:blipFill>
        <p:spPr>
          <a:xfrm>
            <a:off x="5652120" y="4365104"/>
            <a:ext cx="3117173" cy="2185200"/>
          </a:xfrm>
          <a:prstGeom prst="rect">
            <a:avLst/>
          </a:prstGeom>
        </p:spPr>
      </p:pic>
      <p:sp>
        <p:nvSpPr>
          <p:cNvPr id="7" name="右大括号 6">
            <a:extLst>
              <a:ext uri="{FF2B5EF4-FFF2-40B4-BE49-F238E27FC236}">
                <a16:creationId xmlns:a16="http://schemas.microsoft.com/office/drawing/2014/main" id="{674A122B-ACA6-45FF-9739-E27BBDC63653}"/>
              </a:ext>
            </a:extLst>
          </p:cNvPr>
          <p:cNvSpPr/>
          <p:nvPr/>
        </p:nvSpPr>
        <p:spPr>
          <a:xfrm>
            <a:off x="3707904" y="2708920"/>
            <a:ext cx="288032" cy="1440160"/>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a:p>
        </p:txBody>
      </p:sp>
      <p:sp>
        <p:nvSpPr>
          <p:cNvPr id="12" name="左大括号 11">
            <a:extLst>
              <a:ext uri="{FF2B5EF4-FFF2-40B4-BE49-F238E27FC236}">
                <a16:creationId xmlns:a16="http://schemas.microsoft.com/office/drawing/2014/main" id="{17FC03C0-CF74-4536-9673-BC1D32BC0D99}"/>
              </a:ext>
            </a:extLst>
          </p:cNvPr>
          <p:cNvSpPr/>
          <p:nvPr/>
        </p:nvSpPr>
        <p:spPr>
          <a:xfrm>
            <a:off x="4644008" y="2852936"/>
            <a:ext cx="288032" cy="1296144"/>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a:p>
        </p:txBody>
      </p:sp>
      <p:sp>
        <p:nvSpPr>
          <p:cNvPr id="3" name="灯片编号占位符 2">
            <a:extLst>
              <a:ext uri="{FF2B5EF4-FFF2-40B4-BE49-F238E27FC236}">
                <a16:creationId xmlns:a16="http://schemas.microsoft.com/office/drawing/2014/main" id="{C6D4DC8D-D644-4E82-8FF5-5A51DFB98C80}"/>
              </a:ext>
            </a:extLst>
          </p:cNvPr>
          <p:cNvSpPr>
            <a:spLocks noGrp="1"/>
          </p:cNvSpPr>
          <p:nvPr>
            <p:ph type="sldNum" sz="quarter" idx="12"/>
          </p:nvPr>
        </p:nvSpPr>
        <p:spPr/>
        <p:txBody>
          <a:bodyPr/>
          <a:lstStyle/>
          <a:p>
            <a:fld id="{DA8FB8E6-C20A-48B6-8386-5D923EAAE4F6}" type="slidenum">
              <a:rPr lang="zh-CN" altLang="en-US" smtClean="0"/>
              <a:t>43</a:t>
            </a:fld>
            <a:endParaRPr lang="zh-CN" altLang="en-US"/>
          </a:p>
        </p:txBody>
      </p:sp>
      <p:sp>
        <p:nvSpPr>
          <p:cNvPr id="5" name="日期占位符 4"/>
          <p:cNvSpPr>
            <a:spLocks noGrp="1"/>
          </p:cNvSpPr>
          <p:nvPr>
            <p:ph type="dt" sz="half" idx="10"/>
          </p:nvPr>
        </p:nvSpPr>
        <p:spPr/>
        <p:txBody>
          <a:bodyPr/>
          <a:lstStyle/>
          <a:p>
            <a:pPr>
              <a:defRPr/>
            </a:pPr>
            <a:r>
              <a:rPr lang="en-US" altLang="zh-CN"/>
              <a:t>54</a:t>
            </a:r>
            <a:endParaRPr lang="zh-CN" altLang="en-US"/>
          </a:p>
        </p:txBody>
      </p:sp>
      <p:sp>
        <p:nvSpPr>
          <p:cNvPr id="8" name="矩形 7"/>
          <p:cNvSpPr/>
          <p:nvPr/>
        </p:nvSpPr>
        <p:spPr>
          <a:xfrm>
            <a:off x="3995936" y="3212976"/>
            <a:ext cx="735297" cy="461665"/>
          </a:xfrm>
          <a:prstGeom prst="rect">
            <a:avLst/>
          </a:prstGeom>
        </p:spPr>
        <p:txBody>
          <a:bodyPr wrap="none">
            <a:spAutoFit/>
          </a:bodyPr>
          <a:lstStyle/>
          <a:p>
            <a:r>
              <a:rPr lang="en-US" altLang="zh-CN" dirty="0">
                <a:solidFill>
                  <a:srgbClr val="0000FF"/>
                </a:solidFill>
                <a:latin typeface="Times New Roman" panose="02020603050405020304" pitchFamily="18" charset="0"/>
              </a:rPr>
              <a:t>3.4</a:t>
            </a:r>
            <a:r>
              <a:rPr lang="el-GR" altLang="zh-CN" dirty="0">
                <a:solidFill>
                  <a:srgbClr val="0000FF"/>
                </a:solidFill>
                <a:latin typeface="Times New Roman" panose="02020603050405020304" pitchFamily="18" charset="0"/>
              </a:rPr>
              <a:t>σ</a:t>
            </a:r>
            <a:endParaRPr lang="zh-CN" altLang="en-US" dirty="0"/>
          </a:p>
        </p:txBody>
      </p:sp>
    </p:spTree>
    <p:extLst>
      <p:ext uri="{BB962C8B-B14F-4D97-AF65-F5344CB8AC3E}">
        <p14:creationId xmlns:p14="http://schemas.microsoft.com/office/powerpoint/2010/main" val="12357399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quarter" idx="10"/>
          </p:nvPr>
        </p:nvSpPr>
        <p:spPr/>
        <p:txBody>
          <a:bodyPr/>
          <a:lstStyle/>
          <a:p>
            <a:pPr>
              <a:defRPr/>
            </a:pPr>
            <a:r>
              <a:rPr lang="en-US" altLang="zh-CN"/>
              <a:t>54</a:t>
            </a:r>
            <a:endParaRPr lang="zh-CN" altLang="en-US"/>
          </a:p>
        </p:txBody>
      </p:sp>
      <p:sp>
        <p:nvSpPr>
          <p:cNvPr id="57346" name="幻灯片编号占位符 2"/>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fld id="{938EE592-91A0-D640-9B5A-24F2F82177C1}" type="slidenum">
              <a:rPr kumimoji="0" lang="zh-CN" altLang="en-US" sz="1400"/>
              <a:pPr/>
              <a:t>44</a:t>
            </a:fld>
            <a:endParaRPr kumimoji="0" lang="zh-CN" altLang="en-US" sz="1400"/>
          </a:p>
        </p:txBody>
      </p:sp>
      <p:pic>
        <p:nvPicPr>
          <p:cNvPr id="57347" name="图片 3" descr="Valencia.jpg"/>
          <p:cNvPicPr>
            <a:picLocks noChangeAspect="1"/>
          </p:cNvPicPr>
          <p:nvPr/>
        </p:nvPicPr>
        <p:blipFill>
          <a:blip r:embed="rId2">
            <a:extLst>
              <a:ext uri="{28A0092B-C50C-407E-A947-70E740481C1C}">
                <a14:useLocalDpi xmlns:a14="http://schemas.microsoft.com/office/drawing/2010/main" val="0"/>
              </a:ext>
            </a:extLst>
          </a:blip>
          <a:srcRect l="3545" t="3151" r="1965" b="13121"/>
          <a:stretch>
            <a:fillRect/>
          </a:stretch>
        </p:blipFill>
        <p:spPr bwMode="auto">
          <a:xfrm>
            <a:off x="323850" y="215900"/>
            <a:ext cx="8640763" cy="5741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文本框 2"/>
          <p:cNvSpPr txBox="1"/>
          <p:nvPr/>
        </p:nvSpPr>
        <p:spPr>
          <a:xfrm>
            <a:off x="395536" y="2276872"/>
            <a:ext cx="8496944" cy="461665"/>
          </a:xfrm>
          <a:prstGeom prst="rect">
            <a:avLst/>
          </a:prstGeom>
          <a:noFill/>
        </p:spPr>
        <p:txBody>
          <a:bodyPr wrap="square" rtlCol="0">
            <a:spAutoFit/>
          </a:bodyPr>
          <a:lstStyle/>
          <a:p>
            <a:r>
              <a:rPr kumimoji="1" lang="en-US" altLang="zh-CN" b="1" i="1" dirty="0">
                <a:solidFill>
                  <a:srgbClr val="0000FF"/>
                </a:solidFill>
              </a:rPr>
              <a:t>b                c                    </a:t>
            </a:r>
            <a:r>
              <a:rPr lang="en-US" altLang="zh-CN" b="1" i="1" dirty="0">
                <a:solidFill>
                  <a:srgbClr val="0000FF"/>
                </a:solidFill>
              </a:rPr>
              <a:t>b                c                        b                </a:t>
            </a:r>
            <a:r>
              <a:rPr lang="en-US" altLang="zh-CN" b="1" i="1" dirty="0" err="1">
                <a:solidFill>
                  <a:srgbClr val="0000FF"/>
                </a:solidFill>
              </a:rPr>
              <a:t>τ</a:t>
            </a:r>
            <a:endParaRPr lang="zh-CN" altLang="en-US" b="1" i="1" dirty="0">
              <a:solidFill>
                <a:srgbClr val="0000FF"/>
              </a:solidFill>
            </a:endParaRPr>
          </a:p>
        </p:txBody>
      </p:sp>
      <p:sp>
        <p:nvSpPr>
          <p:cNvPr id="4" name="矩形 3"/>
          <p:cNvSpPr/>
          <p:nvPr/>
        </p:nvSpPr>
        <p:spPr>
          <a:xfrm>
            <a:off x="6732240" y="3501008"/>
            <a:ext cx="1778752" cy="461665"/>
          </a:xfrm>
          <a:prstGeom prst="rect">
            <a:avLst/>
          </a:prstGeom>
        </p:spPr>
        <p:txBody>
          <a:bodyPr wrap="none">
            <a:spAutoFit/>
          </a:bodyPr>
          <a:lstStyle/>
          <a:p>
            <a:r>
              <a:rPr lang="en-US" altLang="zh-CN" b="1" i="1" dirty="0">
                <a:solidFill>
                  <a:srgbClr val="0000FF"/>
                </a:solidFill>
              </a:rPr>
              <a:t>c                </a:t>
            </a:r>
            <a:r>
              <a:rPr lang="en-US" altLang="zh-CN" b="1" i="1" dirty="0" err="1">
                <a:solidFill>
                  <a:srgbClr val="0000FF"/>
                </a:solidFill>
              </a:rPr>
              <a:t>ν</a:t>
            </a:r>
            <a:endParaRPr lang="zh-CN" altLang="en-US" b="1" i="1" dirty="0">
              <a:solidFill>
                <a:srgbClr val="0000FF"/>
              </a:solidFill>
            </a:endParaRPr>
          </a:p>
        </p:txBody>
      </p:sp>
    </p:spTree>
    <p:extLst>
      <p:ext uri="{BB962C8B-B14F-4D97-AF65-F5344CB8AC3E}">
        <p14:creationId xmlns:p14="http://schemas.microsoft.com/office/powerpoint/2010/main" val="974392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标题 1"/>
          <p:cNvSpPr>
            <a:spLocks noGrp="1"/>
          </p:cNvSpPr>
          <p:nvPr>
            <p:ph type="title"/>
          </p:nvPr>
        </p:nvSpPr>
        <p:spPr/>
        <p:txBody>
          <a:bodyPr/>
          <a:lstStyle/>
          <a:p>
            <a:endParaRPr lang="zh-CN" altLang="en-US">
              <a:latin typeface="Times New Roman" charset="0"/>
              <a:ea typeface="宋体" charset="0"/>
            </a:endParaRPr>
          </a:p>
        </p:txBody>
      </p:sp>
      <p:pic>
        <p:nvPicPr>
          <p:cNvPr id="56322" name="内容占位符 5" descr="未命名.png"/>
          <p:cNvPicPr>
            <a:picLocks noGrp="1" noChangeAspect="1"/>
          </p:cNvPicPr>
          <p:nvPr>
            <p:ph idx="1"/>
          </p:nvPr>
        </p:nvPicPr>
        <p:blipFill>
          <a:blip r:embed="rId2">
            <a:extLst>
              <a:ext uri="{28A0092B-C50C-407E-A947-70E740481C1C}">
                <a14:useLocalDpi xmlns:a14="http://schemas.microsoft.com/office/drawing/2010/main" val="0"/>
              </a:ext>
            </a:extLst>
          </a:blip>
          <a:srcRect t="-574" b="84"/>
          <a:stretch>
            <a:fillRect/>
          </a:stretch>
        </p:blipFill>
        <p:spPr>
          <a:xfrm>
            <a:off x="220663" y="260350"/>
            <a:ext cx="8593137" cy="6202363"/>
          </a:xfrm>
        </p:spPr>
      </p:pic>
      <p:sp>
        <p:nvSpPr>
          <p:cNvPr id="56323" name="幻灯片编号占位符 4"/>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fld id="{4E10630F-CFBD-494A-98FF-6A9E530BBAD5}" type="slidenum">
              <a:rPr kumimoji="0" lang="zh-CN" altLang="en-US" sz="1400"/>
              <a:pPr/>
              <a:t>45</a:t>
            </a:fld>
            <a:endParaRPr kumimoji="0" lang="zh-CN" altLang="en-US" sz="1400"/>
          </a:p>
        </p:txBody>
      </p:sp>
      <p:sp>
        <p:nvSpPr>
          <p:cNvPr id="2" name="日期占位符 1"/>
          <p:cNvSpPr>
            <a:spLocks noGrp="1"/>
          </p:cNvSpPr>
          <p:nvPr>
            <p:ph type="dt" sz="quarter" idx="10"/>
          </p:nvPr>
        </p:nvSpPr>
        <p:spPr/>
        <p:txBody>
          <a:bodyPr/>
          <a:lstStyle/>
          <a:p>
            <a:pPr>
              <a:defRPr/>
            </a:pPr>
            <a:r>
              <a:rPr lang="en-US" altLang="zh-CN"/>
              <a:t>54</a:t>
            </a:r>
            <a:endParaRPr lang="zh-CN" alt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4C32D74-3B01-4C0A-8EE8-6F3A992C30B6}"/>
              </a:ext>
            </a:extLst>
          </p:cNvPr>
          <p:cNvSpPr>
            <a:spLocks noGrp="1"/>
          </p:cNvSpPr>
          <p:nvPr>
            <p:ph type="title"/>
          </p:nvPr>
        </p:nvSpPr>
        <p:spPr>
          <a:xfrm>
            <a:off x="2123728" y="1"/>
            <a:ext cx="7020272" cy="896112"/>
          </a:xfrm>
          <a:noFill/>
        </p:spPr>
        <p:txBody>
          <a:bodyPr/>
          <a:lstStyle/>
          <a:p>
            <a:r>
              <a:rPr lang="en-US" altLang="zh-CN" dirty="0">
                <a:solidFill>
                  <a:srgbClr val="0000FF"/>
                </a:solidFill>
                <a:latin typeface="Times New Roman" panose="02020603050405020304" pitchFamily="18" charset="0"/>
                <a:cs typeface="Times New Roman" panose="02020603050405020304" pitchFamily="18" charset="0"/>
              </a:rPr>
              <a:t>Current Experimental Status</a:t>
            </a:r>
            <a:endParaRPr lang="zh-CN" altLang="en-US" dirty="0">
              <a:solidFill>
                <a:srgbClr val="0000FF"/>
              </a:solidFill>
              <a:latin typeface="Times New Roman" panose="02020603050405020304" pitchFamily="18" charset="0"/>
              <a:cs typeface="Times New Roman" panose="02020603050405020304" pitchFamily="18" charset="0"/>
            </a:endParaRPr>
          </a:p>
        </p:txBody>
      </p:sp>
      <p:sp>
        <p:nvSpPr>
          <p:cNvPr id="10" name="内容占位符 9">
            <a:extLst>
              <a:ext uri="{FF2B5EF4-FFF2-40B4-BE49-F238E27FC236}">
                <a16:creationId xmlns:a16="http://schemas.microsoft.com/office/drawing/2014/main" id="{FDF2BA75-92D3-4680-85A3-41A9B4FA7D28}"/>
              </a:ext>
            </a:extLst>
          </p:cNvPr>
          <p:cNvSpPr>
            <a:spLocks noGrp="1"/>
          </p:cNvSpPr>
          <p:nvPr>
            <p:ph idx="1"/>
          </p:nvPr>
        </p:nvSpPr>
        <p:spPr>
          <a:xfrm>
            <a:off x="323528" y="1069848"/>
            <a:ext cx="8424936" cy="5577840"/>
          </a:xfrm>
        </p:spPr>
        <p:txBody>
          <a:bodyPr>
            <a:noAutofit/>
          </a:bodyPr>
          <a:lstStyle/>
          <a:p>
            <a:r>
              <a:rPr lang="en-US" altLang="zh-CN" sz="2400" dirty="0">
                <a:latin typeface="Times New Roman" panose="02020603050405020304" pitchFamily="18" charset="0"/>
              </a:rPr>
              <a:t>The combined results of </a:t>
            </a:r>
            <a:r>
              <a:rPr lang="en-US" altLang="zh-CN" sz="2400" i="1" dirty="0">
                <a:latin typeface="Times New Roman" panose="02020603050405020304" pitchFamily="18" charset="0"/>
                <a:cs typeface="Times New Roman" panose="02020603050405020304" pitchFamily="18" charset="0"/>
              </a:rPr>
              <a:t>R</a:t>
            </a:r>
            <a:r>
              <a:rPr lang="en-US" altLang="zh-CN" sz="2400" dirty="0">
                <a:latin typeface="Times New Roman" panose="02020603050405020304" pitchFamily="18" charset="0"/>
                <a:cs typeface="Times New Roman" panose="02020603050405020304" pitchFamily="18" charset="0"/>
              </a:rPr>
              <a:t>(</a:t>
            </a:r>
            <a:r>
              <a:rPr lang="en-US" altLang="zh-CN" sz="2400" i="1" dirty="0">
                <a:latin typeface="Times New Roman" panose="02020603050405020304" pitchFamily="18" charset="0"/>
                <a:cs typeface="Times New Roman" panose="02020603050405020304" pitchFamily="18" charset="0"/>
              </a:rPr>
              <a:t>D</a:t>
            </a:r>
            <a:r>
              <a:rPr lang="en-US" altLang="zh-CN" sz="2400" baseline="300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rPr>
              <a:t>indicate about 3</a:t>
            </a:r>
            <a:r>
              <a:rPr lang="el-GR" altLang="zh-CN" sz="2400" dirty="0">
                <a:latin typeface="Times New Roman" panose="02020603050405020304" pitchFamily="18" charset="0"/>
              </a:rPr>
              <a:t>σ</a:t>
            </a:r>
            <a:r>
              <a:rPr lang="en-US" altLang="zh-CN" sz="2400" dirty="0">
                <a:latin typeface="Times New Roman" panose="02020603050405020304" pitchFamily="18" charset="0"/>
              </a:rPr>
              <a:t> deviation from the SM predictions                                                     </a:t>
            </a:r>
            <a:r>
              <a:rPr lang="en-US" altLang="zh-CN" sz="2400" i="1" dirty="0">
                <a:latin typeface="Times New Roman" panose="02020603050405020304" pitchFamily="18" charset="0"/>
              </a:rPr>
              <a:t>R</a:t>
            </a:r>
            <a:r>
              <a:rPr lang="en-US" altLang="zh-CN" sz="2400" dirty="0">
                <a:latin typeface="Times New Roman" panose="02020603050405020304" pitchFamily="18" charset="0"/>
              </a:rPr>
              <a:t>(</a:t>
            </a:r>
            <a:r>
              <a:rPr lang="en-US" altLang="zh-CN" sz="2400" i="1" dirty="0">
                <a:latin typeface="Times New Roman" panose="02020603050405020304" pitchFamily="18" charset="0"/>
              </a:rPr>
              <a:t>D</a:t>
            </a:r>
            <a:r>
              <a:rPr lang="en-US" altLang="zh-CN" sz="2400" dirty="0">
                <a:latin typeface="Times New Roman" panose="02020603050405020304" pitchFamily="18" charset="0"/>
              </a:rPr>
              <a:t>)=0.340±0.027±0.013                                                              </a:t>
            </a:r>
            <a:r>
              <a:rPr lang="en-US" altLang="zh-CN" sz="2400" i="1" dirty="0">
                <a:latin typeface="Times New Roman" panose="02020603050405020304" pitchFamily="18" charset="0"/>
              </a:rPr>
              <a:t>R</a:t>
            </a:r>
            <a:r>
              <a:rPr lang="en-US" altLang="zh-CN" sz="2400" dirty="0">
                <a:latin typeface="Times New Roman" panose="02020603050405020304" pitchFamily="18" charset="0"/>
              </a:rPr>
              <a:t>(</a:t>
            </a:r>
            <a:r>
              <a:rPr lang="en-US" altLang="zh-CN" sz="2400" i="1" dirty="0">
                <a:latin typeface="Times New Roman" panose="02020603050405020304" pitchFamily="18" charset="0"/>
              </a:rPr>
              <a:t>D</a:t>
            </a:r>
            <a:r>
              <a:rPr lang="en-US" altLang="zh-CN" sz="2400" baseline="30000" dirty="0">
                <a:latin typeface="Times New Roman" panose="02020603050405020304" pitchFamily="18" charset="0"/>
              </a:rPr>
              <a:t>*</a:t>
            </a:r>
            <a:r>
              <a:rPr lang="en-US" altLang="zh-CN" sz="2400" dirty="0">
                <a:latin typeface="Times New Roman" panose="02020603050405020304" pitchFamily="18" charset="0"/>
              </a:rPr>
              <a:t>)=0.295±0.011±0.008</a:t>
            </a:r>
          </a:p>
          <a:p>
            <a:pPr>
              <a:lnSpc>
                <a:spcPct val="150000"/>
              </a:lnSpc>
            </a:pPr>
            <a:r>
              <a:rPr lang="en-US" altLang="zh-CN" sz="2400" dirty="0" err="1">
                <a:latin typeface="Times New Roman" panose="02020603050405020304" pitchFamily="18" charset="0"/>
              </a:rPr>
              <a:t>LHCb</a:t>
            </a:r>
            <a:r>
              <a:rPr lang="en-US" altLang="zh-CN" sz="2400" dirty="0">
                <a:latin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reported</a:t>
            </a:r>
          </a:p>
          <a:p>
            <a:pPr marL="0" indent="0">
              <a:lnSpc>
                <a:spcPct val="150000"/>
              </a:lnSpc>
              <a:buNone/>
            </a:pPr>
            <a:r>
              <a:rPr lang="en-US" altLang="zh-CN" sz="2400" dirty="0">
                <a:latin typeface="Times New Roman" panose="02020603050405020304" pitchFamily="18" charset="0"/>
                <a:cs typeface="Times New Roman" panose="02020603050405020304" pitchFamily="18" charset="0"/>
              </a:rPr>
              <a:t>                                    </a:t>
            </a:r>
          </a:p>
          <a:p>
            <a:pPr marL="0" indent="0">
              <a:lnSpc>
                <a:spcPct val="150000"/>
              </a:lnSpc>
              <a:buNone/>
            </a:pPr>
            <a:r>
              <a:rPr lang="en-US" altLang="zh-CN" sz="2400" dirty="0">
                <a:latin typeface="Times New Roman" panose="02020603050405020304" pitchFamily="18" charset="0"/>
                <a:cs typeface="Times New Roman" panose="02020603050405020304" pitchFamily="18" charset="0"/>
              </a:rPr>
              <a:t>     = </a:t>
            </a:r>
            <a:r>
              <a:rPr lang="en-US" altLang="zh-CN" sz="2400" dirty="0">
                <a:latin typeface="Times New Roman" panose="02020603050405020304" pitchFamily="18" charset="0"/>
              </a:rPr>
              <a:t>0.71</a:t>
            </a:r>
            <a:r>
              <a:rPr lang="en-US" altLang="zh-CN" sz="2400" dirty="0"/>
              <a:t>±</a:t>
            </a:r>
            <a:r>
              <a:rPr lang="en-US" altLang="zh-CN" sz="2400" dirty="0">
                <a:latin typeface="Times New Roman" panose="02020603050405020304" pitchFamily="18" charset="0"/>
              </a:rPr>
              <a:t>0.17</a:t>
            </a:r>
            <a:r>
              <a:rPr lang="en-US" altLang="zh-CN" sz="2400" dirty="0"/>
              <a:t>±</a:t>
            </a:r>
            <a:r>
              <a:rPr lang="en-US" altLang="zh-CN" sz="2400" dirty="0">
                <a:latin typeface="Times New Roman" panose="02020603050405020304" pitchFamily="18" charset="0"/>
              </a:rPr>
              <a:t>0.18, </a:t>
            </a:r>
          </a:p>
          <a:p>
            <a:pPr marL="0" indent="0">
              <a:lnSpc>
                <a:spcPct val="150000"/>
              </a:lnSpc>
              <a:buNone/>
            </a:pPr>
            <a:r>
              <a:rPr lang="en-US" altLang="zh-CN" sz="2400" dirty="0">
                <a:solidFill>
                  <a:srgbClr val="0000FF"/>
                </a:solidFill>
                <a:latin typeface="Times New Roman" panose="02020603050405020304" pitchFamily="18" charset="0"/>
              </a:rPr>
              <a:t>which deviate 2</a:t>
            </a:r>
            <a:r>
              <a:rPr lang="el-GR" altLang="zh-CN" sz="2400" dirty="0">
                <a:solidFill>
                  <a:srgbClr val="0000FF"/>
                </a:solidFill>
                <a:latin typeface="Times New Roman" panose="02020603050405020304" pitchFamily="18" charset="0"/>
              </a:rPr>
              <a:t>σ</a:t>
            </a:r>
            <a:r>
              <a:rPr lang="en-US" altLang="zh-CN" sz="2400" dirty="0">
                <a:solidFill>
                  <a:srgbClr val="0000FF"/>
                </a:solidFill>
                <a:latin typeface="Times New Roman" panose="02020603050405020304" pitchFamily="18" charset="0"/>
              </a:rPr>
              <a:t> away from </a:t>
            </a:r>
          </a:p>
          <a:p>
            <a:pPr marL="0" indent="0">
              <a:lnSpc>
                <a:spcPct val="150000"/>
              </a:lnSpc>
              <a:buNone/>
            </a:pPr>
            <a:r>
              <a:rPr lang="en-US" altLang="zh-CN" sz="2400" dirty="0">
                <a:latin typeface="Times New Roman" panose="02020603050405020304" pitchFamily="18" charset="0"/>
              </a:rPr>
              <a:t>the SM prediction</a:t>
            </a:r>
          </a:p>
          <a:p>
            <a:endParaRPr lang="zh-CN" altLang="en-US" sz="2400" dirty="0">
              <a:latin typeface="Times New Roman" panose="02020603050405020304" pitchFamily="18" charset="0"/>
            </a:endParaRPr>
          </a:p>
        </p:txBody>
      </p:sp>
      <p:pic>
        <p:nvPicPr>
          <p:cNvPr id="11" name="图片 10">
            <a:extLst>
              <a:ext uri="{FF2B5EF4-FFF2-40B4-BE49-F238E27FC236}">
                <a16:creationId xmlns:a16="http://schemas.microsoft.com/office/drawing/2014/main" id="{5D204EA6-4BDD-4D49-911F-2204EEFAB91E}"/>
              </a:ext>
            </a:extLst>
          </p:cNvPr>
          <p:cNvPicPr>
            <a:picLocks noChangeAspect="1"/>
          </p:cNvPicPr>
          <p:nvPr/>
        </p:nvPicPr>
        <p:blipFill>
          <a:blip r:embed="rId2"/>
          <a:stretch>
            <a:fillRect/>
          </a:stretch>
        </p:blipFill>
        <p:spPr>
          <a:xfrm>
            <a:off x="4096613" y="1690405"/>
            <a:ext cx="4795867" cy="4186867"/>
          </a:xfrm>
          <a:prstGeom prst="rect">
            <a:avLst/>
          </a:prstGeom>
        </p:spPr>
      </p:pic>
      <p:sp>
        <p:nvSpPr>
          <p:cNvPr id="3" name="灯片编号占位符 2">
            <a:extLst>
              <a:ext uri="{FF2B5EF4-FFF2-40B4-BE49-F238E27FC236}">
                <a16:creationId xmlns:a16="http://schemas.microsoft.com/office/drawing/2014/main" id="{89297DBF-C3A9-4718-8A4F-915A29AD74A6}"/>
              </a:ext>
            </a:extLst>
          </p:cNvPr>
          <p:cNvSpPr>
            <a:spLocks noGrp="1"/>
          </p:cNvSpPr>
          <p:nvPr>
            <p:ph type="sldNum" sz="quarter" idx="12"/>
          </p:nvPr>
        </p:nvSpPr>
        <p:spPr/>
        <p:txBody>
          <a:bodyPr/>
          <a:lstStyle/>
          <a:p>
            <a:fld id="{DA8FB8E6-C20A-48B6-8386-5D923EAAE4F6}" type="slidenum">
              <a:rPr lang="zh-CN" altLang="en-US" smtClean="0"/>
              <a:t>46</a:t>
            </a:fld>
            <a:endParaRPr lang="zh-CN" altLang="en-US"/>
          </a:p>
        </p:txBody>
      </p:sp>
      <p:pic>
        <p:nvPicPr>
          <p:cNvPr id="5" name="图片 4" descr="未命名.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3968" y="6078800"/>
            <a:ext cx="2376264" cy="368730"/>
          </a:xfrm>
          <a:prstGeom prst="rect">
            <a:avLst/>
          </a:prstGeom>
        </p:spPr>
      </p:pic>
      <p:sp>
        <p:nvSpPr>
          <p:cNvPr id="6" name="文本框 5"/>
          <p:cNvSpPr txBox="1"/>
          <p:nvPr/>
        </p:nvSpPr>
        <p:spPr>
          <a:xfrm>
            <a:off x="6804248" y="6021288"/>
            <a:ext cx="1800200" cy="461665"/>
          </a:xfrm>
          <a:prstGeom prst="rect">
            <a:avLst/>
          </a:prstGeom>
          <a:noFill/>
        </p:spPr>
        <p:txBody>
          <a:bodyPr wrap="square" rtlCol="0">
            <a:spAutoFit/>
          </a:bodyPr>
          <a:lstStyle/>
          <a:p>
            <a:r>
              <a:rPr lang="en-US" altLang="zh-CN" dirty="0"/>
              <a:t>f</a:t>
            </a:r>
            <a:r>
              <a:rPr kumimoji="1" lang="en-US" altLang="zh-CN" dirty="0"/>
              <a:t>rom LEP</a:t>
            </a:r>
            <a:endParaRPr kumimoji="1" lang="zh-CN" altLang="en-US" dirty="0"/>
          </a:p>
        </p:txBody>
      </p:sp>
      <p:sp>
        <p:nvSpPr>
          <p:cNvPr id="7" name="日期占位符 6"/>
          <p:cNvSpPr>
            <a:spLocks noGrp="1"/>
          </p:cNvSpPr>
          <p:nvPr>
            <p:ph type="dt" sz="half" idx="10"/>
          </p:nvPr>
        </p:nvSpPr>
        <p:spPr/>
        <p:txBody>
          <a:bodyPr/>
          <a:lstStyle/>
          <a:p>
            <a:pPr>
              <a:defRPr/>
            </a:pPr>
            <a:r>
              <a:rPr lang="en-US" altLang="zh-CN"/>
              <a:t>54</a:t>
            </a:r>
            <a:endParaRPr lang="zh-CN" altLang="en-US" dirty="0"/>
          </a:p>
        </p:txBody>
      </p:sp>
      <p:pic>
        <p:nvPicPr>
          <p:cNvPr id="4" name="图形 3">
            <a:extLst>
              <a:ext uri="{FF2B5EF4-FFF2-40B4-BE49-F238E27FC236}">
                <a16:creationId xmlns:a16="http://schemas.microsoft.com/office/drawing/2014/main" id="{290864AF-79E1-4B70-95A0-3273D0796DF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12636" y="4005065"/>
            <a:ext cx="2765106" cy="576064"/>
          </a:xfrm>
          <a:prstGeom prst="rect">
            <a:avLst/>
          </a:prstGeom>
        </p:spPr>
      </p:pic>
    </p:spTree>
    <p:extLst>
      <p:ext uri="{BB962C8B-B14F-4D97-AF65-F5344CB8AC3E}">
        <p14:creationId xmlns:p14="http://schemas.microsoft.com/office/powerpoint/2010/main" val="592450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quarter" idx="10"/>
          </p:nvPr>
        </p:nvSpPr>
        <p:spPr/>
        <p:txBody>
          <a:bodyPr/>
          <a:lstStyle/>
          <a:p>
            <a:pPr>
              <a:defRPr/>
            </a:pPr>
            <a:r>
              <a:rPr lang="en-US" altLang="zh-CN"/>
              <a:t>54</a:t>
            </a:r>
            <a:endParaRPr lang="zh-CN" altLang="en-US"/>
          </a:p>
        </p:txBody>
      </p:sp>
      <p:sp>
        <p:nvSpPr>
          <p:cNvPr id="58370" name="幻灯片编号占位符 2"/>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fld id="{BACDEBD8-9EB2-044D-919D-4CB1499865EA}" type="slidenum">
              <a:rPr kumimoji="0" lang="zh-CN" altLang="en-US" sz="1400"/>
              <a:pPr/>
              <a:t>47</a:t>
            </a:fld>
            <a:endParaRPr kumimoji="0" lang="zh-CN" altLang="en-US" sz="1400"/>
          </a:p>
        </p:txBody>
      </p:sp>
      <p:pic>
        <p:nvPicPr>
          <p:cNvPr id="58371" name="图片 3" descr="Valencia.jpg"/>
          <p:cNvPicPr>
            <a:picLocks noChangeAspect="1"/>
          </p:cNvPicPr>
          <p:nvPr/>
        </p:nvPicPr>
        <p:blipFill>
          <a:blip r:embed="rId2">
            <a:extLst>
              <a:ext uri="{28A0092B-C50C-407E-A947-70E740481C1C}">
                <a14:useLocalDpi xmlns:a14="http://schemas.microsoft.com/office/drawing/2010/main" val="0"/>
              </a:ext>
            </a:extLst>
          </a:blip>
          <a:srcRect l="2364" t="3151" r="2359" b="14171"/>
          <a:stretch>
            <a:fillRect/>
          </a:stretch>
        </p:blipFill>
        <p:spPr bwMode="auto">
          <a:xfrm>
            <a:off x="179388" y="333375"/>
            <a:ext cx="8712200" cy="5668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03648" y="620688"/>
            <a:ext cx="7560840" cy="939800"/>
          </a:xfrm>
        </p:spPr>
        <p:txBody>
          <a:bodyPr/>
          <a:lstStyle/>
          <a:p>
            <a:r>
              <a:rPr lang="en-US" altLang="zh-CN" sz="3200" b="1" dirty="0"/>
              <a:t>A combined model independent analysis of the </a:t>
            </a:r>
            <a:r>
              <a:rPr lang="en-US" altLang="zh-CN" sz="3200" b="1" i="1" dirty="0"/>
              <a:t>R</a:t>
            </a:r>
            <a:r>
              <a:rPr lang="en-US" altLang="zh-CN" sz="3200" b="1" dirty="0"/>
              <a:t>(</a:t>
            </a:r>
            <a:r>
              <a:rPr lang="en-US" altLang="zh-CN" sz="3200" b="1" i="1" dirty="0"/>
              <a:t>D</a:t>
            </a:r>
            <a:r>
              <a:rPr lang="en-US" altLang="zh-CN" sz="3200" b="1" dirty="0"/>
              <a:t>), </a:t>
            </a:r>
            <a:r>
              <a:rPr lang="en-US" altLang="zh-CN" sz="3200" b="1" i="1" dirty="0"/>
              <a:t>R</a:t>
            </a:r>
            <a:r>
              <a:rPr lang="en-US" altLang="zh-CN" sz="3200" b="1" dirty="0"/>
              <a:t>(</a:t>
            </a:r>
            <a:r>
              <a:rPr lang="en-US" altLang="zh-CN" sz="3200" b="1" i="1" dirty="0"/>
              <a:t>D</a:t>
            </a:r>
            <a:r>
              <a:rPr lang="en-US" altLang="zh-CN" sz="3200" b="1" dirty="0"/>
              <a:t>∗) and </a:t>
            </a:r>
            <a:r>
              <a:rPr lang="en-US" altLang="zh-CN" sz="3200" b="1" i="1" dirty="0"/>
              <a:t>R</a:t>
            </a:r>
            <a:r>
              <a:rPr lang="en-US" altLang="zh-CN" sz="3200" b="1" dirty="0"/>
              <a:t>(</a:t>
            </a:r>
            <a:r>
              <a:rPr lang="en-US" altLang="zh-CN" sz="3200" b="1" i="1" dirty="0"/>
              <a:t>J</a:t>
            </a:r>
            <a:r>
              <a:rPr lang="en-US" altLang="zh-CN" sz="3200" b="1" dirty="0"/>
              <a:t>/</a:t>
            </a:r>
            <a:r>
              <a:rPr lang="en-US" altLang="zh-CN" sz="3200" b="1" dirty="0" err="1"/>
              <a:t>ψ</a:t>
            </a:r>
            <a:r>
              <a:rPr lang="en-US" altLang="zh-CN" sz="3200" b="1" dirty="0"/>
              <a:t>) anomalies </a:t>
            </a:r>
            <a:endParaRPr kumimoji="1" lang="zh-CN" altLang="en-US" sz="3200" b="1" dirty="0"/>
          </a:p>
        </p:txBody>
      </p:sp>
      <p:pic>
        <p:nvPicPr>
          <p:cNvPr id="6" name="内容占位符 5" descr="未命名.png"/>
          <p:cNvPicPr>
            <a:picLocks noGrp="1" noChangeAspect="1"/>
          </p:cNvPicPr>
          <p:nvPr>
            <p:ph idx="1"/>
          </p:nvPr>
        </p:nvPicPr>
        <p:blipFill rotWithShape="1">
          <a:blip r:embed="rId3">
            <a:extLst>
              <a:ext uri="{28A0092B-C50C-407E-A947-70E740481C1C}">
                <a14:useLocalDpi xmlns:a14="http://schemas.microsoft.com/office/drawing/2010/main" val="0"/>
              </a:ext>
            </a:extLst>
          </a:blip>
          <a:srcRect l="886" t="7" r="505" b="69474"/>
          <a:stretch/>
        </p:blipFill>
        <p:spPr>
          <a:xfrm>
            <a:off x="467544" y="1988840"/>
            <a:ext cx="8424936" cy="855277"/>
          </a:xfrm>
        </p:spPr>
      </p:pic>
      <p:sp>
        <p:nvSpPr>
          <p:cNvPr id="4" name="日期占位符 3"/>
          <p:cNvSpPr>
            <a:spLocks noGrp="1"/>
          </p:cNvSpPr>
          <p:nvPr>
            <p:ph type="dt" sz="half" idx="10"/>
          </p:nvPr>
        </p:nvSpPr>
        <p:spPr/>
        <p:txBody>
          <a:bodyPr/>
          <a:lstStyle/>
          <a:p>
            <a:pPr>
              <a:defRPr/>
            </a:pPr>
            <a:r>
              <a:rPr lang="en-US" altLang="zh-CN"/>
              <a:t>54</a:t>
            </a:r>
            <a:endParaRPr lang="zh-CN" altLang="en-US"/>
          </a:p>
        </p:txBody>
      </p:sp>
      <p:sp>
        <p:nvSpPr>
          <p:cNvPr id="5" name="幻灯片编号占位符 4"/>
          <p:cNvSpPr>
            <a:spLocks noGrp="1"/>
          </p:cNvSpPr>
          <p:nvPr>
            <p:ph type="sldNum" sz="quarter" idx="12"/>
          </p:nvPr>
        </p:nvSpPr>
        <p:spPr/>
        <p:txBody>
          <a:bodyPr/>
          <a:lstStyle/>
          <a:p>
            <a:pPr>
              <a:defRPr/>
            </a:pPr>
            <a:fld id="{807D8017-9AD3-3E47-8EF1-FFF0DDEE4A55}" type="slidenum">
              <a:rPr lang="zh-CN" altLang="en-US" smtClean="0"/>
              <a:pPr>
                <a:defRPr/>
              </a:pPr>
              <a:t>48</a:t>
            </a:fld>
            <a:endParaRPr lang="zh-CN" altLang="en-US"/>
          </a:p>
        </p:txBody>
      </p:sp>
      <p:pic>
        <p:nvPicPr>
          <p:cNvPr id="7" name="内容占位符 5" descr="未命名.png"/>
          <p:cNvPicPr>
            <a:picLocks noChangeAspect="1"/>
          </p:cNvPicPr>
          <p:nvPr/>
        </p:nvPicPr>
        <p:blipFill rotWithShape="1">
          <a:blip r:embed="rId3">
            <a:extLst>
              <a:ext uri="{28A0092B-C50C-407E-A947-70E740481C1C}">
                <a14:useLocalDpi xmlns:a14="http://schemas.microsoft.com/office/drawing/2010/main" val="0"/>
              </a:ext>
            </a:extLst>
          </a:blip>
          <a:srcRect l="14401" t="54322" r="12998" b="1038"/>
          <a:stretch/>
        </p:blipFill>
        <p:spPr bwMode="auto">
          <a:xfrm>
            <a:off x="611560" y="3717032"/>
            <a:ext cx="7336800" cy="147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pic>
      <p:sp>
        <p:nvSpPr>
          <p:cNvPr id="8" name="文本框 7"/>
          <p:cNvSpPr txBox="1"/>
          <p:nvPr/>
        </p:nvSpPr>
        <p:spPr>
          <a:xfrm>
            <a:off x="467544" y="3068960"/>
            <a:ext cx="6624736" cy="461665"/>
          </a:xfrm>
          <a:prstGeom prst="rect">
            <a:avLst/>
          </a:prstGeom>
          <a:noFill/>
        </p:spPr>
        <p:txBody>
          <a:bodyPr wrap="square" rtlCol="0">
            <a:spAutoFit/>
          </a:bodyPr>
          <a:lstStyle/>
          <a:p>
            <a:r>
              <a:rPr kumimoji="1" lang="en-US" altLang="zh-CN" b="1" dirty="0"/>
              <a:t>All possible operators:             </a:t>
            </a:r>
            <a:r>
              <a:rPr kumimoji="1" lang="en-US" altLang="zh-CN" b="1" dirty="0">
                <a:solidFill>
                  <a:srgbClr val="FF0000"/>
                </a:solidFill>
              </a:rPr>
              <a:t>Lorentz Invariant</a:t>
            </a:r>
            <a:endParaRPr kumimoji="1" lang="zh-CN" altLang="en-US" b="1" dirty="0">
              <a:solidFill>
                <a:srgbClr val="FF0000"/>
              </a:solidFill>
            </a:endParaRPr>
          </a:p>
        </p:txBody>
      </p:sp>
      <p:sp>
        <p:nvSpPr>
          <p:cNvPr id="9" name="Line 16"/>
          <p:cNvSpPr>
            <a:spLocks noChangeShapeType="1"/>
          </p:cNvSpPr>
          <p:nvPr/>
        </p:nvSpPr>
        <p:spPr bwMode="auto">
          <a:xfrm flipH="1" flipV="1">
            <a:off x="683568" y="4725144"/>
            <a:ext cx="3384376" cy="0"/>
          </a:xfrm>
          <a:prstGeom prst="line">
            <a:avLst/>
          </a:prstGeom>
          <a:noFill/>
          <a:ln w="28575">
            <a:solidFill>
              <a:srgbClr val="FF0000"/>
            </a:solidFill>
            <a:round/>
            <a:headEnd/>
            <a:tailEnd type="triangle" w="med" len="med"/>
          </a:ln>
          <a:extLst>
            <a:ext uri="{909E8E84-426E-40dd-AFC4-6F175D3DCCD1}">
              <a14:hiddenFill xmlns:a14="http://schemas.microsoft.com/office/drawing/2010/main" xmlns="">
                <a:noFill/>
              </a14:hiddenFill>
            </a:ext>
          </a:extLst>
        </p:spPr>
        <p:txBody>
          <a:bodyPr/>
          <a:lstStyle/>
          <a:p>
            <a:endParaRPr lang="zh-CN" altLang="en-US"/>
          </a:p>
        </p:txBody>
      </p:sp>
      <p:sp>
        <p:nvSpPr>
          <p:cNvPr id="12" name="矩形 11"/>
          <p:cNvSpPr/>
          <p:nvPr/>
        </p:nvSpPr>
        <p:spPr>
          <a:xfrm>
            <a:off x="539552" y="5373216"/>
            <a:ext cx="8280920" cy="461665"/>
          </a:xfrm>
          <a:prstGeom prst="rect">
            <a:avLst/>
          </a:prstGeom>
        </p:spPr>
        <p:txBody>
          <a:bodyPr wrap="square">
            <a:spAutoFit/>
          </a:bodyPr>
          <a:lstStyle/>
          <a:p>
            <a:r>
              <a:rPr lang="en-US" altLang="zh-CN" dirty="0"/>
              <a:t>Huang, Li, Lu, </a:t>
            </a:r>
            <a:r>
              <a:rPr lang="en-US" altLang="zh-CN" dirty="0" err="1"/>
              <a:t>Paracha</a:t>
            </a:r>
            <a:r>
              <a:rPr lang="en-US" altLang="zh-CN" dirty="0"/>
              <a:t>, Wang, </a:t>
            </a:r>
            <a:r>
              <a:rPr lang="is-IS" altLang="zh-CN" dirty="0"/>
              <a:t>PRD98 (2018) no.9, 095018</a:t>
            </a:r>
            <a:endParaRPr lang="zh-CN" altLang="en-US" dirty="0"/>
          </a:p>
        </p:txBody>
      </p:sp>
    </p:spTree>
    <p:extLst>
      <p:ext uri="{BB962C8B-B14F-4D97-AF65-F5344CB8AC3E}">
        <p14:creationId xmlns:p14="http://schemas.microsoft.com/office/powerpoint/2010/main" val="2268285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pPr>
              <a:defRPr/>
            </a:pPr>
            <a:r>
              <a:rPr lang="en-US" altLang="zh-CN"/>
              <a:t>54</a:t>
            </a:r>
            <a:endParaRPr lang="zh-CN" altLang="en-US"/>
          </a:p>
        </p:txBody>
      </p:sp>
      <p:sp>
        <p:nvSpPr>
          <p:cNvPr id="5" name="幻灯片编号占位符 4"/>
          <p:cNvSpPr>
            <a:spLocks noGrp="1"/>
          </p:cNvSpPr>
          <p:nvPr>
            <p:ph type="sldNum" sz="quarter" idx="12"/>
          </p:nvPr>
        </p:nvSpPr>
        <p:spPr/>
        <p:txBody>
          <a:bodyPr/>
          <a:lstStyle/>
          <a:p>
            <a:pPr>
              <a:defRPr/>
            </a:pPr>
            <a:fld id="{807D8017-9AD3-3E47-8EF1-FFF0DDEE4A55}" type="slidenum">
              <a:rPr lang="zh-CN" altLang="en-US" smtClean="0"/>
              <a:pPr>
                <a:defRPr/>
              </a:pPr>
              <a:t>49</a:t>
            </a:fld>
            <a:endParaRPr lang="zh-CN" altLang="en-US"/>
          </a:p>
        </p:txBody>
      </p:sp>
      <p:sp>
        <p:nvSpPr>
          <p:cNvPr id="3" name="文本框 2"/>
          <p:cNvSpPr txBox="1"/>
          <p:nvPr/>
        </p:nvSpPr>
        <p:spPr>
          <a:xfrm>
            <a:off x="323528" y="188640"/>
            <a:ext cx="8640960" cy="1969343"/>
          </a:xfrm>
          <a:prstGeom prst="rect">
            <a:avLst/>
          </a:prstGeom>
          <a:solidFill>
            <a:srgbClr val="FFFFFF"/>
          </a:solidFill>
        </p:spPr>
        <p:txBody>
          <a:bodyPr wrap="square" rtlCol="0">
            <a:spAutoFit/>
          </a:bodyPr>
          <a:lstStyle/>
          <a:p>
            <a:pPr>
              <a:lnSpc>
                <a:spcPts val="3380"/>
              </a:lnSpc>
              <a:spcBef>
                <a:spcPts val="1200"/>
              </a:spcBef>
              <a:spcAft>
                <a:spcPts val="0"/>
              </a:spcAft>
            </a:pPr>
            <a:r>
              <a:rPr lang="en-US" altLang="zh-CN" dirty="0"/>
              <a:t>It is found that </a:t>
            </a:r>
            <a:r>
              <a:rPr lang="en-US" altLang="zh-CN" dirty="0">
                <a:solidFill>
                  <a:srgbClr val="FF0000"/>
                </a:solidFill>
              </a:rPr>
              <a:t>none</a:t>
            </a:r>
            <a:r>
              <a:rPr lang="en-US" altLang="zh-CN" dirty="0"/>
              <a:t> of the single operators can explain simultaneously the current experimental measurements of the ratios </a:t>
            </a:r>
            <a:r>
              <a:rPr lang="en-US" altLang="zh-CN" i="1" dirty="0">
                <a:solidFill>
                  <a:srgbClr val="0000FF"/>
                </a:solidFill>
              </a:rPr>
              <a:t>R</a:t>
            </a:r>
            <a:r>
              <a:rPr lang="en-US" altLang="zh-CN" dirty="0">
                <a:solidFill>
                  <a:srgbClr val="0000FF"/>
                </a:solidFill>
              </a:rPr>
              <a:t>(</a:t>
            </a:r>
            <a:r>
              <a:rPr lang="en-US" altLang="zh-CN" i="1" dirty="0">
                <a:solidFill>
                  <a:srgbClr val="0000FF"/>
                </a:solidFill>
              </a:rPr>
              <a:t>D</a:t>
            </a:r>
            <a:r>
              <a:rPr lang="en-US" altLang="zh-CN" dirty="0">
                <a:solidFill>
                  <a:srgbClr val="0000FF"/>
                </a:solidFill>
              </a:rPr>
              <a:t>), </a:t>
            </a:r>
            <a:r>
              <a:rPr lang="en-US" altLang="zh-CN" i="1" dirty="0">
                <a:solidFill>
                  <a:srgbClr val="0000FF"/>
                </a:solidFill>
              </a:rPr>
              <a:t>R</a:t>
            </a:r>
            <a:r>
              <a:rPr lang="en-US" altLang="zh-CN" dirty="0">
                <a:solidFill>
                  <a:srgbClr val="0000FF"/>
                </a:solidFill>
              </a:rPr>
              <a:t>(</a:t>
            </a:r>
            <a:r>
              <a:rPr lang="en-US" altLang="zh-CN" i="1" dirty="0">
                <a:solidFill>
                  <a:srgbClr val="0000FF"/>
                </a:solidFill>
              </a:rPr>
              <a:t>D</a:t>
            </a:r>
            <a:r>
              <a:rPr lang="en-US" altLang="zh-CN" dirty="0">
                <a:solidFill>
                  <a:srgbClr val="0000FF"/>
                </a:solidFill>
              </a:rPr>
              <a:t>∗) and </a:t>
            </a:r>
            <a:r>
              <a:rPr lang="en-US" altLang="zh-CN" i="1" dirty="0">
                <a:solidFill>
                  <a:srgbClr val="0000FF"/>
                </a:solidFill>
              </a:rPr>
              <a:t>R</a:t>
            </a:r>
            <a:r>
              <a:rPr lang="en-US" altLang="zh-CN" dirty="0">
                <a:solidFill>
                  <a:srgbClr val="0000FF"/>
                </a:solidFill>
              </a:rPr>
              <a:t>(</a:t>
            </a:r>
            <a:r>
              <a:rPr lang="en-US" altLang="zh-CN" i="1" dirty="0">
                <a:solidFill>
                  <a:srgbClr val="0000FF"/>
                </a:solidFill>
              </a:rPr>
              <a:t>J</a:t>
            </a:r>
            <a:r>
              <a:rPr lang="en-US" altLang="zh-CN" dirty="0">
                <a:solidFill>
                  <a:srgbClr val="0000FF"/>
                </a:solidFill>
              </a:rPr>
              <a:t>/</a:t>
            </a:r>
            <a:r>
              <a:rPr lang="en-US" altLang="zh-CN" dirty="0" err="1"/>
              <a:t>ψ</a:t>
            </a:r>
            <a:r>
              <a:rPr lang="en-US" altLang="zh-CN" dirty="0"/>
              <a:t>) at the confidence level of </a:t>
            </a:r>
            <a:r>
              <a:rPr lang="el-GR" altLang="zh-CN" dirty="0">
                <a:solidFill>
                  <a:srgbClr val="FF0000"/>
                </a:solidFill>
              </a:rPr>
              <a:t>1σ</a:t>
            </a:r>
            <a:r>
              <a:rPr lang="el-GR" altLang="zh-CN" dirty="0"/>
              <a:t> </a:t>
            </a:r>
            <a:endParaRPr lang="en-US" altLang="zh-CN" dirty="0"/>
          </a:p>
          <a:p>
            <a:pPr>
              <a:lnSpc>
                <a:spcPts val="3380"/>
              </a:lnSpc>
              <a:spcBef>
                <a:spcPts val="1200"/>
              </a:spcBef>
              <a:spcAft>
                <a:spcPts val="0"/>
              </a:spcAft>
            </a:pPr>
            <a:r>
              <a:rPr lang="en-US" altLang="zh-CN" dirty="0"/>
              <a:t>Even with 2σ Constraints, the NP </a:t>
            </a:r>
            <a:r>
              <a:rPr lang="en-US" altLang="zh-CN" dirty="0">
                <a:solidFill>
                  <a:srgbClr val="FF0000"/>
                </a:solidFill>
              </a:rPr>
              <a:t>scalar</a:t>
            </a:r>
            <a:r>
              <a:rPr lang="en-US" altLang="zh-CN" dirty="0"/>
              <a:t> </a:t>
            </a:r>
            <a:r>
              <a:rPr lang="en-US" altLang="zh-CN" dirty="0">
                <a:solidFill>
                  <a:srgbClr val="FF0000"/>
                </a:solidFill>
              </a:rPr>
              <a:t>operators </a:t>
            </a:r>
            <a:r>
              <a:rPr lang="en-US" altLang="zh-CN" dirty="0">
                <a:solidFill>
                  <a:srgbClr val="0000FF"/>
                </a:solidFill>
              </a:rPr>
              <a:t>are also ruled out</a:t>
            </a:r>
            <a:endParaRPr kumimoji="1" lang="zh-CN" altLang="en-US" dirty="0">
              <a:solidFill>
                <a:srgbClr val="0000FF"/>
              </a:solidFill>
            </a:endParaRPr>
          </a:p>
        </p:txBody>
      </p:sp>
      <p:pic>
        <p:nvPicPr>
          <p:cNvPr id="7" name="图片 6">
            <a:extLst>
              <a:ext uri="{FF2B5EF4-FFF2-40B4-BE49-F238E27FC236}">
                <a16:creationId xmlns:a16="http://schemas.microsoft.com/office/drawing/2014/main" id="{F5723FC7-DD4F-4D88-82AF-1FD10B0DEF33}"/>
              </a:ext>
            </a:extLst>
          </p:cNvPr>
          <p:cNvPicPr>
            <a:picLocks noChangeAspect="1"/>
          </p:cNvPicPr>
          <p:nvPr/>
        </p:nvPicPr>
        <p:blipFill>
          <a:blip r:embed="rId3"/>
          <a:stretch>
            <a:fillRect/>
          </a:stretch>
        </p:blipFill>
        <p:spPr>
          <a:xfrm>
            <a:off x="16390" y="2204864"/>
            <a:ext cx="4248472" cy="4494965"/>
          </a:xfrm>
          <a:prstGeom prst="rect">
            <a:avLst/>
          </a:prstGeom>
        </p:spPr>
      </p:pic>
      <p:pic>
        <p:nvPicPr>
          <p:cNvPr id="8" name="图片 7">
            <a:extLst>
              <a:ext uri="{FF2B5EF4-FFF2-40B4-BE49-F238E27FC236}">
                <a16:creationId xmlns:a16="http://schemas.microsoft.com/office/drawing/2014/main" id="{61A5606B-5841-4922-96F0-F45F954DD6A2}"/>
              </a:ext>
            </a:extLst>
          </p:cNvPr>
          <p:cNvPicPr>
            <a:picLocks noChangeAspect="1"/>
          </p:cNvPicPr>
          <p:nvPr/>
        </p:nvPicPr>
        <p:blipFill>
          <a:blip r:embed="rId4"/>
          <a:stretch>
            <a:fillRect/>
          </a:stretch>
        </p:blipFill>
        <p:spPr>
          <a:xfrm>
            <a:off x="4499992" y="2204864"/>
            <a:ext cx="4175921" cy="4464496"/>
          </a:xfrm>
          <a:prstGeom prst="rect">
            <a:avLst/>
          </a:prstGeom>
        </p:spPr>
      </p:pic>
    </p:spTree>
    <p:extLst>
      <p:ext uri="{BB962C8B-B14F-4D97-AF65-F5344CB8AC3E}">
        <p14:creationId xmlns:p14="http://schemas.microsoft.com/office/powerpoint/2010/main" val="2211282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标题 1"/>
          <p:cNvSpPr>
            <a:spLocks noGrp="1"/>
          </p:cNvSpPr>
          <p:nvPr>
            <p:ph type="title"/>
          </p:nvPr>
        </p:nvSpPr>
        <p:spPr>
          <a:xfrm>
            <a:off x="1043608" y="548680"/>
            <a:ext cx="7911481" cy="1143000"/>
          </a:xfrm>
        </p:spPr>
        <p:txBody>
          <a:bodyPr/>
          <a:lstStyle/>
          <a:p>
            <a:r>
              <a:rPr lang="en-US" altLang="zh-CN" sz="3200" b="1" dirty="0">
                <a:latin typeface="Times New Roman" charset="0"/>
                <a:ea typeface="宋体" charset="0"/>
              </a:rPr>
              <a:t>Search for new physics in </a:t>
            </a:r>
            <a:r>
              <a:rPr lang="en-US" altLang="zh-CN" sz="3200" b="1" dirty="0" err="1">
                <a:latin typeface="Times New Roman" charset="0"/>
                <a:ea typeface="宋体" charset="0"/>
              </a:rPr>
              <a:t>hadronic</a:t>
            </a:r>
            <a:r>
              <a:rPr lang="en-US" altLang="zh-CN" sz="3200" b="1" dirty="0">
                <a:latin typeface="Times New Roman" charset="0"/>
                <a:ea typeface="宋体" charset="0"/>
              </a:rPr>
              <a:t> B decays</a:t>
            </a:r>
            <a:br>
              <a:rPr lang="en-US" altLang="zh-CN" sz="3200" b="1" dirty="0">
                <a:latin typeface="Times New Roman" charset="0"/>
                <a:ea typeface="宋体" charset="0"/>
              </a:rPr>
            </a:br>
            <a:r>
              <a:rPr lang="en-US" altLang="zh-CN" sz="3200" b="1" dirty="0">
                <a:latin typeface="Times New Roman" charset="0"/>
                <a:ea typeface="宋体" charset="0"/>
              </a:rPr>
              <a:t>theoretically very complicated </a:t>
            </a:r>
            <a:endParaRPr lang="zh-CN" altLang="en-US" sz="3200" b="1" dirty="0">
              <a:latin typeface="Times New Roman" charset="0"/>
              <a:ea typeface="宋体" charset="0"/>
            </a:endParaRPr>
          </a:p>
        </p:txBody>
      </p:sp>
      <p:pic>
        <p:nvPicPr>
          <p:cNvPr id="65538" name="内容占位符 5" descr="未命名.png"/>
          <p:cNvPicPr>
            <a:picLocks noGrp="1" noChangeAspect="1"/>
          </p:cNvPicPr>
          <p:nvPr>
            <p:ph idx="1"/>
          </p:nvPr>
        </p:nvPicPr>
        <p:blipFill>
          <a:blip r:embed="rId2">
            <a:extLst>
              <a:ext uri="{28A0092B-C50C-407E-A947-70E740481C1C}">
                <a14:useLocalDpi xmlns:a14="http://schemas.microsoft.com/office/drawing/2010/main" val="0"/>
              </a:ext>
            </a:extLst>
          </a:blip>
          <a:srcRect l="568" r="584"/>
          <a:stretch>
            <a:fillRect/>
          </a:stretch>
        </p:blipFill>
        <p:spPr>
          <a:xfrm>
            <a:off x="250825" y="2708275"/>
            <a:ext cx="8782050" cy="2808288"/>
          </a:xfrm>
        </p:spPr>
      </p:pic>
      <p:sp>
        <p:nvSpPr>
          <p:cNvPr id="65539" name="幻灯片编号占位符 4"/>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fld id="{0B6240B6-CE71-0845-AFC8-C5C4EE4ECE7B}" type="slidenum">
              <a:rPr kumimoji="0" lang="zh-CN" altLang="en-US" sz="1400"/>
              <a:pPr/>
              <a:t>50</a:t>
            </a:fld>
            <a:endParaRPr kumimoji="0" lang="zh-CN" altLang="en-US" sz="1400"/>
          </a:p>
        </p:txBody>
      </p:sp>
      <p:sp>
        <p:nvSpPr>
          <p:cNvPr id="65540" name="文本框 6"/>
          <p:cNvSpPr txBox="1">
            <a:spLocks noChangeArrowheads="1"/>
          </p:cNvSpPr>
          <p:nvPr/>
        </p:nvSpPr>
        <p:spPr bwMode="auto">
          <a:xfrm>
            <a:off x="539750" y="1916113"/>
            <a:ext cx="8280400" cy="831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r>
              <a:rPr lang="nl-NL" altLang="zh-CN" dirty="0"/>
              <a:t>K. </a:t>
            </a:r>
            <a:r>
              <a:rPr lang="nl-NL" altLang="zh-CN" dirty="0" err="1"/>
              <a:t>Huitu</a:t>
            </a:r>
            <a:r>
              <a:rPr lang="nl-NL" altLang="zh-CN" dirty="0"/>
              <a:t>, C.D. Lü, P. </a:t>
            </a:r>
            <a:r>
              <a:rPr lang="nl-NL" altLang="zh-CN" dirty="0" err="1"/>
              <a:t>Singer</a:t>
            </a:r>
            <a:r>
              <a:rPr lang="nl-NL" altLang="zh-CN" dirty="0"/>
              <a:t> D.X. Zhang, </a:t>
            </a:r>
            <a:r>
              <a:rPr lang="is-IS" altLang="zh-CN" b="1" dirty="0"/>
              <a:t>Phys. Rev. Lett. 81, 4313 (1998), hep-ph/9809566. </a:t>
            </a:r>
            <a:endParaRPr lang="nl-NL" altLang="zh-CN" dirty="0"/>
          </a:p>
        </p:txBody>
      </p:sp>
      <p:sp>
        <p:nvSpPr>
          <p:cNvPr id="65541" name="文本框 7"/>
          <p:cNvSpPr txBox="1">
            <a:spLocks noChangeArrowheads="1"/>
          </p:cNvSpPr>
          <p:nvPr/>
        </p:nvSpPr>
        <p:spPr bwMode="auto">
          <a:xfrm>
            <a:off x="468313" y="5445125"/>
            <a:ext cx="8496300" cy="831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r>
              <a:rPr lang="en-US" altLang="zh-CN" b="1" dirty="0">
                <a:solidFill>
                  <a:srgbClr val="FF0000"/>
                </a:solidFill>
              </a:rPr>
              <a:t>SM BRs: ~ 10 </a:t>
            </a:r>
            <a:r>
              <a:rPr lang="en-US" altLang="zh-CN" b="1" baseline="30000" dirty="0">
                <a:solidFill>
                  <a:srgbClr val="FF0000"/>
                </a:solidFill>
              </a:rPr>
              <a:t>-14</a:t>
            </a:r>
            <a:r>
              <a:rPr lang="en-US" altLang="zh-CN" b="1" dirty="0">
                <a:solidFill>
                  <a:srgbClr val="FF0000"/>
                </a:solidFill>
              </a:rPr>
              <a:t>,</a:t>
            </a:r>
          </a:p>
          <a:p>
            <a:r>
              <a:rPr lang="en-US" altLang="zh-CN" b="1" dirty="0">
                <a:solidFill>
                  <a:srgbClr val="0000FF"/>
                </a:solidFill>
              </a:rPr>
              <a:t>Some New physics can reach 10 </a:t>
            </a:r>
            <a:r>
              <a:rPr lang="en-US" altLang="zh-CN" b="1" baseline="30000" dirty="0">
                <a:solidFill>
                  <a:srgbClr val="0000FF"/>
                </a:solidFill>
              </a:rPr>
              <a:t>-6</a:t>
            </a:r>
            <a:endParaRPr lang="zh-CN" altLang="en-US" b="1" baseline="30000" dirty="0">
              <a:solidFill>
                <a:srgbClr val="0000FF"/>
              </a:solidFill>
            </a:endParaRPr>
          </a:p>
        </p:txBody>
      </p:sp>
      <p:sp>
        <p:nvSpPr>
          <p:cNvPr id="2" name="日期占位符 1"/>
          <p:cNvSpPr>
            <a:spLocks noGrp="1"/>
          </p:cNvSpPr>
          <p:nvPr>
            <p:ph type="dt" sz="half" idx="10"/>
          </p:nvPr>
        </p:nvSpPr>
        <p:spPr/>
        <p:txBody>
          <a:bodyPr/>
          <a:lstStyle/>
          <a:p>
            <a:pPr>
              <a:defRPr/>
            </a:pPr>
            <a:r>
              <a:rPr lang="en-US" altLang="zh-CN"/>
              <a:t>54</a:t>
            </a:r>
            <a:endParaRPr lang="zh-CN" altLang="en-US"/>
          </a:p>
        </p:txBody>
      </p:sp>
    </p:spTree>
    <p:extLst>
      <p:ext uri="{BB962C8B-B14F-4D97-AF65-F5344CB8AC3E}">
        <p14:creationId xmlns:p14="http://schemas.microsoft.com/office/powerpoint/2010/main" val="574451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65540"/>
                                        </p:tgtEl>
                                        <p:attrNameLst>
                                          <p:attrName>style.visibility</p:attrName>
                                        </p:attrNameLst>
                                      </p:cBhvr>
                                      <p:to>
                                        <p:strVal val="visible"/>
                                      </p:to>
                                    </p:set>
                                    <p:anim calcmode="lin" valueType="num">
                                      <p:cBhvr>
                                        <p:cTn id="7" dur="500" fill="hold"/>
                                        <p:tgtEl>
                                          <p:spTgt spid="65540"/>
                                        </p:tgtEl>
                                        <p:attrNameLst>
                                          <p:attrName>ppt_w</p:attrName>
                                        </p:attrNameLst>
                                      </p:cBhvr>
                                      <p:tavLst>
                                        <p:tav tm="0">
                                          <p:val>
                                            <p:fltVal val="0"/>
                                          </p:val>
                                        </p:tav>
                                        <p:tav tm="100000">
                                          <p:val>
                                            <p:strVal val="#ppt_w"/>
                                          </p:val>
                                        </p:tav>
                                      </p:tavLst>
                                    </p:anim>
                                    <p:anim calcmode="lin" valueType="num">
                                      <p:cBhvr>
                                        <p:cTn id="8" dur="500" fill="hold"/>
                                        <p:tgtEl>
                                          <p:spTgt spid="65540"/>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9" presetClass="entr" presetSubtype="0" decel="100000" fill="hold" nodeType="clickEffect">
                                  <p:stCondLst>
                                    <p:cond delay="0"/>
                                  </p:stCondLst>
                                  <p:childTnLst>
                                    <p:set>
                                      <p:cBhvr>
                                        <p:cTn id="12" dur="1" fill="hold">
                                          <p:stCondLst>
                                            <p:cond delay="0"/>
                                          </p:stCondLst>
                                        </p:cTn>
                                        <p:tgtEl>
                                          <p:spTgt spid="65538"/>
                                        </p:tgtEl>
                                        <p:attrNameLst>
                                          <p:attrName>style.visibility</p:attrName>
                                        </p:attrNameLst>
                                      </p:cBhvr>
                                      <p:to>
                                        <p:strVal val="visible"/>
                                      </p:to>
                                    </p:set>
                                    <p:anim calcmode="lin" valueType="num">
                                      <p:cBhvr>
                                        <p:cTn id="13" dur="500" fill="hold"/>
                                        <p:tgtEl>
                                          <p:spTgt spid="65538"/>
                                        </p:tgtEl>
                                        <p:attrNameLst>
                                          <p:attrName>ppt_w</p:attrName>
                                        </p:attrNameLst>
                                      </p:cBhvr>
                                      <p:tavLst>
                                        <p:tav tm="0">
                                          <p:val>
                                            <p:fltVal val="0"/>
                                          </p:val>
                                        </p:tav>
                                        <p:tav tm="100000">
                                          <p:val>
                                            <p:strVal val="#ppt_w"/>
                                          </p:val>
                                        </p:tav>
                                      </p:tavLst>
                                    </p:anim>
                                    <p:anim calcmode="lin" valueType="num">
                                      <p:cBhvr>
                                        <p:cTn id="14" dur="500" fill="hold"/>
                                        <p:tgtEl>
                                          <p:spTgt spid="65538"/>
                                        </p:tgtEl>
                                        <p:attrNameLst>
                                          <p:attrName>ppt_h</p:attrName>
                                        </p:attrNameLst>
                                      </p:cBhvr>
                                      <p:tavLst>
                                        <p:tav tm="0">
                                          <p:val>
                                            <p:fltVal val="0"/>
                                          </p:val>
                                        </p:tav>
                                        <p:tav tm="100000">
                                          <p:val>
                                            <p:strVal val="#ppt_h"/>
                                          </p:val>
                                        </p:tav>
                                      </p:tavLst>
                                    </p:anim>
                                    <p:anim calcmode="lin" valueType="num">
                                      <p:cBhvr>
                                        <p:cTn id="15" dur="500" fill="hold"/>
                                        <p:tgtEl>
                                          <p:spTgt spid="65538"/>
                                        </p:tgtEl>
                                        <p:attrNameLst>
                                          <p:attrName>style.rotation</p:attrName>
                                        </p:attrNameLst>
                                      </p:cBhvr>
                                      <p:tavLst>
                                        <p:tav tm="0">
                                          <p:val>
                                            <p:fltVal val="360"/>
                                          </p:val>
                                        </p:tav>
                                        <p:tav tm="100000">
                                          <p:val>
                                            <p:fltVal val="0"/>
                                          </p:val>
                                        </p:tav>
                                      </p:tavLst>
                                    </p:anim>
                                    <p:animEffect transition="in" filter="fade">
                                      <p:cBhvr>
                                        <p:cTn id="16" dur="500"/>
                                        <p:tgtEl>
                                          <p:spTgt spid="65538"/>
                                        </p:tgtEl>
                                      </p:cBhvr>
                                    </p:animEffect>
                                  </p:childTnLst>
                                </p:cTn>
                              </p:par>
                            </p:childTnLst>
                          </p:cTn>
                        </p:par>
                      </p:childTnLst>
                    </p:cTn>
                  </p:par>
                  <p:par>
                    <p:cTn id="17" fill="hold">
                      <p:stCondLst>
                        <p:cond delay="indefinite"/>
                      </p:stCondLst>
                      <p:childTnLst>
                        <p:par>
                          <p:cTn id="18" fill="hold">
                            <p:stCondLst>
                              <p:cond delay="0"/>
                            </p:stCondLst>
                            <p:childTnLst>
                              <p:par>
                                <p:cTn id="19" presetID="23" presetClass="entr" presetSubtype="16" fill="hold" grpId="0" nodeType="clickEffect">
                                  <p:stCondLst>
                                    <p:cond delay="0"/>
                                  </p:stCondLst>
                                  <p:childTnLst>
                                    <p:set>
                                      <p:cBhvr>
                                        <p:cTn id="20" dur="1" fill="hold">
                                          <p:stCondLst>
                                            <p:cond delay="0"/>
                                          </p:stCondLst>
                                        </p:cTn>
                                        <p:tgtEl>
                                          <p:spTgt spid="65541"/>
                                        </p:tgtEl>
                                        <p:attrNameLst>
                                          <p:attrName>style.visibility</p:attrName>
                                        </p:attrNameLst>
                                      </p:cBhvr>
                                      <p:to>
                                        <p:strVal val="visible"/>
                                      </p:to>
                                    </p:set>
                                    <p:anim calcmode="lin" valueType="num">
                                      <p:cBhvr>
                                        <p:cTn id="21" dur="500" fill="hold"/>
                                        <p:tgtEl>
                                          <p:spTgt spid="65541"/>
                                        </p:tgtEl>
                                        <p:attrNameLst>
                                          <p:attrName>ppt_w</p:attrName>
                                        </p:attrNameLst>
                                      </p:cBhvr>
                                      <p:tavLst>
                                        <p:tav tm="0">
                                          <p:val>
                                            <p:fltVal val="0"/>
                                          </p:val>
                                        </p:tav>
                                        <p:tav tm="100000">
                                          <p:val>
                                            <p:strVal val="#ppt_w"/>
                                          </p:val>
                                        </p:tav>
                                      </p:tavLst>
                                    </p:anim>
                                    <p:anim calcmode="lin" valueType="num">
                                      <p:cBhvr>
                                        <p:cTn id="22" dur="500" fill="hold"/>
                                        <p:tgtEl>
                                          <p:spTgt spid="6554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40" grpId="0"/>
      <p:bldP spid="65541"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1" name="内容占位符 5" descr="未命名.png"/>
          <p:cNvPicPr>
            <a:picLocks noGrp="1" noChangeAspect="1"/>
          </p:cNvPicPr>
          <p:nvPr>
            <p:ph idx="1"/>
          </p:nvPr>
        </p:nvPicPr>
        <p:blipFill>
          <a:blip r:embed="rId2">
            <a:extLst>
              <a:ext uri="{28A0092B-C50C-407E-A947-70E740481C1C}">
                <a14:useLocalDpi xmlns:a14="http://schemas.microsoft.com/office/drawing/2010/main" val="0"/>
              </a:ext>
            </a:extLst>
          </a:blip>
          <a:srcRect t="-1024" b="-259"/>
          <a:stretch>
            <a:fillRect/>
          </a:stretch>
        </p:blipFill>
        <p:spPr>
          <a:xfrm>
            <a:off x="250825" y="981075"/>
            <a:ext cx="8734425" cy="5548313"/>
          </a:xfrm>
        </p:spPr>
      </p:pic>
      <p:sp>
        <p:nvSpPr>
          <p:cNvPr id="66562" name="幻灯片编号占位符 4"/>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fld id="{EB211E97-0BFC-F449-BEC0-BDF628BC628F}" type="slidenum">
              <a:rPr kumimoji="0" lang="zh-CN" altLang="en-US" sz="1400"/>
              <a:pPr/>
              <a:t>51</a:t>
            </a:fld>
            <a:endParaRPr kumimoji="0" lang="zh-CN" altLang="en-US" sz="1400"/>
          </a:p>
        </p:txBody>
      </p:sp>
      <p:sp>
        <p:nvSpPr>
          <p:cNvPr id="66563" name="文本框 6"/>
          <p:cNvSpPr txBox="1">
            <a:spLocks noChangeArrowheads="1"/>
          </p:cNvSpPr>
          <p:nvPr/>
        </p:nvSpPr>
        <p:spPr bwMode="auto">
          <a:xfrm>
            <a:off x="1403350" y="115888"/>
            <a:ext cx="7740650" cy="831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r>
              <a:rPr lang="en-US" altLang="zh-CN" b="1"/>
              <a:t>Experimental search starting from OPAL @ LEP, phys. Lett. B 476 (2000) 233, later searched also by Belle/Babar</a:t>
            </a:r>
            <a:endParaRPr lang="zh-CN" altLang="en-US"/>
          </a:p>
        </p:txBody>
      </p:sp>
      <p:sp>
        <p:nvSpPr>
          <p:cNvPr id="2" name="日期占位符 1"/>
          <p:cNvSpPr>
            <a:spLocks noGrp="1"/>
          </p:cNvSpPr>
          <p:nvPr>
            <p:ph type="dt" sz="half" idx="10"/>
          </p:nvPr>
        </p:nvSpPr>
        <p:spPr/>
        <p:txBody>
          <a:bodyPr/>
          <a:lstStyle/>
          <a:p>
            <a:pPr>
              <a:defRPr/>
            </a:pPr>
            <a:r>
              <a:rPr lang="en-US" altLang="zh-CN"/>
              <a:t>54</a:t>
            </a:r>
            <a:endParaRPr lang="zh-CN" altLang="en-US"/>
          </a:p>
        </p:txBody>
      </p:sp>
    </p:spTree>
    <p:extLst>
      <p:ext uri="{BB962C8B-B14F-4D97-AF65-F5344CB8AC3E}">
        <p14:creationId xmlns:p14="http://schemas.microsoft.com/office/powerpoint/2010/main" val="27973677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5" name="内容占位符 5" descr="未命名.png"/>
          <p:cNvPicPr>
            <a:picLocks noGrp="1" noChangeAspect="1"/>
          </p:cNvPicPr>
          <p:nvPr>
            <p:ph idx="1"/>
          </p:nvPr>
        </p:nvPicPr>
        <p:blipFill>
          <a:blip r:embed="rId2">
            <a:extLst>
              <a:ext uri="{28A0092B-C50C-407E-A947-70E740481C1C}">
                <a14:useLocalDpi xmlns:a14="http://schemas.microsoft.com/office/drawing/2010/main" val="0"/>
              </a:ext>
            </a:extLst>
          </a:blip>
          <a:srcRect t="-1024" b="-259"/>
          <a:stretch>
            <a:fillRect/>
          </a:stretch>
        </p:blipFill>
        <p:spPr>
          <a:xfrm>
            <a:off x="250825" y="981075"/>
            <a:ext cx="8734425" cy="5548313"/>
          </a:xfrm>
        </p:spPr>
      </p:pic>
      <p:sp>
        <p:nvSpPr>
          <p:cNvPr id="67586" name="幻灯片编号占位符 4"/>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fld id="{0001D56B-762C-8A41-B569-83EF6196D805}" type="slidenum">
              <a:rPr kumimoji="0" lang="zh-CN" altLang="en-US" sz="1400"/>
              <a:pPr/>
              <a:t>52</a:t>
            </a:fld>
            <a:endParaRPr kumimoji="0" lang="zh-CN" altLang="en-US" sz="1400"/>
          </a:p>
        </p:txBody>
      </p:sp>
      <p:sp>
        <p:nvSpPr>
          <p:cNvPr id="67587" name="文本框 6"/>
          <p:cNvSpPr txBox="1">
            <a:spLocks noChangeArrowheads="1"/>
          </p:cNvSpPr>
          <p:nvPr/>
        </p:nvSpPr>
        <p:spPr bwMode="auto">
          <a:xfrm>
            <a:off x="1403350" y="115888"/>
            <a:ext cx="7740650" cy="831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r>
              <a:rPr lang="en-US" altLang="zh-CN" b="1"/>
              <a:t>Experimental search starting from OPAL @ LEP, phys. Lett. B 476 (2000) 233, later searched also by Belle/Babar</a:t>
            </a:r>
            <a:endParaRPr lang="zh-CN" altLang="en-US"/>
          </a:p>
        </p:txBody>
      </p:sp>
      <p:sp>
        <p:nvSpPr>
          <p:cNvPr id="67588" name="文本框 7"/>
          <p:cNvSpPr txBox="1">
            <a:spLocks noChangeArrowheads="1"/>
          </p:cNvSpPr>
          <p:nvPr/>
        </p:nvSpPr>
        <p:spPr bwMode="auto">
          <a:xfrm>
            <a:off x="5219700" y="4868863"/>
            <a:ext cx="3816350" cy="461962"/>
          </a:xfrm>
          <a:prstGeom prst="rect">
            <a:avLst/>
          </a:prstGeom>
          <a:noFill/>
          <a:ln w="952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pPr algn="just"/>
            <a:r>
              <a:rPr lang="en-US" altLang="zh-CN" b="1">
                <a:solidFill>
                  <a:srgbClr val="0000FF"/>
                </a:solidFill>
              </a:rPr>
              <a:t>Similar channel B</a:t>
            </a:r>
            <a:r>
              <a:rPr lang="en-US" altLang="zh-CN" b="1" baseline="30000">
                <a:solidFill>
                  <a:srgbClr val="0000FF"/>
                </a:solidFill>
              </a:rPr>
              <a:t>–</a:t>
            </a:r>
            <a:r>
              <a:rPr lang="en-US" altLang="zh-CN" b="1">
                <a:solidFill>
                  <a:srgbClr val="0000FF"/>
                </a:solidFill>
                <a:sym typeface="Wingdings" charset="0"/>
              </a:rPr>
              <a:t>π</a:t>
            </a:r>
            <a:r>
              <a:rPr lang="en-US" altLang="zh-CN" b="1" baseline="30000">
                <a:solidFill>
                  <a:srgbClr val="0000FF"/>
                </a:solidFill>
              </a:rPr>
              <a:t>–</a:t>
            </a:r>
            <a:r>
              <a:rPr lang="en-US" altLang="zh-CN" b="1">
                <a:solidFill>
                  <a:srgbClr val="0000FF"/>
                </a:solidFill>
                <a:sym typeface="Wingdings" charset="0"/>
              </a:rPr>
              <a:t>π</a:t>
            </a:r>
            <a:r>
              <a:rPr lang="en-US" altLang="zh-CN" b="1" baseline="30000">
                <a:solidFill>
                  <a:srgbClr val="0000FF"/>
                </a:solidFill>
              </a:rPr>
              <a:t>–</a:t>
            </a:r>
            <a:r>
              <a:rPr lang="en-US" altLang="zh-CN" b="1">
                <a:solidFill>
                  <a:srgbClr val="0000FF"/>
                </a:solidFill>
                <a:sym typeface="Wingdings" charset="0"/>
              </a:rPr>
              <a:t>K</a:t>
            </a:r>
            <a:r>
              <a:rPr lang="en-US" altLang="zh-CN" b="1" baseline="30000">
                <a:solidFill>
                  <a:srgbClr val="0000FF"/>
                </a:solidFill>
                <a:sym typeface="Wingdings" charset="0"/>
              </a:rPr>
              <a:t>+</a:t>
            </a:r>
            <a:endParaRPr lang="zh-CN" altLang="en-US" b="1" baseline="30000">
              <a:solidFill>
                <a:srgbClr val="0000FF"/>
              </a:solidFill>
            </a:endParaRPr>
          </a:p>
        </p:txBody>
      </p:sp>
      <p:sp>
        <p:nvSpPr>
          <p:cNvPr id="2" name="日期占位符 1"/>
          <p:cNvSpPr>
            <a:spLocks noGrp="1"/>
          </p:cNvSpPr>
          <p:nvPr>
            <p:ph type="dt" sz="half" idx="10"/>
          </p:nvPr>
        </p:nvSpPr>
        <p:spPr/>
        <p:txBody>
          <a:bodyPr/>
          <a:lstStyle/>
          <a:p>
            <a:pPr>
              <a:defRPr/>
            </a:pPr>
            <a:r>
              <a:rPr lang="en-US" altLang="zh-CN"/>
              <a:t>54</a:t>
            </a:r>
            <a:endParaRPr lang="zh-CN" altLang="en-US"/>
          </a:p>
        </p:txBody>
      </p:sp>
    </p:spTree>
    <p:extLst>
      <p:ext uri="{BB962C8B-B14F-4D97-AF65-F5344CB8AC3E}">
        <p14:creationId xmlns:p14="http://schemas.microsoft.com/office/powerpoint/2010/main" val="20343531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quarter" idx="10"/>
          </p:nvPr>
        </p:nvSpPr>
        <p:spPr/>
        <p:txBody>
          <a:bodyPr/>
          <a:lstStyle/>
          <a:p>
            <a:pPr>
              <a:defRPr/>
            </a:pPr>
            <a:r>
              <a:rPr lang="en-US" altLang="zh-CN"/>
              <a:t>54</a:t>
            </a:r>
            <a:endParaRPr lang="zh-CN" altLang="en-US"/>
          </a:p>
        </p:txBody>
      </p:sp>
      <p:sp>
        <p:nvSpPr>
          <p:cNvPr id="68610" name="幻灯片编号占位符 2"/>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fld id="{B08A6918-0ADA-C345-94EA-DC8A34AF2303}" type="slidenum">
              <a:rPr kumimoji="0" lang="zh-CN" altLang="en-US" sz="1400"/>
              <a:pPr/>
              <a:t>53</a:t>
            </a:fld>
            <a:endParaRPr kumimoji="0" lang="zh-CN" altLang="en-US" sz="1400"/>
          </a:p>
        </p:txBody>
      </p:sp>
      <p:pic>
        <p:nvPicPr>
          <p:cNvPr id="68611" name="图片 3" descr="未命名.png"/>
          <p:cNvPicPr>
            <a:picLocks noChangeAspect="1"/>
          </p:cNvPicPr>
          <p:nvPr/>
        </p:nvPicPr>
        <p:blipFill>
          <a:blip r:embed="rId2">
            <a:extLst>
              <a:ext uri="{28A0092B-C50C-407E-A947-70E740481C1C}">
                <a14:useLocalDpi xmlns:a14="http://schemas.microsoft.com/office/drawing/2010/main" val="0"/>
              </a:ext>
            </a:extLst>
          </a:blip>
          <a:srcRect t="12103" b="-95"/>
          <a:stretch>
            <a:fillRect/>
          </a:stretch>
        </p:blipFill>
        <p:spPr bwMode="auto">
          <a:xfrm>
            <a:off x="1042988" y="3500438"/>
            <a:ext cx="5778500" cy="534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8612" name="图片 4" descr="未命名.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2852738"/>
            <a:ext cx="5816600"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8613" name="文本框 5"/>
          <p:cNvSpPr txBox="1">
            <a:spLocks noChangeArrowheads="1"/>
          </p:cNvSpPr>
          <p:nvPr/>
        </p:nvSpPr>
        <p:spPr bwMode="auto">
          <a:xfrm>
            <a:off x="1547813" y="836613"/>
            <a:ext cx="6480175" cy="1528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pPr>
              <a:lnSpc>
                <a:spcPct val="150000"/>
              </a:lnSpc>
            </a:pPr>
            <a:r>
              <a:rPr lang="en-US" altLang="zh-CN" sz="3200"/>
              <a:t>Recent </a:t>
            </a:r>
            <a:r>
              <a:rPr lang="en-US" altLang="zh-CN" sz="3200">
                <a:solidFill>
                  <a:srgbClr val="FF0000"/>
                </a:solidFill>
              </a:rPr>
              <a:t>LHCb </a:t>
            </a:r>
            <a:r>
              <a:rPr lang="en-US" altLang="zh-CN" sz="3200"/>
              <a:t>result:</a:t>
            </a:r>
          </a:p>
          <a:p>
            <a:pPr>
              <a:lnSpc>
                <a:spcPct val="150000"/>
              </a:lnSpc>
            </a:pPr>
            <a:r>
              <a:rPr lang="en-US" altLang="zh-CN" sz="3200"/>
              <a:t>Physics Letters B 765 (2017) 307–316 </a:t>
            </a:r>
          </a:p>
        </p:txBody>
      </p:sp>
      <p:sp>
        <p:nvSpPr>
          <p:cNvPr id="68614" name="文本框 2"/>
          <p:cNvSpPr txBox="1">
            <a:spLocks noChangeArrowheads="1"/>
          </p:cNvSpPr>
          <p:nvPr/>
        </p:nvSpPr>
        <p:spPr bwMode="auto">
          <a:xfrm>
            <a:off x="684213" y="4437063"/>
            <a:ext cx="7775575" cy="2278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pPr>
              <a:lnSpc>
                <a:spcPct val="150000"/>
              </a:lnSpc>
            </a:pPr>
            <a:r>
              <a:rPr lang="en-US" altLang="zh-CN"/>
              <a:t>Recent theoretical results in </a:t>
            </a:r>
            <a:r>
              <a:rPr lang="en-US" altLang="zh-CN">
                <a:solidFill>
                  <a:srgbClr val="FF0000"/>
                </a:solidFill>
              </a:rPr>
              <a:t>Randall-Sundrum model: </a:t>
            </a:r>
            <a:r>
              <a:rPr lang="en-US" altLang="zh-CN"/>
              <a:t>Chinese Physics C41 (2017) 053106 </a:t>
            </a:r>
          </a:p>
          <a:p>
            <a:pPr>
              <a:lnSpc>
                <a:spcPct val="150000"/>
              </a:lnSpc>
            </a:pPr>
            <a:r>
              <a:rPr lang="en-US" altLang="zh-CN">
                <a:solidFill>
                  <a:srgbClr val="0000FF"/>
                </a:solidFill>
              </a:rPr>
              <a:t>Br(b</a:t>
            </a:r>
            <a:r>
              <a:rPr lang="en-US" altLang="zh-CN">
                <a:solidFill>
                  <a:srgbClr val="0000FF"/>
                </a:solidFill>
                <a:sym typeface="Wingdings" charset="0"/>
              </a:rPr>
              <a:t>ss d-bar) can reach to 10 </a:t>
            </a:r>
            <a:r>
              <a:rPr lang="en-US" altLang="zh-CN" baseline="30000">
                <a:solidFill>
                  <a:srgbClr val="0000FF"/>
                </a:solidFill>
                <a:sym typeface="Wingdings" charset="0"/>
              </a:rPr>
              <a:t>-10</a:t>
            </a:r>
            <a:endParaRPr lang="en-US" altLang="zh-CN" baseline="30000">
              <a:solidFill>
                <a:srgbClr val="0000FF"/>
              </a:solidFill>
            </a:endParaRPr>
          </a:p>
          <a:p>
            <a:pPr>
              <a:lnSpc>
                <a:spcPct val="150000"/>
              </a:lnSpc>
            </a:pPr>
            <a:endParaRPr lang="zh-CN" altLang="en-US"/>
          </a:p>
        </p:txBody>
      </p:sp>
    </p:spTree>
    <p:extLst>
      <p:ext uri="{BB962C8B-B14F-4D97-AF65-F5344CB8AC3E}">
        <p14:creationId xmlns:p14="http://schemas.microsoft.com/office/powerpoint/2010/main" val="9324571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a:xfrm>
            <a:off x="2411413" y="617538"/>
            <a:ext cx="6532562" cy="650875"/>
          </a:xfrm>
        </p:spPr>
        <p:txBody>
          <a:bodyPr/>
          <a:lstStyle/>
          <a:p>
            <a:r>
              <a:rPr lang="en-US" altLang="zh-TW">
                <a:latin typeface="Times New Roman" charset="0"/>
                <a:ea typeface="宋体" charset="0"/>
              </a:rPr>
              <a:t>Summary</a:t>
            </a:r>
          </a:p>
        </p:txBody>
      </p:sp>
      <p:sp>
        <p:nvSpPr>
          <p:cNvPr id="51202" name="Rectangle 3"/>
          <p:cNvSpPr>
            <a:spLocks noGrp="1" noChangeArrowheads="1"/>
          </p:cNvSpPr>
          <p:nvPr>
            <p:ph type="body" idx="1"/>
          </p:nvPr>
        </p:nvSpPr>
        <p:spPr>
          <a:xfrm>
            <a:off x="395536" y="2060848"/>
            <a:ext cx="8569325" cy="3959845"/>
          </a:xfrm>
        </p:spPr>
        <p:txBody>
          <a:bodyPr/>
          <a:lstStyle/>
          <a:p>
            <a:pPr>
              <a:lnSpc>
                <a:spcPts val="3760"/>
              </a:lnSpc>
              <a:defRPr/>
            </a:pPr>
            <a:r>
              <a:rPr lang="en-US" altLang="zh-TW" dirty="0">
                <a:solidFill>
                  <a:srgbClr val="0000FF"/>
                </a:solidFill>
                <a:ea typeface="宋体" charset="0"/>
              </a:rPr>
              <a:t>Some flavor anomalies have been discussed </a:t>
            </a:r>
          </a:p>
          <a:p>
            <a:pPr>
              <a:lnSpc>
                <a:spcPts val="3760"/>
              </a:lnSpc>
              <a:defRPr/>
            </a:pPr>
            <a:r>
              <a:rPr lang="en-US" altLang="zh-TW" dirty="0">
                <a:solidFill>
                  <a:srgbClr val="FF0000"/>
                </a:solidFill>
                <a:ea typeface="宋体" charset="0"/>
              </a:rPr>
              <a:t>The tension between SM and experiments at the level of  3</a:t>
            </a:r>
            <a:r>
              <a:rPr lang="en-US" altLang="zh-CN" b="1" dirty="0">
                <a:solidFill>
                  <a:srgbClr val="FF0000"/>
                </a:solidFill>
              </a:rPr>
              <a:t>σ level</a:t>
            </a:r>
            <a:endParaRPr lang="en-US" altLang="zh-TW" dirty="0">
              <a:solidFill>
                <a:srgbClr val="FF0000"/>
              </a:solidFill>
              <a:ea typeface="宋体" charset="0"/>
            </a:endParaRPr>
          </a:p>
          <a:p>
            <a:pPr eaLnBrk="1" hangingPunct="1">
              <a:lnSpc>
                <a:spcPts val="3760"/>
              </a:lnSpc>
              <a:defRPr/>
            </a:pPr>
            <a:r>
              <a:rPr lang="en-US" altLang="zh-CN" b="1" dirty="0">
                <a:solidFill>
                  <a:schemeClr val="hlink"/>
                </a:solidFill>
                <a:ea typeface="宋体" charset="0"/>
              </a:rPr>
              <a:t>Flavor sector has only been tested at the 10% level and can be done much better</a:t>
            </a:r>
          </a:p>
          <a:p>
            <a:pPr eaLnBrk="1" hangingPunct="1">
              <a:lnSpc>
                <a:spcPts val="3760"/>
              </a:lnSpc>
              <a:defRPr/>
            </a:pPr>
            <a:r>
              <a:rPr lang="en-US" altLang="zh-CN" b="1" dirty="0">
                <a:solidFill>
                  <a:srgbClr val="00008D"/>
                </a:solidFill>
                <a:ea typeface="宋体" charset="0"/>
              </a:rPr>
              <a:t>We are still waiting for a clear New physics signal in the precision</a:t>
            </a:r>
            <a:r>
              <a:rPr lang="zh-CN" altLang="en-US" b="1" dirty="0">
                <a:solidFill>
                  <a:srgbClr val="00008D"/>
                </a:solidFill>
                <a:ea typeface="宋体" charset="0"/>
              </a:rPr>
              <a:t> </a:t>
            </a:r>
            <a:r>
              <a:rPr lang="en-US" altLang="zh-CN" b="1" dirty="0">
                <a:solidFill>
                  <a:srgbClr val="00008D"/>
                </a:solidFill>
                <a:ea typeface="宋体" charset="0"/>
              </a:rPr>
              <a:t>test</a:t>
            </a:r>
            <a:r>
              <a:rPr lang="zh-CN" altLang="en-US" b="1" dirty="0">
                <a:solidFill>
                  <a:srgbClr val="00008D"/>
                </a:solidFill>
                <a:ea typeface="宋体" charset="0"/>
              </a:rPr>
              <a:t> </a:t>
            </a:r>
            <a:r>
              <a:rPr lang="en-US" altLang="zh-CN" b="1" dirty="0">
                <a:solidFill>
                  <a:srgbClr val="00008D"/>
                </a:solidFill>
                <a:ea typeface="宋体" charset="0"/>
              </a:rPr>
              <a:t>of</a:t>
            </a:r>
            <a:r>
              <a:rPr lang="zh-CN" altLang="en-US" b="1" dirty="0">
                <a:solidFill>
                  <a:srgbClr val="00008D"/>
                </a:solidFill>
                <a:ea typeface="宋体" charset="0"/>
              </a:rPr>
              <a:t> </a:t>
            </a:r>
            <a:r>
              <a:rPr lang="en-US" altLang="zh-CN" b="1">
                <a:solidFill>
                  <a:srgbClr val="00008D"/>
                </a:solidFill>
                <a:ea typeface="宋体" charset="0"/>
              </a:rPr>
              <a:t>SM</a:t>
            </a:r>
            <a:endParaRPr lang="en-US" altLang="zh-CN" b="1" dirty="0">
              <a:solidFill>
                <a:srgbClr val="00008D"/>
              </a:solidFill>
              <a:ea typeface="宋体" charset="0"/>
            </a:endParaRPr>
          </a:p>
          <a:p>
            <a:pPr marL="0" indent="0">
              <a:lnSpc>
                <a:spcPts val="3760"/>
              </a:lnSpc>
              <a:buFont typeface="Wingdings" charset="0"/>
              <a:buNone/>
              <a:defRPr/>
            </a:pPr>
            <a:endParaRPr lang="en-US" altLang="zh-TW" dirty="0">
              <a:ea typeface="宋体" charset="0"/>
            </a:endParaRPr>
          </a:p>
        </p:txBody>
      </p:sp>
      <p:sp>
        <p:nvSpPr>
          <p:cNvPr id="78851" name="幻灯片编号占位符 2"/>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fld id="{005E20C6-10A9-2A47-BE08-E8C3BA0B558F}" type="slidenum">
              <a:rPr kumimoji="0" lang="zh-CN" altLang="en-US" sz="1400"/>
              <a:pPr/>
              <a:t>54</a:t>
            </a:fld>
            <a:endParaRPr kumimoji="0" lang="zh-CN" altLang="en-US" sz="1400"/>
          </a:p>
        </p:txBody>
      </p:sp>
      <p:sp>
        <p:nvSpPr>
          <p:cNvPr id="2" name="日期占位符 1"/>
          <p:cNvSpPr>
            <a:spLocks noGrp="1"/>
          </p:cNvSpPr>
          <p:nvPr>
            <p:ph type="dt" sz="quarter" idx="10"/>
          </p:nvPr>
        </p:nvSpPr>
        <p:spPr/>
        <p:txBody>
          <a:bodyPr/>
          <a:lstStyle/>
          <a:p>
            <a:pPr>
              <a:defRPr/>
            </a:pPr>
            <a:r>
              <a:rPr lang="en-US" altLang="zh-CN"/>
              <a:t>54</a:t>
            </a:r>
            <a:endParaRPr lang="zh-CN" altLang="en-US"/>
          </a:p>
        </p:txBody>
      </p:sp>
      <p:sp>
        <p:nvSpPr>
          <p:cNvPr id="6" name="Text Box 2"/>
          <p:cNvSpPr txBox="1">
            <a:spLocks noChangeArrowheads="1"/>
          </p:cNvSpPr>
          <p:nvPr/>
        </p:nvSpPr>
        <p:spPr bwMode="auto">
          <a:xfrm>
            <a:off x="2699792" y="5877272"/>
            <a:ext cx="3377952" cy="6001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2225">
                <a:solidFill>
                  <a:srgbClr val="000000"/>
                </a:solidFill>
                <a:miter lim="800000"/>
                <a:headEnd/>
                <a:tailEnd/>
              </a14:hiddenLine>
            </a:ext>
          </a:extLst>
        </p:spPr>
        <p:txBody>
          <a:bodyPr wrap="square" anchorCtr="1">
            <a:spAutoFit/>
          </a:bodyPr>
          <a:lstStyle>
            <a:lvl1pPr>
              <a:defRPr kumimoji="1" sz="2400">
                <a:solidFill>
                  <a:schemeClr val="tx1"/>
                </a:solidFill>
                <a:latin typeface="Times New Roman" charset="0"/>
                <a:ea typeface="宋体" charset="0"/>
                <a:cs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pPr algn="ctr" fontAlgn="t">
              <a:lnSpc>
                <a:spcPct val="90000"/>
              </a:lnSpc>
              <a:spcBef>
                <a:spcPct val="50000"/>
              </a:spcBef>
              <a:buClr>
                <a:srgbClr val="CCFF33"/>
              </a:buClr>
              <a:buSzPct val="70000"/>
              <a:buFont typeface="Wingdings" charset="0"/>
              <a:buNone/>
            </a:pPr>
            <a:r>
              <a:rPr lang="en-US" altLang="zh-CN" sz="3600" i="1" dirty="0"/>
              <a:t>Thanks</a:t>
            </a:r>
            <a:r>
              <a:rPr lang="zh-CN" altLang="en-US" sz="3600" i="1" dirty="0"/>
              <a:t>！</a:t>
            </a:r>
          </a:p>
        </p:txBody>
      </p:sp>
    </p:spTree>
    <p:extLst>
      <p:ext uri="{BB962C8B-B14F-4D97-AF65-F5344CB8AC3E}">
        <p14:creationId xmlns:p14="http://schemas.microsoft.com/office/powerpoint/2010/main" val="3868157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decel="50000" fill="hold">
                                          <p:stCondLst>
                                            <p:cond delay="0"/>
                                          </p:stCondLst>
                                        </p:cTn>
                                        <p:tgtEl>
                                          <p:spTgt spid="6">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6">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6">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6">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6">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6">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6">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28.9"/>
</p:tagLst>
</file>

<file path=ppt/theme/theme1.xml><?xml version="1.0" encoding="utf-8"?>
<a:theme xmlns:a="http://schemas.openxmlformats.org/drawingml/2006/main" name="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自定义 1">
      <a:majorFont>
        <a:latin typeface="Times New Roman"/>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25400" cap="flat" cmpd="sng" algn="ctr">
          <a:solidFill>
            <a:schemeClr val="hlink"/>
          </a:solidFill>
          <a:prstDash val="solid"/>
          <a:miter lim="800000"/>
          <a:headEnd type="none" w="med" len="med"/>
          <a:tailEnd type="triangl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pitchFamily="18" charset="0"/>
            <a:ea typeface="宋体" pitchFamily="2" charset="-122"/>
          </a:defRPr>
        </a:defPPr>
      </a:lstStyle>
    </a:spDef>
    <a:lnDef>
      <a:spPr bwMode="auto">
        <a:xfrm>
          <a:off x="0" y="0"/>
          <a:ext cx="1" cy="1"/>
        </a:xfrm>
        <a:custGeom>
          <a:avLst/>
          <a:gdLst/>
          <a:ahLst/>
          <a:cxnLst/>
          <a:rect l="0" t="0" r="0" b="0"/>
          <a:pathLst/>
        </a:custGeom>
        <a:noFill/>
        <a:ln w="25400" cap="flat" cmpd="sng" algn="ctr">
          <a:solidFill>
            <a:schemeClr val="hlink"/>
          </a:solidFill>
          <a:prstDash val="solid"/>
          <a:miter lim="800000"/>
          <a:headEnd type="none" w="med" len="med"/>
          <a:tailEnd type="triangl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pitchFamily="18" charset="0"/>
            <a:ea typeface="宋体" pitchFamily="2" charset="-122"/>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themeOverride>
</file>

<file path=docProps/app.xml><?xml version="1.0" encoding="utf-8"?>
<Properties xmlns="http://schemas.openxmlformats.org/officeDocument/2006/extended-properties" xmlns:vt="http://schemas.openxmlformats.org/officeDocument/2006/docPropsVTypes">
  <Template>C:\Program Files\Microsoft Office\Templates\Presentation Designs\Blends.pot</Template>
  <TotalTime>28062</TotalTime>
  <Words>3094</Words>
  <Application>Microsoft Macintosh PowerPoint</Application>
  <PresentationFormat>全屏显示(4:3)</PresentationFormat>
  <Paragraphs>393</Paragraphs>
  <Slides>54</Slides>
  <Notes>11</Notes>
  <HiddenSlides>0</HiddenSlides>
  <MMClips>0</MMClips>
  <ScaleCrop>false</ScaleCrop>
  <HeadingPairs>
    <vt:vector size="8" baseType="variant">
      <vt:variant>
        <vt:lpstr>已用的字体</vt:lpstr>
      </vt:variant>
      <vt:variant>
        <vt:i4>24</vt:i4>
      </vt:variant>
      <vt:variant>
        <vt:lpstr>主题</vt:lpstr>
      </vt:variant>
      <vt:variant>
        <vt:i4>1</vt:i4>
      </vt:variant>
      <vt:variant>
        <vt:lpstr>嵌入 OLE 服务器</vt:lpstr>
      </vt:variant>
      <vt:variant>
        <vt:i4>2</vt:i4>
      </vt:variant>
      <vt:variant>
        <vt:lpstr>幻灯片标题</vt:lpstr>
      </vt:variant>
      <vt:variant>
        <vt:i4>54</vt:i4>
      </vt:variant>
    </vt:vector>
  </HeadingPairs>
  <TitlesOfParts>
    <vt:vector size="81" baseType="lpstr">
      <vt:lpstr>SimHei</vt:lpstr>
      <vt:lpstr>隶书</vt:lpstr>
      <vt:lpstr>宋体</vt:lpstr>
      <vt:lpstr>宋体</vt:lpstr>
      <vt:lpstr>新宋体</vt:lpstr>
      <vt:lpstr>CMMI12</vt:lpstr>
      <vt:lpstr>CMMI8</vt:lpstr>
      <vt:lpstr>CMR12</vt:lpstr>
      <vt:lpstr>CMR6</vt:lpstr>
      <vt:lpstr>CMR8</vt:lpstr>
      <vt:lpstr>CMSY10</vt:lpstr>
      <vt:lpstr>CMSY6</vt:lpstr>
      <vt:lpstr>PingFang SC</vt:lpstr>
      <vt:lpstr>Songti SC</vt:lpstr>
      <vt:lpstr>Times</vt:lpstr>
      <vt:lpstr>Arial</vt:lpstr>
      <vt:lpstr>Arial</vt:lpstr>
      <vt:lpstr>Cambria Math</vt:lpstr>
      <vt:lpstr>Comic Sans MS</vt:lpstr>
      <vt:lpstr>Georgia</vt:lpstr>
      <vt:lpstr>Symbol</vt:lpstr>
      <vt:lpstr>Tahoma</vt:lpstr>
      <vt:lpstr>Times New Roman</vt:lpstr>
      <vt:lpstr>Wingdings</vt:lpstr>
      <vt:lpstr>Blends</vt:lpstr>
      <vt:lpstr>Equation.3</vt:lpstr>
      <vt:lpstr>公式</vt:lpstr>
      <vt:lpstr>寻找超出标准模型新物理之路</vt:lpstr>
      <vt:lpstr>各种学科的研究尺度</vt:lpstr>
      <vt:lpstr>PowerPoint 演示文稿</vt:lpstr>
      <vt:lpstr>PowerPoint 演示文稿</vt:lpstr>
      <vt:lpstr>双希格斯二重态模型—最简单的新物理</vt:lpstr>
      <vt:lpstr>左右对称模型—最直接的新物理</vt:lpstr>
      <vt:lpstr>SU(5)大统一模型 —理论上最漂亮简洁的新物理</vt:lpstr>
      <vt:lpstr>强、弱、电三种力的大统一</vt:lpstr>
      <vt:lpstr>质子衰变</vt:lpstr>
      <vt:lpstr>质子衰变</vt:lpstr>
      <vt:lpstr>修改的大统一模型</vt:lpstr>
      <vt:lpstr>修改的大统一模型</vt:lpstr>
      <vt:lpstr>超对称</vt:lpstr>
      <vt:lpstr>R宇称 -- 相乘性守恒量</vt:lpstr>
      <vt:lpstr>超弦和额外维模型 </vt:lpstr>
      <vt:lpstr>The Milky Way (our galaxy) has a large amount of Dark Matter </vt:lpstr>
      <vt:lpstr>暗物质的可能来源：</vt:lpstr>
      <vt:lpstr>暗能量</vt:lpstr>
      <vt:lpstr>PowerPoint 演示文稿</vt:lpstr>
      <vt:lpstr>大型强子对撞机(LHC)</vt:lpstr>
      <vt:lpstr>标准模型最后一个粒子－Higgs发现了 2012年7月4日CERN大会议室</vt:lpstr>
      <vt:lpstr>2013年诺贝尔物理奖－基于1964年的工作－－F. Englert and P. Higgs</vt:lpstr>
      <vt:lpstr>希格斯机制(1964)</vt:lpstr>
      <vt:lpstr>我们需要一个Higgs工厂(对撞能量250GeV)</vt:lpstr>
      <vt:lpstr>CEPC-SppC设计图</vt:lpstr>
      <vt:lpstr>新粒子的发现  “粒子工厂”</vt:lpstr>
      <vt:lpstr>PowerPoint 演示文稿</vt:lpstr>
      <vt:lpstr>直线对撞机</vt:lpstr>
      <vt:lpstr>CEPC-SppC 预研启动</vt:lpstr>
      <vt:lpstr>Search for new particle or new phenomena is our major task in particle physics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Flavor physics is important</vt:lpstr>
      <vt:lpstr>PowerPoint 演示文稿</vt:lpstr>
      <vt:lpstr>Heavy flavor physics is a very important hot topic in particle physics recently</vt:lpstr>
      <vt:lpstr>Introduction to R(D(*)) </vt:lpstr>
      <vt:lpstr>PowerPoint 演示文稿</vt:lpstr>
      <vt:lpstr>PowerPoint 演示文稿</vt:lpstr>
      <vt:lpstr>Current Experimental Status</vt:lpstr>
      <vt:lpstr>PowerPoint 演示文稿</vt:lpstr>
      <vt:lpstr>A combined model independent analysis of the R(D), R(D∗) and R(J/ψ) anomalies </vt:lpstr>
      <vt:lpstr>PowerPoint 演示文稿</vt:lpstr>
      <vt:lpstr>Search for new physics in hadronic B decays theoretically very complicated </vt:lpstr>
      <vt:lpstr>PowerPoint 演示文稿</vt:lpstr>
      <vt:lpstr>PowerPoint 演示文稿</vt:lpstr>
      <vt:lpstr>PowerPoint 演示文稿</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Microsoft Office User</cp:lastModifiedBy>
  <cp:revision>826</cp:revision>
  <dcterms:created xsi:type="dcterms:W3CDTF">1601-01-01T00:00:00Z</dcterms:created>
  <dcterms:modified xsi:type="dcterms:W3CDTF">2024-09-20T02:43:48Z</dcterms:modified>
</cp:coreProperties>
</file>